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3"/>
  </p:notesMasterIdLst>
  <p:handoutMasterIdLst>
    <p:handoutMasterId r:id="rId104"/>
  </p:handoutMasterIdLst>
  <p:sldIdLst>
    <p:sldId id="760" r:id="rId2"/>
    <p:sldId id="761" r:id="rId3"/>
    <p:sldId id="683" r:id="rId4"/>
    <p:sldId id="618" r:id="rId5"/>
    <p:sldId id="668" r:id="rId6"/>
    <p:sldId id="669" r:id="rId7"/>
    <p:sldId id="670" r:id="rId8"/>
    <p:sldId id="672" r:id="rId9"/>
    <p:sldId id="673" r:id="rId10"/>
    <p:sldId id="671" r:id="rId11"/>
    <p:sldId id="675" r:id="rId12"/>
    <p:sldId id="674" r:id="rId13"/>
    <p:sldId id="676" r:id="rId14"/>
    <p:sldId id="677" r:id="rId15"/>
    <p:sldId id="678" r:id="rId16"/>
    <p:sldId id="680" r:id="rId17"/>
    <p:sldId id="682" r:id="rId18"/>
    <p:sldId id="679" r:id="rId19"/>
    <p:sldId id="681" r:id="rId20"/>
    <p:sldId id="684" r:id="rId21"/>
    <p:sldId id="685" r:id="rId22"/>
    <p:sldId id="686" r:id="rId23"/>
    <p:sldId id="687" r:id="rId24"/>
    <p:sldId id="688" r:id="rId25"/>
    <p:sldId id="689" r:id="rId26"/>
    <p:sldId id="690" r:id="rId27"/>
    <p:sldId id="691" r:id="rId28"/>
    <p:sldId id="692" r:id="rId29"/>
    <p:sldId id="693" r:id="rId30"/>
    <p:sldId id="694" r:id="rId31"/>
    <p:sldId id="695" r:id="rId32"/>
    <p:sldId id="696" r:id="rId33"/>
    <p:sldId id="667" r:id="rId34"/>
    <p:sldId id="697" r:id="rId35"/>
    <p:sldId id="699" r:id="rId36"/>
    <p:sldId id="700" r:id="rId37"/>
    <p:sldId id="701" r:id="rId38"/>
    <p:sldId id="702" r:id="rId39"/>
    <p:sldId id="703" r:id="rId40"/>
    <p:sldId id="704" r:id="rId41"/>
    <p:sldId id="705" r:id="rId42"/>
    <p:sldId id="706" r:id="rId43"/>
    <p:sldId id="707" r:id="rId44"/>
    <p:sldId id="708" r:id="rId45"/>
    <p:sldId id="709" r:id="rId46"/>
    <p:sldId id="711" r:id="rId47"/>
    <p:sldId id="712" r:id="rId48"/>
    <p:sldId id="714" r:id="rId49"/>
    <p:sldId id="715" r:id="rId50"/>
    <p:sldId id="716" r:id="rId51"/>
    <p:sldId id="717" r:id="rId52"/>
    <p:sldId id="718" r:id="rId53"/>
    <p:sldId id="719" r:id="rId54"/>
    <p:sldId id="720" r:id="rId55"/>
    <p:sldId id="721" r:id="rId56"/>
    <p:sldId id="722" r:id="rId57"/>
    <p:sldId id="723" r:id="rId58"/>
    <p:sldId id="724" r:id="rId59"/>
    <p:sldId id="725" r:id="rId60"/>
    <p:sldId id="726" r:id="rId61"/>
    <p:sldId id="727" r:id="rId62"/>
    <p:sldId id="728" r:id="rId63"/>
    <p:sldId id="729" r:id="rId64"/>
    <p:sldId id="730" r:id="rId65"/>
    <p:sldId id="731" r:id="rId66"/>
    <p:sldId id="732" r:id="rId67"/>
    <p:sldId id="733" r:id="rId68"/>
    <p:sldId id="734" r:id="rId69"/>
    <p:sldId id="735" r:id="rId70"/>
    <p:sldId id="736" r:id="rId71"/>
    <p:sldId id="737" r:id="rId72"/>
    <p:sldId id="738" r:id="rId73"/>
    <p:sldId id="739" r:id="rId74"/>
    <p:sldId id="740" r:id="rId75"/>
    <p:sldId id="741" r:id="rId76"/>
    <p:sldId id="742" r:id="rId77"/>
    <p:sldId id="743" r:id="rId78"/>
    <p:sldId id="744" r:id="rId79"/>
    <p:sldId id="745" r:id="rId80"/>
    <p:sldId id="746" r:id="rId81"/>
    <p:sldId id="747" r:id="rId82"/>
    <p:sldId id="748" r:id="rId83"/>
    <p:sldId id="749" r:id="rId84"/>
    <p:sldId id="762" r:id="rId85"/>
    <p:sldId id="763" r:id="rId86"/>
    <p:sldId id="764" r:id="rId87"/>
    <p:sldId id="765" r:id="rId88"/>
    <p:sldId id="766" r:id="rId89"/>
    <p:sldId id="767" r:id="rId90"/>
    <p:sldId id="768" r:id="rId91"/>
    <p:sldId id="769" r:id="rId92"/>
    <p:sldId id="770" r:id="rId93"/>
    <p:sldId id="771" r:id="rId94"/>
    <p:sldId id="772" r:id="rId95"/>
    <p:sldId id="773" r:id="rId96"/>
    <p:sldId id="774" r:id="rId97"/>
    <p:sldId id="775" r:id="rId98"/>
    <p:sldId id="776" r:id="rId99"/>
    <p:sldId id="777" r:id="rId100"/>
    <p:sldId id="786" r:id="rId101"/>
    <p:sldId id="787" r:id="rId102"/>
  </p:sldIdLst>
  <p:sldSz cx="9144000" cy="6858000" type="screen4x3"/>
  <p:notesSz cx="6858000" cy="9144000"/>
  <p:embeddedFontLst>
    <p:embeddedFont>
      <p:font typeface="Lucida Console" panose="020B0609040504020204" pitchFamily="49" charset="0"/>
      <p:regular r:id="rId105"/>
    </p:embeddedFont>
    <p:embeddedFont>
      <p:font typeface="휴먼편지체" panose="02030504000101010101" pitchFamily="18" charset="-127"/>
      <p:regular r:id="rId106"/>
    </p:embeddedFont>
    <p:embeddedFont>
      <p:font typeface="휴먼모음T" panose="02030504000101010101" pitchFamily="18" charset="-127"/>
      <p:regular r:id="rId107"/>
    </p:embeddedFont>
    <p:embeddedFont>
      <p:font typeface="Verdana" panose="020B0604030504040204" pitchFamily="34" charset="0"/>
      <p:regular r:id="rId108"/>
      <p:bold r:id="rId109"/>
      <p:italic r:id="rId110"/>
      <p:boldItalic r:id="rId111"/>
    </p:embeddedFont>
    <p:embeddedFont>
      <p:font typeface="맑은 고딕" panose="020B0503020000020004" pitchFamily="50" charset="-127"/>
      <p:regular r:id="rId112"/>
      <p:bold r:id="rId113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FF"/>
    <a:srgbClr val="97E1FF"/>
    <a:srgbClr val="ABE7FF"/>
    <a:srgbClr val="CDF1FF"/>
    <a:srgbClr val="B7EAFF"/>
    <a:srgbClr val="00A4E6"/>
    <a:srgbClr val="5BD0FF"/>
    <a:srgbClr val="29C2FF"/>
    <a:srgbClr val="11B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18" autoAdjust="0"/>
    <p:restoredTop sz="94213" autoAdjust="0"/>
  </p:normalViewPr>
  <p:slideViewPr>
    <p:cSldViewPr>
      <p:cViewPr varScale="1">
        <p:scale>
          <a:sx n="87" d="100"/>
          <a:sy n="87" d="100"/>
        </p:scale>
        <p:origin x="1406" y="53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5445"/>
    </p:cViewPr>
  </p:sorterViewPr>
  <p:notesViewPr>
    <p:cSldViewPr>
      <p:cViewPr varScale="1">
        <p:scale>
          <a:sx n="92" d="100"/>
          <a:sy n="92" d="100"/>
        </p:scale>
        <p:origin x="-37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8.fntdata"/><Relationship Id="rId16" Type="http://schemas.openxmlformats.org/officeDocument/2006/relationships/slide" Target="slides/slide15.xml"/><Relationship Id="rId107" Type="http://schemas.openxmlformats.org/officeDocument/2006/relationships/font" Target="fonts/font3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9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font" Target="fonts/font4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5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6.fntdata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7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2.fntdata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image" Target="../media/image4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2023-08-03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2023-08-03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800" b="1">
                <a:solidFill>
                  <a:schemeClr val="accent5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cxnSp>
        <p:nvCxnSpPr>
          <p:cNvPr id="5" name="직선 연결선 4"/>
          <p:cNvCxnSpPr/>
          <p:nvPr userDrawn="1"/>
        </p:nvCxnSpPr>
        <p:spPr>
          <a:xfrm flipV="1">
            <a:off x="882650" y="685800"/>
            <a:ext cx="826135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718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518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329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4" name="슬라이드 번호 개체 틀 4"/>
          <p:cNvSpPr txBox="1">
            <a:spLocks/>
          </p:cNvSpPr>
          <p:nvPr userDrawn="1"/>
        </p:nvSpPr>
        <p:spPr bwMode="auto">
          <a:xfrm>
            <a:off x="35496" y="6597351"/>
            <a:ext cx="674043" cy="251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None/>
            </a:pPr>
            <a:fld id="{79079001-B3BC-4D22-A895-E2C2D373603E}" type="slidenum">
              <a:rPr kumimoji="0" lang="en-US" altLang="ko-KR" sz="1000" b="1" smtClean="0">
                <a:solidFill>
                  <a:srgbClr val="7030A0"/>
                </a:solidFill>
                <a:latin typeface="Arial" charset="0"/>
              </a:rPr>
              <a:pPr eaLnBrk="1" hangingPunct="1">
                <a:lnSpc>
                  <a:spcPct val="150000"/>
                </a:lnSpc>
                <a:buClr>
                  <a:schemeClr val="accent1"/>
                </a:buClr>
                <a:buFont typeface="Wingdings" pitchFamily="2" charset="2"/>
                <a:buNone/>
              </a:pPr>
              <a:t>‹#›</a:t>
            </a:fld>
            <a:r>
              <a:rPr kumimoji="0" lang="en-US" altLang="ko-KR" sz="1000" b="1" dirty="0" smtClean="0">
                <a:solidFill>
                  <a:srgbClr val="7030A0"/>
                </a:solidFill>
                <a:latin typeface="Arial" charset="0"/>
              </a:rPr>
              <a:t>/101</a:t>
            </a:r>
            <a:endParaRPr kumimoji="0" lang="en-US" altLang="ko-KR" sz="1000" b="1" dirty="0">
              <a:solidFill>
                <a:srgbClr val="7030A0"/>
              </a:solidFill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8" r:id="rId2"/>
    <p:sldLayoutId id="2147483689" r:id="rId3"/>
    <p:sldLayoutId id="2147483690" r:id="rId4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6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tmp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ootersoftware.com/" TargetMode="External"/><Relationship Id="rId2" Type="http://schemas.openxmlformats.org/officeDocument/2006/relationships/hyperlink" Target="https://notepad-plus-plus.org/downloads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hyperlink" Target="https://www.sourceinsight.com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1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0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mp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tmp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m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tmp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tmp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mp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3813" y="1330325"/>
            <a:ext cx="9105900" cy="2646363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en-US" altLang="ko-KR" sz="6600" b="1" kern="0" dirty="0" smtClean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C Programming</a:t>
            </a:r>
            <a:endParaRPr lang="en-US" sz="2400" b="1" kern="0" dirty="0">
              <a:solidFill>
                <a:schemeClr val="tx2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4" name="Rectangle 32"/>
          <p:cNvSpPr>
            <a:spLocks noChangeArrowheads="1"/>
          </p:cNvSpPr>
          <p:nvPr/>
        </p:nvSpPr>
        <p:spPr bwMode="auto">
          <a:xfrm>
            <a:off x="2665413" y="3716338"/>
            <a:ext cx="38227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96" tIns="46648" rIns="93296" bIns="46648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tx2"/>
                </a:solidFill>
                <a:latin typeface="Arial" charset="0"/>
              </a:rPr>
              <a:t>#</a:t>
            </a:r>
            <a:r>
              <a:rPr lang="en-US" altLang="ko-KR" sz="2000" b="1" dirty="0" smtClean="0">
                <a:solidFill>
                  <a:schemeClr val="tx2"/>
                </a:solidFill>
                <a:latin typeface="Arial" charset="0"/>
              </a:rPr>
              <a:t>2/3  </a:t>
            </a:r>
            <a:r>
              <a:rPr lang="en-US" altLang="ko-KR" sz="2000" b="1" dirty="0" err="1" smtClean="0">
                <a:solidFill>
                  <a:schemeClr val="tx2"/>
                </a:solidFill>
                <a:latin typeface="Arial" charset="0"/>
              </a:rPr>
              <a:t>ver</a:t>
            </a:r>
            <a:r>
              <a:rPr lang="en-US" altLang="ko-KR" sz="2000" b="1" dirty="0" smtClean="0">
                <a:solidFill>
                  <a:schemeClr val="tx2"/>
                </a:solidFill>
                <a:latin typeface="Arial" charset="0"/>
              </a:rPr>
              <a:t> </a:t>
            </a:r>
            <a:r>
              <a:rPr lang="en-US" altLang="ko-KR" sz="2000" b="1" dirty="0" smtClean="0">
                <a:solidFill>
                  <a:schemeClr val="tx2"/>
                </a:solidFill>
                <a:latin typeface="Arial" charset="0"/>
              </a:rPr>
              <a:t>0.1 </a:t>
            </a:r>
            <a:endParaRPr lang="en-US" altLang="ko-KR" sz="14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" name="Rectangle 32"/>
          <p:cNvSpPr>
            <a:spLocks noChangeArrowheads="1"/>
          </p:cNvSpPr>
          <p:nvPr/>
        </p:nvSpPr>
        <p:spPr bwMode="auto">
          <a:xfrm>
            <a:off x="3635375" y="5516563"/>
            <a:ext cx="1944688" cy="75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96" tIns="46648" rIns="93296" bIns="46648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altLang="ko-KR" sz="2000" b="1">
                <a:solidFill>
                  <a:schemeClr val="tx2"/>
                </a:solidFill>
                <a:latin typeface="Arial" charset="0"/>
              </a:rPr>
              <a:t>Yongseok Chi</a:t>
            </a:r>
            <a:endParaRPr lang="en-US" altLang="ko-KR" sz="1400" b="1">
              <a:solidFill>
                <a:schemeClr val="tx2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48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6. </a:t>
            </a:r>
            <a:r>
              <a:rPr lang="ko-KR" altLang="en-US" sz="2400" b="1" dirty="0" err="1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제어문</a:t>
            </a:r>
            <a:endParaRPr lang="ko-KR" altLang="en-US" sz="2400" b="1" dirty="0">
              <a:solidFill>
                <a:srgbClr val="0000FF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4619" y="620688"/>
            <a:ext cx="82078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6.3 if 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</a:rPr>
              <a:t>문 </a:t>
            </a: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(</a:t>
            </a:r>
            <a:r>
              <a:rPr kumimoji="0" lang="ko-KR" altLang="en-US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내포된 </a:t>
            </a:r>
            <a:r>
              <a:rPr kumimoji="0" lang="en-US" altLang="ko-KR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if ~ else 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</a:rPr>
              <a:t>문</a:t>
            </a: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)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11560" y="2349214"/>
            <a:ext cx="360040" cy="4121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13335" y="1142012"/>
            <a:ext cx="7851369" cy="5455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FF00FF"/>
                </a:solidFill>
                <a:latin typeface="+mn-ea"/>
                <a:ea typeface="+mn-ea"/>
              </a:rPr>
              <a:t>#include &lt;</a:t>
            </a:r>
            <a:r>
              <a:rPr lang="en-US" altLang="ko-KR" sz="1400" b="1" dirty="0" err="1">
                <a:solidFill>
                  <a:srgbClr val="FF00FF"/>
                </a:solidFill>
                <a:latin typeface="+mn-ea"/>
                <a:ea typeface="+mn-ea"/>
              </a:rPr>
              <a:t>stdio.h</a:t>
            </a:r>
            <a:r>
              <a:rPr lang="en-US" altLang="ko-KR" sz="1400" b="1" dirty="0" smtClean="0">
                <a:solidFill>
                  <a:srgbClr val="FF00FF"/>
                </a:solidFill>
                <a:latin typeface="+mn-ea"/>
                <a:ea typeface="+mn-ea"/>
              </a:rPr>
              <a:t>&gt;</a:t>
            </a:r>
          </a:p>
          <a:p>
            <a:endParaRPr lang="ko-KR" altLang="en-US" sz="1400" b="1" dirty="0">
              <a:latin typeface="+mn-ea"/>
              <a:ea typeface="+mn-ea"/>
            </a:endParaRPr>
          </a:p>
          <a:p>
            <a:r>
              <a:rPr lang="en-US" altLang="ko-KR" sz="1400" b="1" dirty="0" err="1">
                <a:latin typeface="+mn-ea"/>
                <a:ea typeface="+mn-ea"/>
              </a:rPr>
              <a:t>int</a:t>
            </a:r>
            <a:r>
              <a:rPr lang="en-US" altLang="ko-KR" sz="1400" b="1" dirty="0">
                <a:latin typeface="+mn-ea"/>
                <a:ea typeface="+mn-ea"/>
              </a:rPr>
              <a:t> main()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{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err="1">
                <a:latin typeface="+mn-ea"/>
                <a:ea typeface="+mn-ea"/>
              </a:rPr>
              <a:t>int</a:t>
            </a:r>
            <a:r>
              <a:rPr lang="en-US" altLang="ko-KR" sz="1400" b="1" dirty="0">
                <a:latin typeface="+mn-ea"/>
                <a:ea typeface="+mn-ea"/>
              </a:rPr>
              <a:t> </a:t>
            </a:r>
            <a:r>
              <a:rPr lang="en-US" altLang="ko-KR" sz="1400" b="1" dirty="0" err="1">
                <a:latin typeface="+mn-ea"/>
                <a:ea typeface="+mn-ea"/>
              </a:rPr>
              <a:t>num</a:t>
            </a:r>
            <a:r>
              <a:rPr lang="en-US" altLang="ko-KR" sz="1400" b="1" dirty="0" smtClean="0">
                <a:latin typeface="+mn-ea"/>
                <a:ea typeface="+mn-ea"/>
              </a:rPr>
              <a:t>;</a:t>
            </a:r>
            <a:endParaRPr lang="en-US" altLang="ko-KR" sz="1400" b="1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err="1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</a:t>
            </a:r>
            <a:r>
              <a:rPr lang="ko-KR" altLang="en-US" sz="1400" b="1" dirty="0">
                <a:latin typeface="+mn-ea"/>
                <a:ea typeface="+mn-ea"/>
              </a:rPr>
              <a:t>정수를 입력하시오 </a:t>
            </a:r>
            <a:r>
              <a:rPr lang="en-US" altLang="ko-KR" sz="1400" b="1" dirty="0">
                <a:latin typeface="+mn-ea"/>
                <a:ea typeface="+mn-ea"/>
              </a:rPr>
              <a:t>: ");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err="1" smtClean="0">
                <a:latin typeface="+mn-ea"/>
                <a:ea typeface="+mn-ea"/>
              </a:rPr>
              <a:t>scanf_s</a:t>
            </a:r>
            <a:r>
              <a:rPr lang="en-US" altLang="ko-KR" sz="1400" b="1" dirty="0" smtClean="0">
                <a:latin typeface="+mn-ea"/>
                <a:ea typeface="+mn-ea"/>
              </a:rPr>
              <a:t>("%</a:t>
            </a:r>
            <a:r>
              <a:rPr lang="en-US" altLang="ko-KR" sz="1400" b="1" dirty="0">
                <a:latin typeface="+mn-ea"/>
                <a:ea typeface="+mn-ea"/>
              </a:rPr>
              <a:t>d", &amp;</a:t>
            </a:r>
            <a:r>
              <a:rPr lang="en-US" altLang="ko-KR" sz="1400" b="1" dirty="0" err="1">
                <a:latin typeface="+mn-ea"/>
                <a:ea typeface="+mn-ea"/>
              </a:rPr>
              <a:t>num</a:t>
            </a:r>
            <a:r>
              <a:rPr lang="en-US" altLang="ko-KR" sz="1400" b="1" dirty="0">
                <a:latin typeface="+mn-ea"/>
                <a:ea typeface="+mn-ea"/>
              </a:rPr>
              <a:t>);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err="1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</a:t>
            </a:r>
            <a:r>
              <a:rPr lang="ko-KR" altLang="en-US" sz="1400" b="1" dirty="0">
                <a:latin typeface="+mn-ea"/>
                <a:ea typeface="+mn-ea"/>
              </a:rPr>
              <a:t>입력한 수 </a:t>
            </a:r>
            <a:r>
              <a:rPr lang="en-US" altLang="ko-KR" sz="1400" b="1" dirty="0">
                <a:latin typeface="+mn-ea"/>
                <a:ea typeface="+mn-ea"/>
              </a:rPr>
              <a:t>%d</a:t>
            </a:r>
            <a:r>
              <a:rPr lang="ko-KR" altLang="en-US" sz="1400" b="1" dirty="0">
                <a:latin typeface="+mn-ea"/>
                <a:ea typeface="+mn-ea"/>
              </a:rPr>
              <a:t>는</a:t>
            </a:r>
            <a:r>
              <a:rPr lang="en-US" altLang="ko-KR" sz="1400" b="1" dirty="0">
                <a:latin typeface="+mn-ea"/>
                <a:ea typeface="+mn-ea"/>
              </a:rPr>
              <a:t>(</a:t>
            </a:r>
            <a:r>
              <a:rPr lang="ko-KR" altLang="en-US" sz="1400" b="1" dirty="0">
                <a:latin typeface="+mn-ea"/>
                <a:ea typeface="+mn-ea"/>
              </a:rPr>
              <a:t>은</a:t>
            </a:r>
            <a:r>
              <a:rPr lang="en-US" altLang="ko-KR" sz="1400" b="1" dirty="0">
                <a:latin typeface="+mn-ea"/>
                <a:ea typeface="+mn-ea"/>
              </a:rPr>
              <a:t>) ", </a:t>
            </a:r>
            <a:r>
              <a:rPr lang="en-US" altLang="ko-KR" sz="1400" b="1" dirty="0" err="1">
                <a:latin typeface="+mn-ea"/>
                <a:ea typeface="+mn-ea"/>
              </a:rPr>
              <a:t>num</a:t>
            </a:r>
            <a:r>
              <a:rPr lang="en-US" altLang="ko-KR" sz="1400" b="1" dirty="0">
                <a:latin typeface="+mn-ea"/>
                <a:ea typeface="+mn-ea"/>
              </a:rPr>
              <a:t>);</a:t>
            </a:r>
          </a:p>
          <a:p>
            <a:pPr lvl="1">
              <a:lnSpc>
                <a:spcPct val="150000"/>
              </a:lnSpc>
            </a:pPr>
            <a:endParaRPr lang="en-US" altLang="ko-KR" sz="500" b="1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if (</a:t>
            </a:r>
            <a:r>
              <a:rPr lang="en-US" altLang="ko-KR" sz="1400" b="1" dirty="0" err="1">
                <a:latin typeface="+mn-ea"/>
                <a:ea typeface="+mn-ea"/>
              </a:rPr>
              <a:t>num</a:t>
            </a:r>
            <a:r>
              <a:rPr lang="en-US" altLang="ko-KR" sz="1400" b="1" dirty="0">
                <a:latin typeface="+mn-ea"/>
                <a:ea typeface="+mn-ea"/>
              </a:rPr>
              <a:t> &gt;= 0) </a:t>
            </a:r>
            <a:r>
              <a:rPr lang="en-US" altLang="ko-KR" sz="1400" b="1" dirty="0" smtClean="0">
                <a:solidFill>
                  <a:srgbClr val="FF00FF"/>
                </a:solidFill>
                <a:latin typeface="+mn-ea"/>
              </a:rPr>
              <a:t>{	</a:t>
            </a:r>
            <a:r>
              <a:rPr lang="en-US" altLang="ko-KR" sz="1400" b="1" dirty="0" smtClean="0">
                <a:latin typeface="+mn-ea"/>
              </a:rPr>
              <a:t>			</a:t>
            </a: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// </a:t>
            </a:r>
            <a:r>
              <a:rPr lang="en-US" altLang="ko-KR" sz="1400" b="1" dirty="0" err="1">
                <a:solidFill>
                  <a:srgbClr val="0000FF"/>
                </a:solidFill>
                <a:latin typeface="+mn-ea"/>
                <a:ea typeface="+mn-ea"/>
              </a:rPr>
              <a:t>num</a:t>
            </a:r>
            <a:r>
              <a:rPr lang="ko-KR" altLang="en-US" sz="1400" b="1" dirty="0">
                <a:solidFill>
                  <a:srgbClr val="0000FF"/>
                </a:solidFill>
                <a:latin typeface="+mn-ea"/>
                <a:ea typeface="+mn-ea"/>
              </a:rPr>
              <a:t>이 양수면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smtClean="0">
                <a:latin typeface="+mn-ea"/>
                <a:ea typeface="+mn-ea"/>
              </a:rPr>
              <a:t>     if </a:t>
            </a:r>
            <a:r>
              <a:rPr lang="en-US" altLang="ko-KR" sz="1400" b="1" dirty="0">
                <a:latin typeface="+mn-ea"/>
                <a:ea typeface="+mn-ea"/>
              </a:rPr>
              <a:t>(</a:t>
            </a:r>
            <a:r>
              <a:rPr lang="en-US" altLang="ko-KR" sz="1400" b="1" dirty="0" err="1">
                <a:latin typeface="+mn-ea"/>
                <a:ea typeface="+mn-ea"/>
              </a:rPr>
              <a:t>num</a:t>
            </a:r>
            <a:r>
              <a:rPr lang="en-US" altLang="ko-KR" sz="1400" b="1" dirty="0">
                <a:latin typeface="+mn-ea"/>
                <a:ea typeface="+mn-ea"/>
              </a:rPr>
              <a:t> % 2 == 0</a:t>
            </a:r>
            <a:r>
              <a:rPr lang="en-US" altLang="ko-KR" sz="1400" b="1" dirty="0" smtClean="0">
                <a:latin typeface="+mn-ea"/>
                <a:ea typeface="+mn-ea"/>
              </a:rPr>
              <a:t>) </a:t>
            </a: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</a:t>
            </a:r>
            <a:r>
              <a:rPr lang="ko-KR" altLang="en-US" sz="1400" b="1" dirty="0">
                <a:latin typeface="+mn-ea"/>
                <a:ea typeface="+mn-ea"/>
              </a:rPr>
              <a:t>양의 짝수입니다</a:t>
            </a:r>
            <a:r>
              <a:rPr lang="en-US" altLang="ko-KR" sz="1400" b="1" dirty="0">
                <a:latin typeface="+mn-ea"/>
                <a:ea typeface="+mn-ea"/>
              </a:rPr>
              <a:t>.\n");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smtClean="0">
                <a:latin typeface="+mn-ea"/>
                <a:ea typeface="+mn-ea"/>
              </a:rPr>
              <a:t>     else </a:t>
            </a: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</a:t>
            </a:r>
            <a:r>
              <a:rPr lang="ko-KR" altLang="en-US" sz="1400" b="1" dirty="0">
                <a:latin typeface="+mn-ea"/>
                <a:ea typeface="+mn-ea"/>
              </a:rPr>
              <a:t>양의 홀수입니다</a:t>
            </a:r>
            <a:r>
              <a:rPr lang="en-US" altLang="ko-KR" sz="1400" b="1" dirty="0">
                <a:latin typeface="+mn-ea"/>
                <a:ea typeface="+mn-ea"/>
              </a:rPr>
              <a:t>.\n");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>
                <a:solidFill>
                  <a:srgbClr val="FF00FF"/>
                </a:solidFill>
                <a:latin typeface="+mn-ea"/>
                <a:ea typeface="+mn-ea"/>
              </a:rPr>
              <a:t>}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else </a:t>
            </a:r>
            <a:r>
              <a:rPr lang="en-US" altLang="ko-KR" sz="1400" b="1" dirty="0" smtClean="0">
                <a:solidFill>
                  <a:srgbClr val="FF00FF"/>
                </a:solidFill>
                <a:latin typeface="+mn-ea"/>
              </a:rPr>
              <a:t>{</a:t>
            </a:r>
            <a:r>
              <a:rPr lang="en-US" altLang="ko-KR" sz="1400" b="1" dirty="0" smtClean="0">
                <a:latin typeface="+mn-ea"/>
              </a:rPr>
              <a:t>					</a:t>
            </a: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// </a:t>
            </a:r>
            <a:r>
              <a:rPr lang="en-US" altLang="ko-KR" sz="1400" b="1" dirty="0" err="1">
                <a:solidFill>
                  <a:srgbClr val="0000FF"/>
                </a:solidFill>
                <a:latin typeface="+mn-ea"/>
                <a:ea typeface="+mn-ea"/>
              </a:rPr>
              <a:t>num</a:t>
            </a:r>
            <a:r>
              <a:rPr lang="ko-KR" altLang="en-US" sz="1400" b="1" dirty="0">
                <a:solidFill>
                  <a:srgbClr val="0000FF"/>
                </a:solidFill>
                <a:latin typeface="+mn-ea"/>
                <a:ea typeface="+mn-ea"/>
              </a:rPr>
              <a:t>이 음수면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smtClean="0">
                <a:latin typeface="+mn-ea"/>
                <a:ea typeface="+mn-ea"/>
              </a:rPr>
              <a:t>     if </a:t>
            </a:r>
            <a:r>
              <a:rPr lang="en-US" altLang="ko-KR" sz="1400" b="1" dirty="0">
                <a:latin typeface="+mn-ea"/>
                <a:ea typeface="+mn-ea"/>
              </a:rPr>
              <a:t>(</a:t>
            </a:r>
            <a:r>
              <a:rPr lang="en-US" altLang="ko-KR" sz="1400" b="1" dirty="0" err="1">
                <a:latin typeface="+mn-ea"/>
                <a:ea typeface="+mn-ea"/>
              </a:rPr>
              <a:t>num</a:t>
            </a:r>
            <a:r>
              <a:rPr lang="en-US" altLang="ko-KR" sz="1400" b="1" dirty="0">
                <a:latin typeface="+mn-ea"/>
                <a:ea typeface="+mn-ea"/>
              </a:rPr>
              <a:t> % 2 == 0</a:t>
            </a:r>
            <a:r>
              <a:rPr lang="en-US" altLang="ko-KR" sz="1400" b="1" dirty="0" smtClean="0">
                <a:latin typeface="+mn-ea"/>
                <a:ea typeface="+mn-ea"/>
              </a:rPr>
              <a:t>) </a:t>
            </a: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</a:t>
            </a:r>
            <a:r>
              <a:rPr lang="ko-KR" altLang="en-US" sz="1400" b="1" dirty="0">
                <a:latin typeface="+mn-ea"/>
                <a:ea typeface="+mn-ea"/>
              </a:rPr>
              <a:t>음의 짝수입니다</a:t>
            </a:r>
            <a:r>
              <a:rPr lang="en-US" altLang="ko-KR" sz="1400" b="1" dirty="0">
                <a:latin typeface="+mn-ea"/>
                <a:ea typeface="+mn-ea"/>
              </a:rPr>
              <a:t>.\n");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smtClean="0">
                <a:latin typeface="+mn-ea"/>
                <a:ea typeface="+mn-ea"/>
              </a:rPr>
              <a:t>     else </a:t>
            </a: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</a:t>
            </a:r>
            <a:r>
              <a:rPr lang="ko-KR" altLang="en-US" sz="1400" b="1" dirty="0">
                <a:latin typeface="+mn-ea"/>
                <a:ea typeface="+mn-ea"/>
              </a:rPr>
              <a:t>음의 홀수입니다</a:t>
            </a:r>
            <a:r>
              <a:rPr lang="en-US" altLang="ko-KR" sz="1400" b="1" dirty="0">
                <a:latin typeface="+mn-ea"/>
                <a:ea typeface="+mn-ea"/>
              </a:rPr>
              <a:t>.\n");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>
                <a:solidFill>
                  <a:srgbClr val="FF00FF"/>
                </a:solidFill>
                <a:latin typeface="+mn-ea"/>
                <a:ea typeface="+mn-ea"/>
              </a:rPr>
              <a:t>}</a:t>
            </a:r>
            <a:endParaRPr lang="en-US" altLang="ko-KR" sz="500" b="1" dirty="0" smtClean="0">
              <a:solidFill>
                <a:srgbClr val="FF00FF"/>
              </a:solidFill>
              <a:latin typeface="+mn-ea"/>
              <a:ea typeface="+mn-ea"/>
            </a:endParaRPr>
          </a:p>
          <a:p>
            <a:pPr lvl="1"/>
            <a:endParaRPr lang="ko-KR" altLang="en-US" sz="500" b="1" dirty="0">
              <a:latin typeface="+mn-ea"/>
              <a:ea typeface="+mn-ea"/>
            </a:endParaRPr>
          </a:p>
          <a:p>
            <a:pPr lvl="1"/>
            <a:r>
              <a:rPr lang="en-US" altLang="ko-KR" sz="1400" b="1" dirty="0" smtClean="0">
                <a:latin typeface="+mn-ea"/>
                <a:ea typeface="+mn-ea"/>
              </a:rPr>
              <a:t>       return </a:t>
            </a:r>
            <a:r>
              <a:rPr lang="en-US" altLang="ko-KR" sz="1400" b="1" dirty="0">
                <a:latin typeface="+mn-ea"/>
                <a:ea typeface="+mn-ea"/>
              </a:rPr>
              <a:t>0;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}</a:t>
            </a:r>
            <a:endParaRPr lang="ko-KR" altLang="en-US" sz="1400" b="1" dirty="0">
              <a:latin typeface="+mn-ea"/>
              <a:ea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137172" y="6484115"/>
            <a:ext cx="3006828" cy="37388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디버그 </a:t>
            </a:r>
            <a:r>
              <a:rPr kumimoji="0"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– </a:t>
            </a: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디버깅하지 않고 시작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3" name="왼쪽 중괄호 2"/>
          <p:cNvSpPr/>
          <p:nvPr/>
        </p:nvSpPr>
        <p:spPr>
          <a:xfrm>
            <a:off x="1047880" y="3556688"/>
            <a:ext cx="360040" cy="1080120"/>
          </a:xfrm>
          <a:prstGeom prst="leftBrac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왼쪽 중괄호 17"/>
          <p:cNvSpPr/>
          <p:nvPr/>
        </p:nvSpPr>
        <p:spPr>
          <a:xfrm>
            <a:off x="1047880" y="4852832"/>
            <a:ext cx="360040" cy="1080120"/>
          </a:xfrm>
          <a:prstGeom prst="leftBrac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왼쪽 중괄호 18"/>
          <p:cNvSpPr/>
          <p:nvPr/>
        </p:nvSpPr>
        <p:spPr>
          <a:xfrm>
            <a:off x="1263904" y="3853104"/>
            <a:ext cx="360040" cy="423664"/>
          </a:xfrm>
          <a:prstGeom prst="leftBrace">
            <a:avLst/>
          </a:prstGeom>
          <a:ln w="158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왼쪽 중괄호 19"/>
          <p:cNvSpPr/>
          <p:nvPr/>
        </p:nvSpPr>
        <p:spPr>
          <a:xfrm>
            <a:off x="1263904" y="5140864"/>
            <a:ext cx="360040" cy="423664"/>
          </a:xfrm>
          <a:prstGeom prst="leftBrace">
            <a:avLst/>
          </a:prstGeom>
          <a:ln w="158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56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9.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다차원 배열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(array)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86028" y="725795"/>
            <a:ext cx="82078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9.5 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3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차원 배열</a:t>
            </a:r>
            <a:endParaRPr kumimoji="0" lang="ko-KR" altLang="en-US" sz="1500" b="1" dirty="0">
              <a:solidFill>
                <a:srgbClr val="0000FF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7" name="그림 6" descr="화면 캡처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77"/>
          <a:stretch/>
        </p:blipFill>
        <p:spPr>
          <a:xfrm>
            <a:off x="899592" y="1155114"/>
            <a:ext cx="7811591" cy="4465661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3563888" y="1464052"/>
            <a:ext cx="4752528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71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27584" y="548680"/>
            <a:ext cx="8316416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51520" y="143483"/>
            <a:ext cx="8832936" cy="6417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#include &lt;</a:t>
            </a:r>
            <a:r>
              <a:rPr lang="en-US" altLang="ko-KR" sz="1400" b="1" dirty="0" err="1">
                <a:latin typeface="+mn-ea"/>
                <a:ea typeface="+mn-ea"/>
              </a:rPr>
              <a:t>stdio.h</a:t>
            </a:r>
            <a:r>
              <a:rPr lang="en-US" altLang="ko-KR" sz="1400" b="1" dirty="0">
                <a:latin typeface="+mn-ea"/>
                <a:ea typeface="+mn-ea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#define L 2	</a:t>
            </a:r>
            <a:r>
              <a:rPr lang="en-US" altLang="ko-KR" sz="1400" b="1" dirty="0" smtClean="0">
                <a:latin typeface="+mn-ea"/>
                <a:ea typeface="+mn-ea"/>
              </a:rPr>
              <a:t>// 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3</a:t>
            </a:r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+mn-ea"/>
              </a:rPr>
              <a:t>차원 배열의 면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  <a:ea typeface="+mn-ea"/>
              </a:rPr>
              <a:t>개수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#define M 3	</a:t>
            </a:r>
            <a:r>
              <a:rPr lang="en-US" altLang="ko-KR" sz="1400" b="1" dirty="0" smtClean="0">
                <a:latin typeface="+mn-ea"/>
                <a:ea typeface="+mn-ea"/>
              </a:rPr>
              <a:t>// </a:t>
            </a:r>
            <a:r>
              <a:rPr lang="ko-KR" altLang="en-US" sz="1400" b="1" dirty="0">
                <a:latin typeface="+mn-ea"/>
                <a:ea typeface="+mn-ea"/>
              </a:rPr>
              <a:t>행 개수 </a:t>
            </a:r>
            <a:r>
              <a:rPr lang="en-US" altLang="ko-KR" sz="1400" b="1" dirty="0" smtClean="0">
                <a:latin typeface="+mn-ea"/>
                <a:ea typeface="+mn-ea"/>
              </a:rPr>
              <a:t>3</a:t>
            </a:r>
            <a:endParaRPr lang="ko-KR" altLang="en-US" sz="14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#define N 4	</a:t>
            </a:r>
            <a:r>
              <a:rPr lang="en-US" altLang="ko-KR" sz="1400" b="1" dirty="0" smtClean="0">
                <a:latin typeface="+mn-ea"/>
                <a:ea typeface="+mn-ea"/>
              </a:rPr>
              <a:t>//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  <a:ea typeface="+mn-ea"/>
              </a:rPr>
              <a:t>열 개수 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5</a:t>
            </a:r>
            <a:endParaRPr lang="ko-KR" altLang="en-US" sz="8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err="1">
                <a:latin typeface="+mn-ea"/>
                <a:ea typeface="+mn-ea"/>
              </a:rPr>
              <a:t>int</a:t>
            </a:r>
            <a:r>
              <a:rPr lang="en-US" altLang="ko-KR" sz="1400" b="1" dirty="0">
                <a:latin typeface="+mn-ea"/>
                <a:ea typeface="+mn-ea"/>
              </a:rPr>
              <a:t> main</a:t>
            </a:r>
            <a:r>
              <a:rPr lang="en-US" altLang="ko-KR" sz="1400" b="1" dirty="0" smtClean="0">
                <a:latin typeface="+mn-ea"/>
                <a:ea typeface="+mn-ea"/>
              </a:rPr>
              <a:t>() {</a:t>
            </a:r>
            <a:endParaRPr lang="en-US" altLang="ko-KR" sz="14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   </a:t>
            </a:r>
            <a:r>
              <a:rPr lang="en-US" altLang="ko-KR" sz="1400" b="1" dirty="0" err="1" smtClean="0">
                <a:latin typeface="+mn-ea"/>
                <a:ea typeface="+mn-ea"/>
              </a:rPr>
              <a:t>int</a:t>
            </a:r>
            <a:r>
              <a:rPr lang="en-US" altLang="ko-KR" sz="1400" b="1" dirty="0" smtClean="0">
                <a:latin typeface="+mn-ea"/>
                <a:ea typeface="+mn-ea"/>
              </a:rPr>
              <a:t> t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[L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][M][N] </a:t>
            </a:r>
            <a:r>
              <a:rPr lang="en-US" altLang="ko-KR" sz="1400" b="1" dirty="0">
                <a:latin typeface="+mn-ea"/>
                <a:ea typeface="+mn-ea"/>
              </a:rPr>
              <a:t>= { { { 20, 22, 30, 35 }, { 12, 19, 35, 22 }, { 10, 9, 15, 20 } },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smtClean="0">
                <a:latin typeface="+mn-ea"/>
                <a:ea typeface="+mn-ea"/>
              </a:rPr>
              <a:t>             { </a:t>
            </a:r>
            <a:r>
              <a:rPr lang="en-US" altLang="ko-KR" sz="1400" b="1" dirty="0">
                <a:latin typeface="+mn-ea"/>
                <a:ea typeface="+mn-ea"/>
              </a:rPr>
              <a:t>{ 20, 22, 30, 35 }, { 12, 19, 35, 22 }, { 12, 15, 9, 25 } } };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   </a:t>
            </a:r>
            <a:r>
              <a:rPr lang="en-US" altLang="ko-KR" sz="1400" b="1" dirty="0" err="1" smtClean="0">
                <a:latin typeface="+mn-ea"/>
                <a:ea typeface="+mn-ea"/>
              </a:rPr>
              <a:t>int</a:t>
            </a:r>
            <a:r>
              <a:rPr lang="en-US" altLang="ko-KR" sz="1400" b="1" dirty="0" smtClean="0">
                <a:latin typeface="+mn-ea"/>
                <a:ea typeface="+mn-ea"/>
              </a:rPr>
              <a:t> </a:t>
            </a:r>
            <a:r>
              <a:rPr lang="en-US" altLang="ko-KR" sz="1400" b="1" dirty="0" err="1">
                <a:latin typeface="+mn-ea"/>
                <a:ea typeface="+mn-ea"/>
              </a:rPr>
              <a:t>i</a:t>
            </a:r>
            <a:r>
              <a:rPr lang="en-US" altLang="ko-KR" sz="1400" b="1" dirty="0">
                <a:latin typeface="+mn-ea"/>
                <a:ea typeface="+mn-ea"/>
              </a:rPr>
              <a:t>, j, k;</a:t>
            </a:r>
          </a:p>
          <a:p>
            <a:pPr>
              <a:lnSpc>
                <a:spcPct val="150000"/>
              </a:lnSpc>
            </a:pPr>
            <a:endParaRPr lang="en-US" altLang="ko-KR" sz="8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 </a:t>
            </a:r>
            <a:r>
              <a:rPr lang="en-US" altLang="ko-KR" sz="1400" b="1" dirty="0" smtClean="0">
                <a:latin typeface="+mn-ea"/>
                <a:ea typeface="+mn-ea"/>
              </a:rPr>
              <a:t>  for </a:t>
            </a:r>
            <a:r>
              <a:rPr lang="en-US" altLang="ko-KR" sz="1400" b="1" dirty="0">
                <a:latin typeface="+mn-ea"/>
                <a:ea typeface="+mn-ea"/>
              </a:rPr>
              <a:t>(</a:t>
            </a:r>
            <a:r>
              <a:rPr lang="en-US" altLang="ko-KR" sz="1400" b="1" dirty="0" err="1">
                <a:latin typeface="+mn-ea"/>
                <a:ea typeface="+mn-ea"/>
              </a:rPr>
              <a:t>i</a:t>
            </a:r>
            <a:r>
              <a:rPr lang="en-US" altLang="ko-KR" sz="1400" b="1" dirty="0">
                <a:latin typeface="+mn-ea"/>
                <a:ea typeface="+mn-ea"/>
              </a:rPr>
              <a:t> = 0; </a:t>
            </a:r>
            <a:r>
              <a:rPr lang="en-US" altLang="ko-KR" sz="1400" b="1" dirty="0" err="1">
                <a:latin typeface="+mn-ea"/>
                <a:ea typeface="+mn-ea"/>
              </a:rPr>
              <a:t>i</a:t>
            </a:r>
            <a:r>
              <a:rPr lang="en-US" altLang="ko-KR" sz="1400" b="1" dirty="0">
                <a:latin typeface="+mn-ea"/>
                <a:ea typeface="+mn-ea"/>
              </a:rPr>
              <a:t>&lt;L; </a:t>
            </a:r>
            <a:r>
              <a:rPr lang="en-US" altLang="ko-KR" sz="1400" b="1" dirty="0" err="1">
                <a:latin typeface="+mn-ea"/>
                <a:ea typeface="+mn-ea"/>
              </a:rPr>
              <a:t>i</a:t>
            </a:r>
            <a:r>
              <a:rPr lang="en-US" altLang="ko-KR" sz="1400" b="1" dirty="0">
                <a:latin typeface="+mn-ea"/>
                <a:ea typeface="+mn-ea"/>
              </a:rPr>
              <a:t>++)	</a:t>
            </a:r>
            <a:r>
              <a:rPr lang="en-US" altLang="ko-KR" sz="1400" b="1" dirty="0" smtClean="0">
                <a:latin typeface="+mn-ea"/>
                <a:ea typeface="+mn-ea"/>
              </a:rPr>
              <a:t> </a:t>
            </a:r>
            <a:r>
              <a:rPr lang="ko-KR" altLang="en-US" sz="1400" b="1" dirty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{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	              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</a:rPr>
              <a:t>/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/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  <a:ea typeface="+mn-ea"/>
              </a:rPr>
              <a:t>면 개수만큼 반복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("\n %d</a:t>
            </a:r>
            <a:r>
              <a:rPr lang="ko-KR" altLang="en-US" sz="1400" b="1" dirty="0">
                <a:latin typeface="+mn-ea"/>
                <a:ea typeface="+mn-ea"/>
              </a:rPr>
              <a:t>면 </a:t>
            </a:r>
            <a:r>
              <a:rPr lang="en-US" altLang="ko-KR" sz="1400" b="1" dirty="0">
                <a:latin typeface="+mn-ea"/>
                <a:ea typeface="+mn-ea"/>
              </a:rPr>
              <a:t>\n\n", </a:t>
            </a:r>
            <a:r>
              <a:rPr lang="en-US" altLang="ko-KR" sz="1400" b="1" dirty="0" err="1">
                <a:latin typeface="+mn-ea"/>
                <a:ea typeface="+mn-ea"/>
              </a:rPr>
              <a:t>i</a:t>
            </a:r>
            <a:r>
              <a:rPr lang="en-US" altLang="ko-KR" sz="1400" b="1" dirty="0">
                <a:latin typeface="+mn-ea"/>
                <a:ea typeface="+mn-ea"/>
              </a:rPr>
              <a:t> + 1);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smtClean="0">
                <a:latin typeface="+mn-ea"/>
                <a:ea typeface="+mn-ea"/>
              </a:rPr>
              <a:t>for </a:t>
            </a:r>
            <a:r>
              <a:rPr lang="en-US" altLang="ko-KR" sz="1400" b="1" dirty="0">
                <a:latin typeface="+mn-ea"/>
                <a:ea typeface="+mn-ea"/>
              </a:rPr>
              <a:t>(j = 0; j&lt;M; </a:t>
            </a:r>
            <a:r>
              <a:rPr lang="en-US" altLang="ko-KR" sz="1400" b="1" dirty="0" err="1">
                <a:latin typeface="+mn-ea"/>
                <a:ea typeface="+mn-ea"/>
              </a:rPr>
              <a:t>j++</a:t>
            </a:r>
            <a:r>
              <a:rPr lang="en-US" altLang="ko-KR" sz="1400" b="1" dirty="0">
                <a:latin typeface="+mn-ea"/>
                <a:ea typeface="+mn-ea"/>
              </a:rPr>
              <a:t>)	</a:t>
            </a:r>
            <a:r>
              <a:rPr lang="en-US" altLang="ko-KR" sz="1400" b="1" dirty="0" smtClean="0">
                <a:latin typeface="+mn-ea"/>
              </a:rPr>
              <a:t>{</a:t>
            </a:r>
            <a:r>
              <a:rPr lang="en-US" altLang="ko-KR" sz="1400" b="1" dirty="0" smtClean="0">
                <a:latin typeface="+mn-ea"/>
                <a:ea typeface="+mn-ea"/>
              </a:rPr>
              <a:t> </a:t>
            </a: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//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  <a:ea typeface="+mn-ea"/>
              </a:rPr>
              <a:t>행 개수만큼 반복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+mn-ea"/>
                <a:ea typeface="+mn-ea"/>
              </a:rPr>
              <a:t>	</a:t>
            </a:r>
            <a:r>
              <a:rPr lang="ko-KR" altLang="en-US" sz="1400" b="1" dirty="0" smtClean="0">
                <a:latin typeface="+mn-ea"/>
                <a:ea typeface="+mn-ea"/>
              </a:rPr>
              <a:t>      </a:t>
            </a:r>
            <a:r>
              <a:rPr lang="en-US" altLang="ko-KR" sz="1400" b="1" dirty="0" smtClean="0">
                <a:latin typeface="+mn-ea"/>
                <a:ea typeface="+mn-ea"/>
              </a:rPr>
              <a:t>for </a:t>
            </a:r>
            <a:r>
              <a:rPr lang="en-US" altLang="ko-KR" sz="1400" b="1" dirty="0">
                <a:latin typeface="+mn-ea"/>
                <a:ea typeface="+mn-ea"/>
              </a:rPr>
              <a:t>(k = 0; k&lt;N; k</a:t>
            </a:r>
            <a:r>
              <a:rPr lang="en-US" altLang="ko-KR" sz="1400" b="1" dirty="0" smtClean="0">
                <a:latin typeface="+mn-ea"/>
                <a:ea typeface="+mn-ea"/>
              </a:rPr>
              <a:t>++) {</a:t>
            </a: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//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  <a:ea typeface="+mn-ea"/>
              </a:rPr>
              <a:t>열 개수만큼 반복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+mn-ea"/>
                <a:ea typeface="+mn-ea"/>
              </a:rPr>
              <a:t>		</a:t>
            </a: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("%3d ",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t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[</a:t>
            </a:r>
            <a:r>
              <a:rPr lang="en-US" altLang="ko-KR" sz="1400" b="1" dirty="0" err="1" smtClean="0">
                <a:solidFill>
                  <a:srgbClr val="FF0000"/>
                </a:solidFill>
                <a:latin typeface="+mn-ea"/>
                <a:ea typeface="+mn-ea"/>
              </a:rPr>
              <a:t>i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][j][k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] </a:t>
            </a:r>
            <a:r>
              <a:rPr lang="en-US" altLang="ko-KR" sz="1400" b="1" dirty="0" smtClean="0">
                <a:latin typeface="+mn-ea"/>
                <a:ea typeface="+mn-ea"/>
              </a:rPr>
              <a:t>);</a:t>
            </a:r>
            <a:endParaRPr lang="en-US" altLang="ko-KR" sz="14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	</a:t>
            </a:r>
            <a:r>
              <a:rPr lang="en-US" altLang="ko-KR" sz="1400" b="1" dirty="0" smtClean="0">
                <a:latin typeface="+mn-ea"/>
                <a:ea typeface="+mn-ea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</a:rPr>
              <a:t>		</a:t>
            </a:r>
            <a:r>
              <a:rPr lang="en-US" altLang="ko-KR" sz="1400" b="1" dirty="0" err="1" smtClean="0">
                <a:latin typeface="+mn-ea"/>
              </a:rPr>
              <a:t>printf</a:t>
            </a:r>
            <a:r>
              <a:rPr lang="en-US" altLang="ko-KR" sz="1400" b="1" dirty="0">
                <a:latin typeface="+mn-ea"/>
              </a:rPr>
              <a:t>("\n</a:t>
            </a:r>
            <a:r>
              <a:rPr lang="en-US" altLang="ko-KR" sz="1400" b="1" dirty="0" smtClean="0">
                <a:latin typeface="+mn-ea"/>
              </a:rPr>
              <a:t>");</a:t>
            </a:r>
            <a:endParaRPr lang="en-US" altLang="ko-KR" sz="14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}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    }</a:t>
            </a:r>
            <a:endParaRPr lang="en-US" altLang="ko-KR" sz="14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    return </a:t>
            </a:r>
            <a:r>
              <a:rPr lang="en-US" altLang="ko-KR" sz="1400" b="1" dirty="0">
                <a:latin typeface="+mn-ea"/>
                <a:ea typeface="+mn-ea"/>
              </a:rPr>
              <a:t>0;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}</a:t>
            </a:r>
            <a:endParaRPr lang="ko-KR" altLang="en-US" sz="1400" b="1" dirty="0">
              <a:latin typeface="+mn-ea"/>
              <a:ea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73258" y="6373682"/>
            <a:ext cx="3006828" cy="37388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디버그 </a:t>
            </a:r>
            <a:r>
              <a:rPr kumimoji="0"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– </a:t>
            </a: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디버깅하지 않고 시작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11476"/>
          <a:stretch/>
        </p:blipFill>
        <p:spPr bwMode="auto">
          <a:xfrm>
            <a:off x="7313023" y="4382080"/>
            <a:ext cx="1677925" cy="2178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635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6. </a:t>
            </a:r>
            <a:r>
              <a:rPr lang="ko-KR" altLang="en-US" sz="2400" b="1" dirty="0" err="1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제어문</a:t>
            </a:r>
            <a:endParaRPr lang="ko-KR" altLang="en-US" sz="2400" b="1" dirty="0">
              <a:solidFill>
                <a:srgbClr val="0000FF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4619" y="620688"/>
            <a:ext cx="82078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6.3 if 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</a:rPr>
              <a:t>문 </a:t>
            </a: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(</a:t>
            </a:r>
            <a:r>
              <a:rPr kumimoji="0" lang="ko-KR" altLang="en-US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내포된 </a:t>
            </a:r>
            <a:r>
              <a:rPr kumimoji="0" lang="en-US" altLang="ko-KR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if ~ else 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</a:rPr>
              <a:t>문</a:t>
            </a: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)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11560" y="2349214"/>
            <a:ext cx="360040" cy="4121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23528" y="1142012"/>
            <a:ext cx="7851369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FF00FF"/>
                </a:solidFill>
                <a:latin typeface="+mn-ea"/>
                <a:ea typeface="+mn-ea"/>
              </a:rPr>
              <a:t>#include &lt;</a:t>
            </a:r>
            <a:r>
              <a:rPr lang="en-US" altLang="ko-KR" sz="1200" b="1" dirty="0" err="1">
                <a:solidFill>
                  <a:srgbClr val="FF00FF"/>
                </a:solidFill>
                <a:latin typeface="+mn-ea"/>
                <a:ea typeface="+mn-ea"/>
              </a:rPr>
              <a:t>stdio.h</a:t>
            </a:r>
            <a:r>
              <a:rPr lang="en-US" altLang="ko-KR" sz="1200" b="1" dirty="0" smtClean="0">
                <a:solidFill>
                  <a:srgbClr val="FF00FF"/>
                </a:solidFill>
                <a:latin typeface="+mn-ea"/>
                <a:ea typeface="+mn-ea"/>
              </a:rPr>
              <a:t>&gt;</a:t>
            </a:r>
          </a:p>
          <a:p>
            <a:endParaRPr lang="ko-KR" altLang="en-US" sz="1200" b="1" dirty="0">
              <a:latin typeface="+mn-ea"/>
              <a:ea typeface="+mn-ea"/>
            </a:endParaRPr>
          </a:p>
          <a:p>
            <a:r>
              <a:rPr lang="en-US" altLang="ko-KR" sz="1200" b="1" dirty="0" err="1">
                <a:latin typeface="+mn-ea"/>
                <a:ea typeface="+mn-ea"/>
              </a:rPr>
              <a:t>int</a:t>
            </a:r>
            <a:r>
              <a:rPr lang="en-US" altLang="ko-KR" sz="1200" b="1" dirty="0">
                <a:latin typeface="+mn-ea"/>
                <a:ea typeface="+mn-ea"/>
              </a:rPr>
              <a:t> main()</a:t>
            </a:r>
          </a:p>
          <a:p>
            <a:r>
              <a:rPr lang="en-US" altLang="ko-KR" sz="1200" b="1" dirty="0">
                <a:latin typeface="+mn-ea"/>
                <a:ea typeface="+mn-ea"/>
              </a:rPr>
              <a:t>{</a:t>
            </a:r>
          </a:p>
          <a:p>
            <a:pPr lvl="1">
              <a:lnSpc>
                <a:spcPct val="150000"/>
              </a:lnSpc>
            </a:pPr>
            <a:r>
              <a:rPr lang="en-US" altLang="ko-KR" sz="1200" b="1" dirty="0">
                <a:latin typeface="+mn-ea"/>
                <a:ea typeface="+mn-ea"/>
              </a:rPr>
              <a:t>	</a:t>
            </a:r>
            <a:r>
              <a:rPr lang="en-US" altLang="ko-KR" sz="1200" b="1" dirty="0" err="1">
                <a:latin typeface="+mn-ea"/>
                <a:ea typeface="+mn-ea"/>
              </a:rPr>
              <a:t>int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en-US" altLang="ko-KR" sz="1200" b="1" dirty="0" err="1">
                <a:latin typeface="+mn-ea"/>
                <a:ea typeface="+mn-ea"/>
              </a:rPr>
              <a:t>num</a:t>
            </a:r>
            <a:r>
              <a:rPr lang="en-US" altLang="ko-KR" sz="1200" b="1" dirty="0" smtClean="0">
                <a:latin typeface="+mn-ea"/>
                <a:ea typeface="+mn-ea"/>
              </a:rPr>
              <a:t>;</a:t>
            </a:r>
            <a:endParaRPr lang="en-US" altLang="ko-KR" sz="1200" b="1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b="1" dirty="0">
                <a:latin typeface="+mn-ea"/>
                <a:ea typeface="+mn-ea"/>
              </a:rPr>
              <a:t>	</a:t>
            </a:r>
            <a:r>
              <a:rPr lang="en-US" altLang="ko-KR" sz="1200" b="1" dirty="0" err="1">
                <a:latin typeface="+mn-ea"/>
                <a:ea typeface="+mn-ea"/>
              </a:rPr>
              <a:t>printf</a:t>
            </a:r>
            <a:r>
              <a:rPr lang="en-US" altLang="ko-KR" sz="1200" b="1" dirty="0">
                <a:latin typeface="+mn-ea"/>
                <a:ea typeface="+mn-ea"/>
              </a:rPr>
              <a:t>("</a:t>
            </a:r>
            <a:r>
              <a:rPr lang="ko-KR" altLang="en-US" sz="1200" b="1" dirty="0">
                <a:latin typeface="+mn-ea"/>
                <a:ea typeface="+mn-ea"/>
              </a:rPr>
              <a:t>정수를 입력하시오 </a:t>
            </a:r>
            <a:r>
              <a:rPr lang="en-US" altLang="ko-KR" sz="1200" b="1" dirty="0">
                <a:latin typeface="+mn-ea"/>
                <a:ea typeface="+mn-ea"/>
              </a:rPr>
              <a:t>: ");</a:t>
            </a:r>
          </a:p>
          <a:p>
            <a:pPr lvl="1">
              <a:lnSpc>
                <a:spcPct val="150000"/>
              </a:lnSpc>
            </a:pPr>
            <a:r>
              <a:rPr lang="en-US" altLang="ko-KR" sz="1200" b="1" dirty="0">
                <a:latin typeface="+mn-ea"/>
                <a:ea typeface="+mn-ea"/>
              </a:rPr>
              <a:t>	</a:t>
            </a:r>
            <a:r>
              <a:rPr lang="en-US" altLang="ko-KR" sz="1200" b="1" dirty="0" err="1" smtClean="0">
                <a:latin typeface="+mn-ea"/>
                <a:ea typeface="+mn-ea"/>
              </a:rPr>
              <a:t>scanf_s</a:t>
            </a:r>
            <a:r>
              <a:rPr lang="en-US" altLang="ko-KR" sz="1200" b="1" dirty="0" smtClean="0">
                <a:latin typeface="+mn-ea"/>
                <a:ea typeface="+mn-ea"/>
              </a:rPr>
              <a:t>("%</a:t>
            </a:r>
            <a:r>
              <a:rPr lang="en-US" altLang="ko-KR" sz="1200" b="1" dirty="0">
                <a:latin typeface="+mn-ea"/>
                <a:ea typeface="+mn-ea"/>
              </a:rPr>
              <a:t>d", &amp;</a:t>
            </a:r>
            <a:r>
              <a:rPr lang="en-US" altLang="ko-KR" sz="1200" b="1" dirty="0" err="1">
                <a:latin typeface="+mn-ea"/>
                <a:ea typeface="+mn-ea"/>
              </a:rPr>
              <a:t>num</a:t>
            </a:r>
            <a:r>
              <a:rPr lang="en-US" altLang="ko-KR" sz="1200" b="1" dirty="0">
                <a:latin typeface="+mn-ea"/>
                <a:ea typeface="+mn-ea"/>
              </a:rPr>
              <a:t>);</a:t>
            </a:r>
          </a:p>
          <a:p>
            <a:pPr lvl="1">
              <a:lnSpc>
                <a:spcPct val="150000"/>
              </a:lnSpc>
            </a:pPr>
            <a:r>
              <a:rPr lang="en-US" altLang="ko-KR" sz="1200" b="1" dirty="0">
                <a:latin typeface="+mn-ea"/>
                <a:ea typeface="+mn-ea"/>
              </a:rPr>
              <a:t>	</a:t>
            </a:r>
            <a:r>
              <a:rPr lang="en-US" altLang="ko-KR" sz="1200" b="1" dirty="0" err="1">
                <a:latin typeface="+mn-ea"/>
                <a:ea typeface="+mn-ea"/>
              </a:rPr>
              <a:t>printf</a:t>
            </a:r>
            <a:r>
              <a:rPr lang="en-US" altLang="ko-KR" sz="1200" b="1" dirty="0">
                <a:latin typeface="+mn-ea"/>
                <a:ea typeface="+mn-ea"/>
              </a:rPr>
              <a:t>("</a:t>
            </a:r>
            <a:r>
              <a:rPr lang="ko-KR" altLang="en-US" sz="1200" b="1" dirty="0">
                <a:latin typeface="+mn-ea"/>
                <a:ea typeface="+mn-ea"/>
              </a:rPr>
              <a:t>입력한 수 </a:t>
            </a:r>
            <a:r>
              <a:rPr lang="en-US" altLang="ko-KR" sz="1200" b="1" dirty="0">
                <a:latin typeface="+mn-ea"/>
                <a:ea typeface="+mn-ea"/>
              </a:rPr>
              <a:t>%d</a:t>
            </a:r>
            <a:r>
              <a:rPr lang="ko-KR" altLang="en-US" sz="1200" b="1" dirty="0">
                <a:latin typeface="+mn-ea"/>
                <a:ea typeface="+mn-ea"/>
              </a:rPr>
              <a:t>는</a:t>
            </a:r>
            <a:r>
              <a:rPr lang="en-US" altLang="ko-KR" sz="1200" b="1" dirty="0">
                <a:latin typeface="+mn-ea"/>
                <a:ea typeface="+mn-ea"/>
              </a:rPr>
              <a:t>(</a:t>
            </a:r>
            <a:r>
              <a:rPr lang="ko-KR" altLang="en-US" sz="1200" b="1" dirty="0">
                <a:latin typeface="+mn-ea"/>
                <a:ea typeface="+mn-ea"/>
              </a:rPr>
              <a:t>은</a:t>
            </a:r>
            <a:r>
              <a:rPr lang="en-US" altLang="ko-KR" sz="1200" b="1" dirty="0">
                <a:latin typeface="+mn-ea"/>
                <a:ea typeface="+mn-ea"/>
              </a:rPr>
              <a:t>) ", </a:t>
            </a:r>
            <a:r>
              <a:rPr lang="en-US" altLang="ko-KR" sz="1200" b="1" dirty="0" err="1">
                <a:latin typeface="+mn-ea"/>
                <a:ea typeface="+mn-ea"/>
              </a:rPr>
              <a:t>num</a:t>
            </a:r>
            <a:r>
              <a:rPr lang="en-US" altLang="ko-KR" sz="1200" b="1" dirty="0">
                <a:latin typeface="+mn-ea"/>
                <a:ea typeface="+mn-ea"/>
              </a:rPr>
              <a:t>);</a:t>
            </a:r>
          </a:p>
          <a:p>
            <a:pPr lvl="1">
              <a:lnSpc>
                <a:spcPct val="150000"/>
              </a:lnSpc>
            </a:pPr>
            <a:endParaRPr lang="en-US" altLang="ko-KR" sz="1200" b="1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b="1" dirty="0">
                <a:latin typeface="+mn-ea"/>
                <a:ea typeface="+mn-ea"/>
              </a:rPr>
              <a:t>	if (</a:t>
            </a:r>
            <a:r>
              <a:rPr lang="en-US" altLang="ko-KR" sz="1200" b="1" dirty="0" err="1">
                <a:latin typeface="+mn-ea"/>
                <a:ea typeface="+mn-ea"/>
              </a:rPr>
              <a:t>num</a:t>
            </a:r>
            <a:r>
              <a:rPr lang="en-US" altLang="ko-KR" sz="1200" b="1" dirty="0">
                <a:latin typeface="+mn-ea"/>
                <a:ea typeface="+mn-ea"/>
              </a:rPr>
              <a:t> &gt;= 0) </a:t>
            </a:r>
            <a:r>
              <a:rPr lang="en-US" altLang="ko-KR" sz="1200" b="1" dirty="0" smtClean="0">
                <a:solidFill>
                  <a:srgbClr val="FF00FF"/>
                </a:solidFill>
                <a:latin typeface="+mn-ea"/>
              </a:rPr>
              <a:t>{	</a:t>
            </a:r>
            <a:r>
              <a:rPr lang="en-US" altLang="ko-KR" sz="1200" b="1" dirty="0" smtClean="0">
                <a:latin typeface="+mn-ea"/>
              </a:rPr>
              <a:t>			</a:t>
            </a:r>
          </a:p>
          <a:p>
            <a:pPr lvl="1">
              <a:lnSpc>
                <a:spcPct val="150000"/>
              </a:lnSpc>
            </a:pPr>
            <a:r>
              <a:rPr lang="en-US" altLang="ko-KR" sz="1200" b="1" dirty="0">
                <a:latin typeface="+mn-ea"/>
                <a:ea typeface="+mn-ea"/>
              </a:rPr>
              <a:t>	</a:t>
            </a:r>
            <a:r>
              <a:rPr lang="en-US" altLang="ko-KR" sz="1200" b="1" dirty="0" smtClean="0">
                <a:latin typeface="+mn-ea"/>
                <a:ea typeface="+mn-ea"/>
              </a:rPr>
              <a:t>     if </a:t>
            </a:r>
            <a:r>
              <a:rPr lang="en-US" altLang="ko-KR" sz="1200" b="1" dirty="0">
                <a:latin typeface="+mn-ea"/>
                <a:ea typeface="+mn-ea"/>
              </a:rPr>
              <a:t>(</a:t>
            </a:r>
            <a:r>
              <a:rPr lang="en-US" altLang="ko-KR" sz="1200" b="1" dirty="0" err="1">
                <a:latin typeface="+mn-ea"/>
                <a:ea typeface="+mn-ea"/>
              </a:rPr>
              <a:t>num</a:t>
            </a:r>
            <a:r>
              <a:rPr lang="en-US" altLang="ko-KR" sz="1200" b="1" dirty="0">
                <a:latin typeface="+mn-ea"/>
                <a:ea typeface="+mn-ea"/>
              </a:rPr>
              <a:t> % 2 == 0</a:t>
            </a:r>
            <a:r>
              <a:rPr lang="en-US" altLang="ko-KR" sz="1200" b="1" dirty="0" smtClean="0">
                <a:latin typeface="+mn-ea"/>
                <a:ea typeface="+mn-ea"/>
              </a:rPr>
              <a:t>) </a:t>
            </a:r>
            <a:r>
              <a:rPr lang="en-US" altLang="ko-KR" sz="1200" b="1" dirty="0" err="1" smtClean="0">
                <a:latin typeface="+mn-ea"/>
                <a:ea typeface="+mn-ea"/>
              </a:rPr>
              <a:t>printf</a:t>
            </a:r>
            <a:r>
              <a:rPr lang="en-US" altLang="ko-KR" sz="1200" b="1" dirty="0">
                <a:latin typeface="+mn-ea"/>
                <a:ea typeface="+mn-ea"/>
              </a:rPr>
              <a:t>("</a:t>
            </a:r>
            <a:r>
              <a:rPr lang="ko-KR" altLang="en-US" sz="1200" b="1" dirty="0">
                <a:latin typeface="+mn-ea"/>
                <a:ea typeface="+mn-ea"/>
              </a:rPr>
              <a:t>양의 짝수입니다</a:t>
            </a:r>
            <a:r>
              <a:rPr lang="en-US" altLang="ko-KR" sz="1200" b="1" dirty="0">
                <a:latin typeface="+mn-ea"/>
                <a:ea typeface="+mn-ea"/>
              </a:rPr>
              <a:t>.\n");</a:t>
            </a:r>
          </a:p>
          <a:p>
            <a:pPr lvl="1">
              <a:lnSpc>
                <a:spcPct val="150000"/>
              </a:lnSpc>
            </a:pPr>
            <a:r>
              <a:rPr lang="en-US" altLang="ko-KR" sz="1200" b="1" dirty="0">
                <a:latin typeface="+mn-ea"/>
                <a:ea typeface="+mn-ea"/>
              </a:rPr>
              <a:t>	</a:t>
            </a:r>
            <a:r>
              <a:rPr lang="en-US" altLang="ko-KR" sz="1200" b="1" dirty="0" smtClean="0">
                <a:latin typeface="+mn-ea"/>
                <a:ea typeface="+mn-ea"/>
              </a:rPr>
              <a:t>     else </a:t>
            </a:r>
            <a:r>
              <a:rPr lang="en-US" altLang="ko-KR" sz="1200" b="1" dirty="0" err="1" smtClean="0">
                <a:latin typeface="+mn-ea"/>
                <a:ea typeface="+mn-ea"/>
              </a:rPr>
              <a:t>printf</a:t>
            </a:r>
            <a:r>
              <a:rPr lang="en-US" altLang="ko-KR" sz="1200" b="1" dirty="0">
                <a:latin typeface="+mn-ea"/>
                <a:ea typeface="+mn-ea"/>
              </a:rPr>
              <a:t>("</a:t>
            </a:r>
            <a:r>
              <a:rPr lang="ko-KR" altLang="en-US" sz="1200" b="1" dirty="0">
                <a:latin typeface="+mn-ea"/>
                <a:ea typeface="+mn-ea"/>
              </a:rPr>
              <a:t>양의 홀수입니다</a:t>
            </a:r>
            <a:r>
              <a:rPr lang="en-US" altLang="ko-KR" sz="1200" b="1" dirty="0">
                <a:latin typeface="+mn-ea"/>
                <a:ea typeface="+mn-ea"/>
              </a:rPr>
              <a:t>.\n");</a:t>
            </a:r>
          </a:p>
          <a:p>
            <a:pPr lvl="1">
              <a:lnSpc>
                <a:spcPct val="150000"/>
              </a:lnSpc>
            </a:pPr>
            <a:r>
              <a:rPr lang="en-US" altLang="ko-KR" sz="1200" b="1" dirty="0">
                <a:latin typeface="+mn-ea"/>
                <a:ea typeface="+mn-ea"/>
              </a:rPr>
              <a:t>	</a:t>
            </a:r>
            <a:r>
              <a:rPr lang="en-US" altLang="ko-KR" sz="1200" b="1" dirty="0">
                <a:solidFill>
                  <a:srgbClr val="FF00FF"/>
                </a:solidFill>
                <a:latin typeface="+mn-ea"/>
                <a:ea typeface="+mn-ea"/>
              </a:rPr>
              <a:t>}</a:t>
            </a:r>
          </a:p>
          <a:p>
            <a:pPr lvl="1">
              <a:lnSpc>
                <a:spcPct val="150000"/>
              </a:lnSpc>
            </a:pPr>
            <a:r>
              <a:rPr lang="en-US" altLang="ko-KR" sz="1200" b="1" dirty="0">
                <a:latin typeface="+mn-ea"/>
                <a:ea typeface="+mn-ea"/>
              </a:rPr>
              <a:t>	else </a:t>
            </a:r>
            <a:r>
              <a:rPr lang="en-US" altLang="ko-KR" sz="1200" b="1" dirty="0" smtClean="0">
                <a:solidFill>
                  <a:srgbClr val="FF00FF"/>
                </a:solidFill>
                <a:latin typeface="+mn-ea"/>
              </a:rPr>
              <a:t>{</a:t>
            </a:r>
            <a:r>
              <a:rPr lang="en-US" altLang="ko-KR" sz="1200" b="1" dirty="0" smtClean="0">
                <a:latin typeface="+mn-ea"/>
              </a:rPr>
              <a:t>			</a:t>
            </a:r>
          </a:p>
          <a:p>
            <a:pPr lvl="1">
              <a:lnSpc>
                <a:spcPct val="150000"/>
              </a:lnSpc>
            </a:pPr>
            <a:r>
              <a:rPr lang="en-US" altLang="ko-KR" sz="1200" b="1" dirty="0" smtClean="0">
                <a:latin typeface="+mn-ea"/>
              </a:rPr>
              <a:t>	</a:t>
            </a:r>
            <a:r>
              <a:rPr lang="en-US" altLang="ko-KR" sz="1200" b="1" dirty="0" smtClean="0">
                <a:latin typeface="+mn-ea"/>
                <a:ea typeface="+mn-ea"/>
              </a:rPr>
              <a:t>     if </a:t>
            </a:r>
            <a:r>
              <a:rPr lang="en-US" altLang="ko-KR" sz="1200" b="1" dirty="0">
                <a:latin typeface="+mn-ea"/>
                <a:ea typeface="+mn-ea"/>
              </a:rPr>
              <a:t>(</a:t>
            </a:r>
            <a:r>
              <a:rPr lang="en-US" altLang="ko-KR" sz="1200" b="1" dirty="0" err="1">
                <a:latin typeface="+mn-ea"/>
                <a:ea typeface="+mn-ea"/>
              </a:rPr>
              <a:t>num</a:t>
            </a:r>
            <a:r>
              <a:rPr lang="en-US" altLang="ko-KR" sz="1200" b="1" dirty="0">
                <a:latin typeface="+mn-ea"/>
                <a:ea typeface="+mn-ea"/>
              </a:rPr>
              <a:t> % 2 == 0</a:t>
            </a:r>
            <a:r>
              <a:rPr lang="en-US" altLang="ko-KR" sz="1200" b="1" dirty="0" smtClean="0">
                <a:latin typeface="+mn-ea"/>
                <a:ea typeface="+mn-ea"/>
              </a:rPr>
              <a:t>) </a:t>
            </a:r>
            <a:r>
              <a:rPr lang="en-US" altLang="ko-KR" sz="1200" b="1" dirty="0" err="1" smtClean="0">
                <a:latin typeface="+mn-ea"/>
                <a:ea typeface="+mn-ea"/>
              </a:rPr>
              <a:t>printf</a:t>
            </a:r>
            <a:r>
              <a:rPr lang="en-US" altLang="ko-KR" sz="1200" b="1" dirty="0">
                <a:latin typeface="+mn-ea"/>
                <a:ea typeface="+mn-ea"/>
              </a:rPr>
              <a:t>("</a:t>
            </a:r>
            <a:r>
              <a:rPr lang="ko-KR" altLang="en-US" sz="1200" b="1" dirty="0">
                <a:latin typeface="+mn-ea"/>
                <a:ea typeface="+mn-ea"/>
              </a:rPr>
              <a:t>음의 짝수입니다</a:t>
            </a:r>
            <a:r>
              <a:rPr lang="en-US" altLang="ko-KR" sz="1200" b="1" dirty="0">
                <a:latin typeface="+mn-ea"/>
                <a:ea typeface="+mn-ea"/>
              </a:rPr>
              <a:t>.\n");</a:t>
            </a:r>
          </a:p>
          <a:p>
            <a:pPr lvl="1">
              <a:lnSpc>
                <a:spcPct val="150000"/>
              </a:lnSpc>
            </a:pPr>
            <a:r>
              <a:rPr lang="en-US" altLang="ko-KR" sz="1200" b="1" dirty="0">
                <a:latin typeface="+mn-ea"/>
                <a:ea typeface="+mn-ea"/>
              </a:rPr>
              <a:t>	</a:t>
            </a:r>
            <a:r>
              <a:rPr lang="en-US" altLang="ko-KR" sz="1200" b="1" dirty="0" smtClean="0">
                <a:latin typeface="+mn-ea"/>
                <a:ea typeface="+mn-ea"/>
              </a:rPr>
              <a:t>     else </a:t>
            </a:r>
            <a:r>
              <a:rPr lang="en-US" altLang="ko-KR" sz="1200" b="1" dirty="0" err="1" smtClean="0">
                <a:latin typeface="+mn-ea"/>
                <a:ea typeface="+mn-ea"/>
              </a:rPr>
              <a:t>printf</a:t>
            </a:r>
            <a:r>
              <a:rPr lang="en-US" altLang="ko-KR" sz="1200" b="1" dirty="0">
                <a:latin typeface="+mn-ea"/>
                <a:ea typeface="+mn-ea"/>
              </a:rPr>
              <a:t>("</a:t>
            </a:r>
            <a:r>
              <a:rPr lang="ko-KR" altLang="en-US" sz="1200" b="1" dirty="0">
                <a:latin typeface="+mn-ea"/>
                <a:ea typeface="+mn-ea"/>
              </a:rPr>
              <a:t>음의 홀수입니다</a:t>
            </a:r>
            <a:r>
              <a:rPr lang="en-US" altLang="ko-KR" sz="1200" b="1" dirty="0">
                <a:latin typeface="+mn-ea"/>
                <a:ea typeface="+mn-ea"/>
              </a:rPr>
              <a:t>.\n");</a:t>
            </a:r>
          </a:p>
          <a:p>
            <a:pPr lvl="1">
              <a:lnSpc>
                <a:spcPct val="150000"/>
              </a:lnSpc>
            </a:pPr>
            <a:r>
              <a:rPr lang="en-US" altLang="ko-KR" sz="1200" b="1" dirty="0">
                <a:latin typeface="+mn-ea"/>
                <a:ea typeface="+mn-ea"/>
              </a:rPr>
              <a:t>	</a:t>
            </a:r>
            <a:r>
              <a:rPr lang="en-US" altLang="ko-KR" sz="1200" b="1" dirty="0">
                <a:solidFill>
                  <a:srgbClr val="FF00FF"/>
                </a:solidFill>
                <a:latin typeface="+mn-ea"/>
                <a:ea typeface="+mn-ea"/>
              </a:rPr>
              <a:t>}</a:t>
            </a:r>
            <a:endParaRPr lang="en-US" altLang="ko-KR" sz="1200" b="1" dirty="0" smtClean="0">
              <a:solidFill>
                <a:srgbClr val="FF00FF"/>
              </a:solidFill>
              <a:latin typeface="+mn-ea"/>
              <a:ea typeface="+mn-ea"/>
            </a:endParaRPr>
          </a:p>
          <a:p>
            <a:pPr lvl="1"/>
            <a:endParaRPr lang="ko-KR" altLang="en-US" sz="1200" b="1" dirty="0">
              <a:latin typeface="+mn-ea"/>
              <a:ea typeface="+mn-ea"/>
            </a:endParaRPr>
          </a:p>
          <a:p>
            <a:pPr lvl="1"/>
            <a:r>
              <a:rPr lang="en-US" altLang="ko-KR" sz="1200" b="1" dirty="0" smtClean="0">
                <a:latin typeface="+mn-ea"/>
                <a:ea typeface="+mn-ea"/>
              </a:rPr>
              <a:t>       return </a:t>
            </a:r>
            <a:r>
              <a:rPr lang="en-US" altLang="ko-KR" sz="1200" b="1" dirty="0">
                <a:latin typeface="+mn-ea"/>
                <a:ea typeface="+mn-ea"/>
              </a:rPr>
              <a:t>0;</a:t>
            </a:r>
          </a:p>
          <a:p>
            <a:r>
              <a:rPr lang="en-US" altLang="ko-KR" sz="1200" b="1" dirty="0">
                <a:latin typeface="+mn-ea"/>
                <a:ea typeface="+mn-ea"/>
              </a:rPr>
              <a:t>}</a:t>
            </a:r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3" name="왼쪽 중괄호 2"/>
          <p:cNvSpPr/>
          <p:nvPr/>
        </p:nvSpPr>
        <p:spPr>
          <a:xfrm rot="10800000">
            <a:off x="4788025" y="3212976"/>
            <a:ext cx="676491" cy="1080120"/>
          </a:xfrm>
          <a:prstGeom prst="leftBrace">
            <a:avLst>
              <a:gd name="adj1" fmla="val 6033"/>
              <a:gd name="adj2" fmla="val 53780"/>
            </a:avLst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780928"/>
            <a:ext cx="3370478" cy="3964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왼쪽 중괄호 13"/>
          <p:cNvSpPr/>
          <p:nvPr/>
        </p:nvSpPr>
        <p:spPr>
          <a:xfrm rot="10800000">
            <a:off x="4788025" y="4437112"/>
            <a:ext cx="676491" cy="1080120"/>
          </a:xfrm>
          <a:prstGeom prst="leftBrace">
            <a:avLst>
              <a:gd name="adj1" fmla="val 6033"/>
              <a:gd name="adj2" fmla="val 53780"/>
            </a:avLst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4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6. </a:t>
            </a:r>
            <a:r>
              <a:rPr lang="ko-KR" altLang="en-US" sz="2400" b="1" dirty="0" err="1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제어문</a:t>
            </a:r>
            <a:endParaRPr lang="ko-KR" altLang="en-US" sz="2400" b="1" dirty="0">
              <a:solidFill>
                <a:srgbClr val="0000FF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4619" y="620688"/>
            <a:ext cx="82078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6.4 </a:t>
            </a:r>
            <a:r>
              <a:rPr kumimoji="0"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if </a:t>
            </a:r>
            <a:r>
              <a:rPr kumimoji="0"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문</a:t>
            </a:r>
            <a:r>
              <a:rPr kumimoji="0"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 (</a:t>
            </a:r>
            <a:r>
              <a:rPr kumimoji="0" lang="ko-KR" altLang="en-US" sz="1600" b="1" dirty="0">
                <a:solidFill>
                  <a:srgbClr val="000000"/>
                </a:solidFill>
                <a:latin typeface="+mn-ea"/>
                <a:ea typeface="+mn-ea"/>
              </a:rPr>
              <a:t>다중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</a:rPr>
              <a:t>if ~ else </a:t>
            </a:r>
            <a:r>
              <a:rPr kumimoji="0"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문</a:t>
            </a:r>
            <a:r>
              <a:rPr kumimoji="0"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endParaRPr kumimoji="0" lang="en-US" altLang="ko-KR" sz="1600" b="1" dirty="0"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" t="2615" r="1639" b="6221"/>
          <a:stretch/>
        </p:blipFill>
        <p:spPr bwMode="auto">
          <a:xfrm>
            <a:off x="1004206" y="1082353"/>
            <a:ext cx="7168194" cy="5705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모서리가 둥근 직사각형 19"/>
          <p:cNvSpPr/>
          <p:nvPr/>
        </p:nvSpPr>
        <p:spPr>
          <a:xfrm>
            <a:off x="1273024" y="2348880"/>
            <a:ext cx="1417136" cy="39604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8778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6. </a:t>
            </a:r>
            <a:r>
              <a:rPr lang="ko-KR" altLang="en-US" sz="2400" b="1" dirty="0" err="1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제어문</a:t>
            </a:r>
            <a:endParaRPr lang="ko-KR" altLang="en-US" sz="2400" b="1" dirty="0">
              <a:solidFill>
                <a:srgbClr val="0000FF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4619" y="620688"/>
            <a:ext cx="82078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6.4 </a:t>
            </a:r>
            <a:r>
              <a:rPr kumimoji="0"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if </a:t>
            </a:r>
            <a:r>
              <a:rPr kumimoji="0"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문</a:t>
            </a:r>
            <a:r>
              <a:rPr kumimoji="0"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 (</a:t>
            </a:r>
            <a:r>
              <a:rPr kumimoji="0" lang="ko-KR" altLang="en-US" sz="1600" b="1" dirty="0">
                <a:solidFill>
                  <a:srgbClr val="000000"/>
                </a:solidFill>
                <a:latin typeface="+mn-ea"/>
                <a:ea typeface="+mn-ea"/>
              </a:rPr>
              <a:t>다중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</a:rPr>
              <a:t>if ~ else </a:t>
            </a:r>
            <a:r>
              <a:rPr kumimoji="0"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문</a:t>
            </a:r>
            <a:r>
              <a:rPr kumimoji="0"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) </a:t>
            </a:r>
            <a:r>
              <a:rPr kumimoji="0"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예제 프로그램</a:t>
            </a:r>
            <a:endParaRPr kumimoji="0" lang="en-US" altLang="ko-KR" sz="1600" b="1" dirty="0"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68"/>
          <a:stretch/>
        </p:blipFill>
        <p:spPr bwMode="auto">
          <a:xfrm>
            <a:off x="611560" y="1196752"/>
            <a:ext cx="8524680" cy="5544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070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11560" y="2349214"/>
            <a:ext cx="360040" cy="4121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39552" y="278060"/>
            <a:ext cx="7851369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FF00FF"/>
                </a:solidFill>
                <a:latin typeface="+mn-ea"/>
                <a:ea typeface="+mn-ea"/>
              </a:rPr>
              <a:t>#include &lt;</a:t>
            </a:r>
            <a:r>
              <a:rPr lang="en-US" altLang="ko-KR" sz="1400" b="1" dirty="0" err="1">
                <a:solidFill>
                  <a:srgbClr val="FF00FF"/>
                </a:solidFill>
                <a:latin typeface="+mn-ea"/>
                <a:ea typeface="+mn-ea"/>
              </a:rPr>
              <a:t>stdio.h</a:t>
            </a:r>
            <a:r>
              <a:rPr lang="en-US" altLang="ko-KR" sz="1400" b="1" dirty="0" smtClean="0">
                <a:solidFill>
                  <a:srgbClr val="FF00FF"/>
                </a:solidFill>
                <a:latin typeface="+mn-ea"/>
                <a:ea typeface="+mn-ea"/>
              </a:rPr>
              <a:t>&gt;</a:t>
            </a:r>
          </a:p>
          <a:p>
            <a:endParaRPr lang="ko-KR" altLang="en-US" sz="1400" b="1" dirty="0">
              <a:latin typeface="+mn-ea"/>
              <a:ea typeface="+mn-ea"/>
            </a:endParaRPr>
          </a:p>
          <a:p>
            <a:r>
              <a:rPr lang="en-US" altLang="ko-KR" sz="1400" b="1" dirty="0" err="1">
                <a:latin typeface="+mn-ea"/>
                <a:ea typeface="+mn-ea"/>
              </a:rPr>
              <a:t>int</a:t>
            </a:r>
            <a:r>
              <a:rPr lang="en-US" altLang="ko-KR" sz="1400" b="1" dirty="0">
                <a:latin typeface="+mn-ea"/>
                <a:ea typeface="+mn-ea"/>
              </a:rPr>
              <a:t> main()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{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err="1" smtClean="0">
                <a:latin typeface="+mn-ea"/>
                <a:ea typeface="+mn-ea"/>
              </a:rPr>
              <a:t>int</a:t>
            </a:r>
            <a:r>
              <a:rPr lang="en-US" altLang="ko-KR" sz="1400" b="1" dirty="0" smtClean="0">
                <a:latin typeface="+mn-ea"/>
                <a:ea typeface="+mn-ea"/>
              </a:rPr>
              <a:t> </a:t>
            </a:r>
            <a:r>
              <a:rPr lang="en-US" altLang="ko-KR" sz="1400" b="1" dirty="0">
                <a:latin typeface="+mn-ea"/>
                <a:ea typeface="+mn-ea"/>
              </a:rPr>
              <a:t>score; </a:t>
            </a:r>
            <a:r>
              <a:rPr lang="en-US" altLang="ko-KR" sz="1400" b="1" dirty="0" smtClean="0">
                <a:latin typeface="+mn-ea"/>
                <a:ea typeface="+mn-ea"/>
              </a:rPr>
              <a:t>		// </a:t>
            </a:r>
            <a:r>
              <a:rPr lang="ko-KR" altLang="en-US" sz="1400" b="1" dirty="0">
                <a:latin typeface="+mn-ea"/>
                <a:ea typeface="+mn-ea"/>
              </a:rPr>
              <a:t>점수를 저장할 변수</a:t>
            </a:r>
          </a:p>
          <a:p>
            <a:pPr lvl="1">
              <a:lnSpc>
                <a:spcPct val="150000"/>
              </a:lnSpc>
            </a:pPr>
            <a:r>
              <a:rPr lang="ko-KR" altLang="en-US" sz="1400" b="1" dirty="0">
                <a:latin typeface="+mn-ea"/>
                <a:ea typeface="+mn-ea"/>
              </a:rPr>
              <a:t>	</a:t>
            </a:r>
            <a:r>
              <a:rPr lang="en-US" altLang="ko-KR" sz="1400" b="1" dirty="0">
                <a:latin typeface="+mn-ea"/>
                <a:ea typeface="+mn-ea"/>
              </a:rPr>
              <a:t>char grade; </a:t>
            </a:r>
            <a:r>
              <a:rPr lang="en-US" altLang="ko-KR" sz="1400" b="1" dirty="0" smtClean="0">
                <a:latin typeface="+mn-ea"/>
                <a:ea typeface="+mn-ea"/>
              </a:rPr>
              <a:t>	// </a:t>
            </a:r>
            <a:r>
              <a:rPr lang="ko-KR" altLang="en-US" sz="1400" b="1" dirty="0">
                <a:latin typeface="+mn-ea"/>
                <a:ea typeface="+mn-ea"/>
              </a:rPr>
              <a:t>학점에 해당하는 문자 </a:t>
            </a:r>
            <a:r>
              <a:rPr lang="en-US" altLang="ko-KR" sz="1400" b="1" dirty="0">
                <a:latin typeface="+mn-ea"/>
                <a:ea typeface="+mn-ea"/>
              </a:rPr>
              <a:t>1</a:t>
            </a:r>
            <a:r>
              <a:rPr lang="ko-KR" altLang="en-US" sz="1400" b="1" dirty="0">
                <a:latin typeface="+mn-ea"/>
                <a:ea typeface="+mn-ea"/>
              </a:rPr>
              <a:t>개를 저장할 변수</a:t>
            </a:r>
          </a:p>
          <a:p>
            <a:pPr lvl="1">
              <a:lnSpc>
                <a:spcPct val="150000"/>
              </a:lnSpc>
            </a:pPr>
            <a:endParaRPr lang="ko-KR" altLang="en-US" sz="500" b="1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b="1" dirty="0">
                <a:latin typeface="+mn-ea"/>
                <a:ea typeface="+mn-ea"/>
              </a:rPr>
              <a:t>	</a:t>
            </a:r>
            <a:r>
              <a:rPr lang="en-US" altLang="ko-KR" sz="1400" b="1" dirty="0" err="1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</a:t>
            </a:r>
            <a:r>
              <a:rPr lang="ko-KR" altLang="en-US" sz="1400" b="1" dirty="0">
                <a:latin typeface="+mn-ea"/>
                <a:ea typeface="+mn-ea"/>
              </a:rPr>
              <a:t>점수를 입력하시오 </a:t>
            </a:r>
            <a:r>
              <a:rPr lang="en-US" altLang="ko-KR" sz="1400" b="1" dirty="0">
                <a:latin typeface="+mn-ea"/>
                <a:ea typeface="+mn-ea"/>
              </a:rPr>
              <a:t>: ");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err="1" smtClean="0">
                <a:latin typeface="+mn-ea"/>
                <a:ea typeface="+mn-ea"/>
              </a:rPr>
              <a:t>scanf_s</a:t>
            </a:r>
            <a:r>
              <a:rPr lang="en-US" altLang="ko-KR" sz="1400" b="1" dirty="0" smtClean="0">
                <a:latin typeface="+mn-ea"/>
                <a:ea typeface="+mn-ea"/>
              </a:rPr>
              <a:t>("%</a:t>
            </a:r>
            <a:r>
              <a:rPr lang="en-US" altLang="ko-KR" sz="1400" b="1" dirty="0">
                <a:latin typeface="+mn-ea"/>
                <a:ea typeface="+mn-ea"/>
              </a:rPr>
              <a:t>d", &amp;score);</a:t>
            </a:r>
          </a:p>
          <a:p>
            <a:pPr lvl="1">
              <a:lnSpc>
                <a:spcPct val="150000"/>
              </a:lnSpc>
            </a:pPr>
            <a:endParaRPr lang="en-US" altLang="ko-KR" sz="500" b="1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if (score &gt;= 90)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		grade = 'A';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	else if (score &gt;= 80)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		grade = 'B';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	else if (score &gt;= 70)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		grade = 'C';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	else if (score &gt;= 60)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		grade = 'D';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	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else grade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= 'F';</a:t>
            </a:r>
          </a:p>
          <a:p>
            <a:pPr lvl="1">
              <a:lnSpc>
                <a:spcPct val="150000"/>
              </a:lnSpc>
            </a:pPr>
            <a:endParaRPr lang="en-US" altLang="ko-KR" sz="500" b="1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err="1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</a:t>
            </a:r>
            <a:r>
              <a:rPr lang="ko-KR" altLang="en-US" sz="1400" b="1" dirty="0">
                <a:latin typeface="+mn-ea"/>
                <a:ea typeface="+mn-ea"/>
              </a:rPr>
              <a:t>학점 </a:t>
            </a:r>
            <a:r>
              <a:rPr lang="en-US" altLang="ko-KR" sz="1400" b="1" dirty="0">
                <a:latin typeface="+mn-ea"/>
                <a:ea typeface="+mn-ea"/>
              </a:rPr>
              <a:t>: %c\n", grade);</a:t>
            </a:r>
            <a:endParaRPr lang="ko-KR" altLang="en-US" sz="500" b="1" dirty="0" smtClean="0">
              <a:latin typeface="+mn-ea"/>
              <a:ea typeface="+mn-ea"/>
            </a:endParaRPr>
          </a:p>
          <a:p>
            <a:pPr lvl="1"/>
            <a:r>
              <a:rPr lang="en-US" altLang="ko-KR" sz="1400" b="1" dirty="0" smtClean="0">
                <a:latin typeface="+mn-ea"/>
                <a:ea typeface="+mn-ea"/>
              </a:rPr>
              <a:t>       return </a:t>
            </a:r>
            <a:r>
              <a:rPr lang="en-US" altLang="ko-KR" sz="1400" b="1" dirty="0">
                <a:latin typeface="+mn-ea"/>
                <a:ea typeface="+mn-ea"/>
              </a:rPr>
              <a:t>0;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}</a:t>
            </a:r>
            <a:endParaRPr lang="ko-KR" altLang="en-US" sz="1400" b="1" dirty="0">
              <a:latin typeface="+mn-ea"/>
              <a:ea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429268" y="6403673"/>
            <a:ext cx="3006828" cy="37388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디버그 </a:t>
            </a:r>
            <a:r>
              <a:rPr kumimoji="0"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– </a:t>
            </a: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디버깅하지 않고 시작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91580" y="661508"/>
            <a:ext cx="8352420" cy="7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6111763"/>
            <a:ext cx="36004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18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6. </a:t>
            </a:r>
            <a:r>
              <a:rPr lang="ko-KR" altLang="en-US" sz="2400" b="1" dirty="0" err="1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제어문</a:t>
            </a:r>
            <a:endParaRPr lang="ko-KR" altLang="en-US" sz="2400" b="1" dirty="0">
              <a:solidFill>
                <a:srgbClr val="0000FF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4619" y="620688"/>
            <a:ext cx="8207821" cy="2885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6.5 </a:t>
            </a: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if 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</a:rPr>
              <a:t>문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예제 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(</a:t>
            </a:r>
            <a:r>
              <a:rPr kumimoji="0" lang="ko-KR" altLang="en-US" sz="16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계산기 만들기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    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: if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문을 사용하기</a:t>
            </a:r>
            <a:endParaRPr kumimoji="0" lang="en-US" altLang="ko-KR" sz="15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   :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계산할 </a:t>
            </a:r>
            <a:r>
              <a:rPr kumimoji="0" lang="ko-KR" altLang="en-US" sz="1500" b="1" dirty="0" err="1" smtClean="0">
                <a:latin typeface="+mn-ea"/>
                <a:ea typeface="+mn-ea"/>
                <a:cs typeface="Arial" pitchFamily="34" charset="0"/>
              </a:rPr>
              <a:t>첫번째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 값 </a:t>
            </a:r>
            <a:r>
              <a:rPr kumimoji="0" lang="ko-KR" altLang="en-US" sz="1500" b="1" dirty="0" err="1" smtClean="0">
                <a:latin typeface="+mn-ea"/>
                <a:ea typeface="+mn-ea"/>
                <a:cs typeface="Arial" pitchFamily="34" charset="0"/>
              </a:rPr>
              <a:t>입력받기</a:t>
            </a:r>
            <a:endParaRPr kumimoji="0" lang="en-US" altLang="ko-KR" sz="15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   : +, -, x, /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에 번호 붙여 출력하기</a:t>
            </a:r>
            <a:endParaRPr kumimoji="0" lang="en-US" altLang="ko-KR" sz="15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   :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입력된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+,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-, x,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/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확인하기 </a:t>
            </a:r>
            <a:endParaRPr kumimoji="0" lang="en-US" altLang="ko-KR" sz="15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   :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계산할 </a:t>
            </a:r>
            <a:r>
              <a:rPr kumimoji="0" lang="ko-KR" altLang="en-US" sz="1500" b="1" dirty="0" err="1" smtClean="0">
                <a:latin typeface="+mn-ea"/>
                <a:ea typeface="+mn-ea"/>
                <a:cs typeface="Arial" pitchFamily="34" charset="0"/>
              </a:rPr>
              <a:t>두번째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 값 </a:t>
            </a:r>
            <a:r>
              <a:rPr kumimoji="0" lang="ko-KR" altLang="en-US" sz="1500" b="1" dirty="0" err="1" smtClean="0">
                <a:latin typeface="+mn-ea"/>
                <a:ea typeface="+mn-ea"/>
                <a:cs typeface="Arial" pitchFamily="34" charset="0"/>
              </a:rPr>
              <a:t>입력받기</a:t>
            </a:r>
            <a:endParaRPr kumimoji="0" lang="en-US" altLang="ko-KR" sz="15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   :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계산하여 출력하기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827584" y="4509120"/>
            <a:ext cx="3006828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프로그램 </a:t>
            </a:r>
            <a:r>
              <a:rPr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하시오</a:t>
            </a:r>
            <a:endParaRPr lang="en-US" altLang="ko-KR" sz="1400" b="1" dirty="0" smtClean="0">
              <a:solidFill>
                <a:srgbClr val="0000FF"/>
              </a:solidFill>
              <a:latin typeface="+mn-ea"/>
              <a:ea typeface="+mn-ea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디버그 </a:t>
            </a:r>
            <a:r>
              <a:rPr kumimoji="0"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– </a:t>
            </a: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디버깅하지 않고 시작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3" t="48337" r="41700" b="31677"/>
          <a:stretch/>
        </p:blipFill>
        <p:spPr bwMode="auto">
          <a:xfrm>
            <a:off x="971600" y="3552921"/>
            <a:ext cx="4320480" cy="88419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257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11560" y="2349214"/>
            <a:ext cx="360040" cy="4121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424" y="21748"/>
            <a:ext cx="5400600" cy="580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FF00FF"/>
                </a:solidFill>
                <a:latin typeface="+mn-ea"/>
                <a:ea typeface="+mn-ea"/>
              </a:rPr>
              <a:t>#include &lt;</a:t>
            </a:r>
            <a:r>
              <a:rPr lang="en-US" altLang="ko-KR" sz="1400" b="1" dirty="0" err="1">
                <a:solidFill>
                  <a:srgbClr val="FF00FF"/>
                </a:solidFill>
                <a:latin typeface="+mn-ea"/>
                <a:ea typeface="+mn-ea"/>
              </a:rPr>
              <a:t>stdio.h</a:t>
            </a:r>
            <a:r>
              <a:rPr lang="en-US" altLang="ko-KR" sz="1400" b="1" dirty="0" smtClean="0">
                <a:solidFill>
                  <a:srgbClr val="FF00FF"/>
                </a:solidFill>
                <a:latin typeface="+mn-ea"/>
                <a:ea typeface="+mn-ea"/>
              </a:rPr>
              <a:t>&gt;</a:t>
            </a:r>
          </a:p>
          <a:p>
            <a:endParaRPr lang="ko-KR" altLang="en-US" sz="1400" b="1" dirty="0">
              <a:latin typeface="+mn-ea"/>
              <a:ea typeface="+mn-ea"/>
            </a:endParaRPr>
          </a:p>
          <a:p>
            <a:r>
              <a:rPr lang="en-US" altLang="ko-KR" sz="1400" b="1" dirty="0" err="1">
                <a:latin typeface="+mn-ea"/>
                <a:ea typeface="+mn-ea"/>
              </a:rPr>
              <a:t>int</a:t>
            </a:r>
            <a:r>
              <a:rPr lang="en-US" altLang="ko-KR" sz="1400" b="1" dirty="0">
                <a:latin typeface="+mn-ea"/>
                <a:ea typeface="+mn-ea"/>
              </a:rPr>
              <a:t> main()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{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err="1" smtClean="0">
                <a:latin typeface="+mn-ea"/>
                <a:ea typeface="+mn-ea"/>
              </a:rPr>
              <a:t>int</a:t>
            </a:r>
            <a:r>
              <a:rPr lang="en-US" altLang="ko-KR" sz="1400" b="1" dirty="0" smtClean="0">
                <a:latin typeface="+mn-ea"/>
                <a:ea typeface="+mn-ea"/>
              </a:rPr>
              <a:t> </a:t>
            </a:r>
            <a:r>
              <a:rPr lang="en-US" altLang="ko-KR" sz="1400" b="1" dirty="0">
                <a:latin typeface="+mn-ea"/>
                <a:ea typeface="+mn-ea"/>
              </a:rPr>
              <a:t>a, b;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err="1" smtClean="0">
                <a:latin typeface="+mn-ea"/>
                <a:ea typeface="+mn-ea"/>
              </a:rPr>
              <a:t>int</a:t>
            </a:r>
            <a:r>
              <a:rPr lang="en-US" altLang="ko-KR" sz="1400" b="1" dirty="0" smtClean="0">
                <a:latin typeface="+mn-ea"/>
                <a:ea typeface="+mn-ea"/>
              </a:rPr>
              <a:t> </a:t>
            </a:r>
            <a:r>
              <a:rPr lang="en-US" altLang="ko-KR" sz="1400" b="1" dirty="0">
                <a:latin typeface="+mn-ea"/>
                <a:ea typeface="+mn-ea"/>
              </a:rPr>
              <a:t>result;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err="1" smtClean="0">
                <a:latin typeface="+mn-ea"/>
                <a:ea typeface="+mn-ea"/>
              </a:rPr>
              <a:t>int</a:t>
            </a:r>
            <a:r>
              <a:rPr lang="en-US" altLang="ko-KR" sz="1400" b="1" dirty="0" smtClean="0">
                <a:latin typeface="+mn-ea"/>
                <a:ea typeface="+mn-ea"/>
              </a:rPr>
              <a:t> </a:t>
            </a:r>
            <a:r>
              <a:rPr lang="en-US" altLang="ko-KR" sz="1400" b="1" dirty="0">
                <a:latin typeface="+mn-ea"/>
                <a:ea typeface="+mn-ea"/>
              </a:rPr>
              <a:t>k; </a:t>
            </a: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</a:t>
            </a:r>
            <a:r>
              <a:rPr lang="ko-KR" altLang="en-US" sz="1400" b="1" dirty="0" err="1">
                <a:latin typeface="+mn-ea"/>
                <a:ea typeface="+mn-ea"/>
              </a:rPr>
              <a:t>첫번째</a:t>
            </a:r>
            <a:r>
              <a:rPr lang="ko-KR" altLang="en-US" sz="1400" b="1" dirty="0">
                <a:latin typeface="+mn-ea"/>
                <a:ea typeface="+mn-ea"/>
              </a:rPr>
              <a:t> 계산할 값을 입력하세요 </a:t>
            </a:r>
            <a:r>
              <a:rPr lang="en-US" altLang="ko-KR" sz="1400" b="1" dirty="0">
                <a:latin typeface="+mn-ea"/>
                <a:ea typeface="+mn-ea"/>
              </a:rPr>
              <a:t>= = &gt; ");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err="1" smtClean="0">
                <a:latin typeface="+mn-ea"/>
                <a:ea typeface="+mn-ea"/>
              </a:rPr>
              <a:t>scanf_s</a:t>
            </a:r>
            <a:r>
              <a:rPr lang="en-US" altLang="ko-KR" sz="1400" b="1" dirty="0">
                <a:latin typeface="+mn-ea"/>
                <a:ea typeface="+mn-ea"/>
              </a:rPr>
              <a:t>("%d", &amp;a); 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("&lt;1&gt;</a:t>
            </a:r>
            <a:r>
              <a:rPr lang="ko-KR" altLang="en-US" sz="1400" b="1" dirty="0">
                <a:latin typeface="+mn-ea"/>
                <a:ea typeface="+mn-ea"/>
              </a:rPr>
              <a:t>덧셈 </a:t>
            </a:r>
            <a:r>
              <a:rPr lang="en-US" altLang="ko-KR" sz="1400" b="1" dirty="0">
                <a:latin typeface="+mn-ea"/>
                <a:ea typeface="+mn-ea"/>
              </a:rPr>
              <a:t>&lt;2&gt;</a:t>
            </a:r>
            <a:r>
              <a:rPr lang="ko-KR" altLang="en-US" sz="1400" b="1" dirty="0">
                <a:latin typeface="+mn-ea"/>
                <a:ea typeface="+mn-ea"/>
              </a:rPr>
              <a:t>뺄셈 </a:t>
            </a:r>
            <a:r>
              <a:rPr lang="en-US" altLang="ko-KR" sz="1400" b="1" dirty="0">
                <a:latin typeface="+mn-ea"/>
                <a:ea typeface="+mn-ea"/>
              </a:rPr>
              <a:t>&lt;3&gt;</a:t>
            </a:r>
            <a:r>
              <a:rPr lang="ko-KR" altLang="en-US" sz="1400" b="1" dirty="0">
                <a:latin typeface="+mn-ea"/>
                <a:ea typeface="+mn-ea"/>
              </a:rPr>
              <a:t>곱셈 </a:t>
            </a:r>
            <a:r>
              <a:rPr lang="en-US" altLang="ko-KR" sz="1400" b="1" dirty="0">
                <a:latin typeface="+mn-ea"/>
                <a:ea typeface="+mn-ea"/>
              </a:rPr>
              <a:t>&lt;4&gt;</a:t>
            </a:r>
            <a:r>
              <a:rPr lang="ko-KR" altLang="en-US" sz="1400" b="1" dirty="0">
                <a:latin typeface="+mn-ea"/>
                <a:ea typeface="+mn-ea"/>
              </a:rPr>
              <a:t>나눗셈 </a:t>
            </a:r>
            <a:r>
              <a:rPr lang="en-US" altLang="ko-KR" sz="1400" b="1" dirty="0">
                <a:latin typeface="+mn-ea"/>
                <a:ea typeface="+mn-ea"/>
              </a:rPr>
              <a:t>= = &gt; ");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err="1" smtClean="0">
                <a:latin typeface="+mn-ea"/>
                <a:ea typeface="+mn-ea"/>
              </a:rPr>
              <a:t>scanf_s</a:t>
            </a:r>
            <a:r>
              <a:rPr lang="en-US" altLang="ko-KR" sz="1400" b="1" dirty="0">
                <a:latin typeface="+mn-ea"/>
                <a:ea typeface="+mn-ea"/>
              </a:rPr>
              <a:t>("%d", &amp;k); 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</a:t>
            </a:r>
            <a:r>
              <a:rPr lang="ko-KR" altLang="en-US" sz="1400" b="1" dirty="0" err="1">
                <a:latin typeface="+mn-ea"/>
                <a:ea typeface="+mn-ea"/>
              </a:rPr>
              <a:t>두번째</a:t>
            </a:r>
            <a:r>
              <a:rPr lang="ko-KR" altLang="en-US" sz="1400" b="1" dirty="0">
                <a:latin typeface="+mn-ea"/>
                <a:ea typeface="+mn-ea"/>
              </a:rPr>
              <a:t> 계산할 값을 입력하세요 </a:t>
            </a:r>
            <a:r>
              <a:rPr lang="en-US" altLang="ko-KR" sz="1400" b="1" dirty="0">
                <a:latin typeface="+mn-ea"/>
                <a:ea typeface="+mn-ea"/>
              </a:rPr>
              <a:t>= = &gt; "); 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err="1" smtClean="0">
                <a:latin typeface="+mn-ea"/>
                <a:ea typeface="+mn-ea"/>
              </a:rPr>
              <a:t>scanf_s</a:t>
            </a:r>
            <a:r>
              <a:rPr lang="en-US" altLang="ko-KR" sz="1400" b="1" dirty="0">
                <a:latin typeface="+mn-ea"/>
                <a:ea typeface="+mn-ea"/>
              </a:rPr>
              <a:t>("%d", &amp;b); </a:t>
            </a:r>
          </a:p>
          <a:p>
            <a:pPr lvl="1">
              <a:lnSpc>
                <a:spcPct val="150000"/>
              </a:lnSpc>
            </a:pPr>
            <a:endParaRPr lang="en-US" altLang="ko-KR" sz="1400" b="1" dirty="0" smtClean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if 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</a:rPr>
              <a:t>(k </a:t>
            </a: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== 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</a:rPr>
              <a:t>1) {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   result 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</a:rPr>
              <a:t>= a + b 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   </a:t>
            </a:r>
            <a:r>
              <a:rPr lang="en-US" altLang="ko-KR" sz="1400" b="1" dirty="0" err="1">
                <a:solidFill>
                  <a:srgbClr val="0000FF"/>
                </a:solidFill>
                <a:latin typeface="+mn-ea"/>
                <a:ea typeface="+mn-ea"/>
              </a:rPr>
              <a:t>printf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</a:rPr>
              <a:t>(" %d + %d = %d \n", a, b, result);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}</a:t>
            </a:r>
            <a:endParaRPr lang="en-US" altLang="ko-KR" sz="14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91580" y="661508"/>
            <a:ext cx="8352420" cy="7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292080" y="191493"/>
            <a:ext cx="388843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if 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</a:rPr>
              <a:t>(k </a:t>
            </a: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== 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</a:rPr>
              <a:t>2) { </a:t>
            </a:r>
          </a:p>
          <a:p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</a:rPr>
              <a:t>result = a </a:t>
            </a: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- 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</a:rPr>
              <a:t>b;</a:t>
            </a:r>
          </a:p>
          <a:p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    </a:t>
            </a:r>
            <a:r>
              <a:rPr lang="en-US" altLang="ko-KR" sz="1400" b="1" dirty="0" err="1">
                <a:solidFill>
                  <a:srgbClr val="0000FF"/>
                </a:solidFill>
                <a:latin typeface="+mn-ea"/>
                <a:ea typeface="+mn-ea"/>
              </a:rPr>
              <a:t>printf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</a:rPr>
              <a:t>(" %d - %d = %d \n", a, b, result);</a:t>
            </a:r>
          </a:p>
          <a:p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}</a:t>
            </a:r>
            <a:endParaRPr lang="en-US" altLang="ko-KR" sz="1400" b="1" dirty="0">
              <a:solidFill>
                <a:srgbClr val="0000FF"/>
              </a:solidFill>
              <a:latin typeface="+mn-ea"/>
              <a:ea typeface="+mn-ea"/>
            </a:endParaRPr>
          </a:p>
          <a:p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endParaRPr lang="en-US" altLang="ko-KR" sz="1400" b="1" dirty="0">
              <a:solidFill>
                <a:srgbClr val="0000FF"/>
              </a:solidFill>
              <a:latin typeface="+mn-ea"/>
              <a:ea typeface="+mn-ea"/>
            </a:endParaRPr>
          </a:p>
          <a:p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if 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</a:rPr>
              <a:t>(k </a:t>
            </a: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== 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</a:rPr>
              <a:t>3) {</a:t>
            </a:r>
          </a:p>
          <a:p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</a:rPr>
              <a:t>result = a * b ;</a:t>
            </a:r>
          </a:p>
          <a:p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    </a:t>
            </a:r>
            <a:r>
              <a:rPr lang="en-US" altLang="ko-KR" sz="1400" b="1" dirty="0" err="1">
                <a:solidFill>
                  <a:srgbClr val="0000FF"/>
                </a:solidFill>
                <a:latin typeface="+mn-ea"/>
                <a:ea typeface="+mn-ea"/>
              </a:rPr>
              <a:t>printf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</a:rPr>
              <a:t>(" %d * %d = %d \n", a, b, result);</a:t>
            </a:r>
          </a:p>
          <a:p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}</a:t>
            </a:r>
            <a:endParaRPr lang="en-US" altLang="ko-KR" sz="1400" b="1" dirty="0">
              <a:solidFill>
                <a:srgbClr val="0000FF"/>
              </a:solidFill>
              <a:latin typeface="+mn-ea"/>
              <a:ea typeface="+mn-ea"/>
            </a:endParaRPr>
          </a:p>
          <a:p>
            <a:endParaRPr lang="en-US" altLang="ko-KR" sz="1400" b="1" dirty="0">
              <a:solidFill>
                <a:srgbClr val="0000FF"/>
              </a:solidFill>
              <a:latin typeface="+mn-ea"/>
              <a:ea typeface="+mn-ea"/>
            </a:endParaRPr>
          </a:p>
          <a:p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if 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</a:rPr>
              <a:t>(k </a:t>
            </a: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== 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</a:rPr>
              <a:t>4) {</a:t>
            </a:r>
          </a:p>
          <a:p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</a:rPr>
              <a:t>result = a / b ;	</a:t>
            </a:r>
          </a:p>
          <a:p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    </a:t>
            </a:r>
            <a:r>
              <a:rPr lang="en-US" altLang="ko-KR" sz="1400" b="1" dirty="0" err="1">
                <a:solidFill>
                  <a:srgbClr val="0000FF"/>
                </a:solidFill>
                <a:latin typeface="+mn-ea"/>
                <a:ea typeface="+mn-ea"/>
              </a:rPr>
              <a:t>printf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</a:rPr>
              <a:t>(" %d / %d = %d \n", a, b, result);</a:t>
            </a:r>
          </a:p>
          <a:p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}</a:t>
            </a:r>
          </a:p>
          <a:p>
            <a:endParaRPr lang="en-US" altLang="ko-KR" sz="1400" b="1" dirty="0">
              <a:solidFill>
                <a:srgbClr val="0000FF"/>
              </a:solidFill>
              <a:latin typeface="+mn-ea"/>
              <a:ea typeface="+mn-ea"/>
            </a:endParaRPr>
          </a:p>
          <a:p>
            <a:r>
              <a:rPr lang="en-US" altLang="ko-KR" sz="1400" b="1" dirty="0" smtClean="0">
                <a:latin typeface="+mn-ea"/>
              </a:rPr>
              <a:t>return </a:t>
            </a:r>
            <a:r>
              <a:rPr lang="en-US" altLang="ko-KR" sz="1400" b="1" dirty="0">
                <a:latin typeface="+mn-ea"/>
              </a:rPr>
              <a:t>0;</a:t>
            </a:r>
          </a:p>
          <a:p>
            <a:endParaRPr lang="en-US" altLang="ko-KR" sz="1400" b="1" dirty="0" smtClean="0">
              <a:latin typeface="+mn-ea"/>
            </a:endParaRPr>
          </a:p>
          <a:p>
            <a:r>
              <a:rPr lang="en-US" altLang="ko-KR" sz="1400" b="1" dirty="0" smtClean="0">
                <a:latin typeface="+mn-ea"/>
              </a:rPr>
              <a:t>}</a:t>
            </a:r>
            <a:endParaRPr lang="en-US" altLang="ko-KR" sz="1400" b="1" dirty="0">
              <a:latin typeface="+mn-ea"/>
              <a:ea typeface="+mn-ea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292080" y="191493"/>
            <a:ext cx="0" cy="546975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024" y="5483493"/>
            <a:ext cx="3623472" cy="910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5413024" y="6403156"/>
            <a:ext cx="3006828" cy="37388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정확한 소수점 표현하려면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?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7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2424" y="21748"/>
            <a:ext cx="5400600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FF00FF"/>
                </a:solidFill>
                <a:latin typeface="+mn-ea"/>
                <a:ea typeface="+mn-ea"/>
              </a:rPr>
              <a:t>#include &lt;</a:t>
            </a:r>
            <a:r>
              <a:rPr lang="en-US" altLang="ko-KR" sz="1400" b="1" dirty="0" err="1">
                <a:solidFill>
                  <a:srgbClr val="FF00FF"/>
                </a:solidFill>
                <a:latin typeface="+mn-ea"/>
                <a:ea typeface="+mn-ea"/>
              </a:rPr>
              <a:t>stdio.h</a:t>
            </a:r>
            <a:r>
              <a:rPr lang="en-US" altLang="ko-KR" sz="1400" b="1" dirty="0" smtClean="0">
                <a:solidFill>
                  <a:srgbClr val="FF00FF"/>
                </a:solidFill>
                <a:latin typeface="+mn-ea"/>
                <a:ea typeface="+mn-ea"/>
              </a:rPr>
              <a:t>&gt;</a:t>
            </a:r>
          </a:p>
          <a:p>
            <a:endParaRPr lang="ko-KR" altLang="en-US" sz="1400" b="1" dirty="0">
              <a:latin typeface="+mn-ea"/>
              <a:ea typeface="+mn-ea"/>
            </a:endParaRPr>
          </a:p>
          <a:p>
            <a:r>
              <a:rPr lang="en-US" altLang="ko-KR" sz="1400" b="1" dirty="0" err="1">
                <a:latin typeface="+mn-ea"/>
                <a:ea typeface="+mn-ea"/>
              </a:rPr>
              <a:t>int</a:t>
            </a:r>
            <a:r>
              <a:rPr lang="en-US" altLang="ko-KR" sz="1400" b="1" dirty="0">
                <a:latin typeface="+mn-ea"/>
                <a:ea typeface="+mn-ea"/>
              </a:rPr>
              <a:t> main()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{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err="1" smtClean="0">
                <a:latin typeface="+mn-ea"/>
                <a:ea typeface="+mn-ea"/>
              </a:rPr>
              <a:t>int</a:t>
            </a:r>
            <a:r>
              <a:rPr lang="en-US" altLang="ko-KR" sz="1400" b="1" dirty="0" smtClean="0">
                <a:latin typeface="+mn-ea"/>
                <a:ea typeface="+mn-ea"/>
              </a:rPr>
              <a:t> </a:t>
            </a:r>
            <a:r>
              <a:rPr lang="en-US" altLang="ko-KR" sz="1400" b="1" dirty="0">
                <a:latin typeface="+mn-ea"/>
                <a:ea typeface="+mn-ea"/>
              </a:rPr>
              <a:t>a, </a:t>
            </a:r>
            <a:r>
              <a:rPr lang="en-US" altLang="ko-KR" sz="1400" b="1" dirty="0" smtClean="0">
                <a:latin typeface="+mn-ea"/>
                <a:ea typeface="+mn-ea"/>
              </a:rPr>
              <a:t>b;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err="1" smtClean="0">
                <a:latin typeface="+mn-ea"/>
                <a:ea typeface="+mn-ea"/>
              </a:rPr>
              <a:t>int</a:t>
            </a:r>
            <a:r>
              <a:rPr lang="en-US" altLang="ko-KR" sz="1400" b="1" dirty="0" smtClean="0">
                <a:latin typeface="+mn-ea"/>
                <a:ea typeface="+mn-ea"/>
              </a:rPr>
              <a:t> result;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err="1" smtClean="0">
                <a:latin typeface="+mn-ea"/>
                <a:ea typeface="+mn-ea"/>
              </a:rPr>
              <a:t>int</a:t>
            </a:r>
            <a:r>
              <a:rPr lang="en-US" altLang="ko-KR" sz="1400" b="1" dirty="0" smtClean="0">
                <a:latin typeface="+mn-ea"/>
                <a:ea typeface="+mn-ea"/>
              </a:rPr>
              <a:t> </a:t>
            </a:r>
            <a:r>
              <a:rPr lang="en-US" altLang="ko-KR" sz="1400" b="1" dirty="0">
                <a:latin typeface="+mn-ea"/>
                <a:ea typeface="+mn-ea"/>
              </a:rPr>
              <a:t>k; </a:t>
            </a: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</a:t>
            </a:r>
            <a:r>
              <a:rPr lang="ko-KR" altLang="en-US" sz="1400" b="1" dirty="0" err="1">
                <a:latin typeface="+mn-ea"/>
                <a:ea typeface="+mn-ea"/>
              </a:rPr>
              <a:t>첫번째</a:t>
            </a:r>
            <a:r>
              <a:rPr lang="ko-KR" altLang="en-US" sz="1400" b="1" dirty="0">
                <a:latin typeface="+mn-ea"/>
                <a:ea typeface="+mn-ea"/>
              </a:rPr>
              <a:t> 수를 입력하세요 </a:t>
            </a:r>
            <a:r>
              <a:rPr lang="en-US" altLang="ko-KR" sz="1400" b="1" dirty="0">
                <a:latin typeface="+mn-ea"/>
                <a:ea typeface="+mn-ea"/>
              </a:rPr>
              <a:t>: ");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err="1" smtClean="0">
                <a:latin typeface="+mn-ea"/>
                <a:ea typeface="+mn-ea"/>
              </a:rPr>
              <a:t>scanf</a:t>
            </a:r>
            <a:r>
              <a:rPr lang="en-US" altLang="ko-KR" sz="1400" b="1" dirty="0">
                <a:latin typeface="+mn-ea"/>
                <a:ea typeface="+mn-ea"/>
              </a:rPr>
              <a:t>("%d", &amp;a);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err="1" smtClean="0">
                <a:solidFill>
                  <a:srgbClr val="FF0000"/>
                </a:solidFill>
                <a:latin typeface="+mn-ea"/>
                <a:ea typeface="+mn-ea"/>
              </a:rPr>
              <a:t>fflush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en-US" altLang="ko-KR" sz="1400" b="1" dirty="0" err="1" smtClean="0">
                <a:solidFill>
                  <a:srgbClr val="FF0000"/>
                </a:solidFill>
                <a:latin typeface="+mn-ea"/>
                <a:ea typeface="+mn-ea"/>
              </a:rPr>
              <a:t>stdin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);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  <a:ea typeface="+mn-ea"/>
              </a:rPr>
              <a:t>계산할 연산자를 입력하세요 </a:t>
            </a:r>
            <a:r>
              <a:rPr lang="en-US" altLang="ko-KR" sz="1400" b="1" dirty="0">
                <a:latin typeface="+mn-ea"/>
                <a:ea typeface="+mn-ea"/>
              </a:rPr>
              <a:t>: ");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err="1" smtClean="0">
                <a:latin typeface="+mn-ea"/>
                <a:ea typeface="+mn-ea"/>
              </a:rPr>
              <a:t>scanf</a:t>
            </a:r>
            <a:r>
              <a:rPr lang="en-US" altLang="ko-KR" sz="1400" b="1" dirty="0">
                <a:latin typeface="+mn-ea"/>
                <a:ea typeface="+mn-ea"/>
              </a:rPr>
              <a:t>("%c", </a:t>
            </a:r>
            <a:r>
              <a:rPr lang="en-US" altLang="ko-KR" sz="1400" b="1" dirty="0" smtClean="0">
                <a:latin typeface="+mn-ea"/>
                <a:ea typeface="+mn-ea"/>
              </a:rPr>
              <a:t>&amp;</a:t>
            </a:r>
            <a:r>
              <a:rPr lang="en-US" altLang="ko-KR" sz="1400" b="1" dirty="0">
                <a:latin typeface="+mn-ea"/>
              </a:rPr>
              <a:t> k</a:t>
            </a:r>
            <a:r>
              <a:rPr lang="en-US" altLang="ko-KR" sz="1400" b="1" dirty="0" smtClean="0">
                <a:latin typeface="+mn-ea"/>
                <a:ea typeface="+mn-ea"/>
              </a:rPr>
              <a:t>);</a:t>
            </a:r>
            <a:endParaRPr lang="en-US" altLang="ko-KR" sz="1400" b="1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</a:t>
            </a:r>
            <a:r>
              <a:rPr lang="ko-KR" altLang="en-US" sz="1400" b="1" dirty="0" err="1">
                <a:latin typeface="+mn-ea"/>
                <a:ea typeface="+mn-ea"/>
              </a:rPr>
              <a:t>두번째</a:t>
            </a:r>
            <a:r>
              <a:rPr lang="ko-KR" altLang="en-US" sz="1400" b="1" dirty="0">
                <a:latin typeface="+mn-ea"/>
                <a:ea typeface="+mn-ea"/>
              </a:rPr>
              <a:t> 수를 입력하세요 </a:t>
            </a:r>
            <a:r>
              <a:rPr lang="en-US" altLang="ko-KR" sz="1400" b="1" dirty="0">
                <a:latin typeface="+mn-ea"/>
                <a:ea typeface="+mn-ea"/>
              </a:rPr>
              <a:t>: ");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err="1" smtClean="0">
                <a:latin typeface="+mn-ea"/>
                <a:ea typeface="+mn-ea"/>
              </a:rPr>
              <a:t>scanf</a:t>
            </a:r>
            <a:r>
              <a:rPr lang="en-US" altLang="ko-KR" sz="1400" b="1" dirty="0">
                <a:latin typeface="+mn-ea"/>
                <a:ea typeface="+mn-ea"/>
              </a:rPr>
              <a:t>("%d", &amp;b</a:t>
            </a:r>
            <a:r>
              <a:rPr lang="en-US" altLang="ko-KR" sz="1400" b="1" dirty="0" smtClean="0">
                <a:latin typeface="+mn-ea"/>
                <a:ea typeface="+mn-ea"/>
              </a:rPr>
              <a:t>);</a:t>
            </a:r>
            <a:endParaRPr lang="en-US" altLang="ko-KR" sz="1400" b="1" dirty="0">
              <a:latin typeface="+mn-ea"/>
              <a:ea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91580" y="661508"/>
            <a:ext cx="8352420" cy="7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995936" y="1844824"/>
            <a:ext cx="5112568" cy="4898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if</a:t>
            </a:r>
            <a:r>
              <a:rPr lang="en-US" altLang="ko-KR" sz="1400" b="1" dirty="0">
                <a:latin typeface="+mn-ea"/>
                <a:ea typeface="+mn-ea"/>
              </a:rPr>
              <a:t> (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k == '+')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   </a:t>
            </a: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("%d + %d = %d </a:t>
            </a:r>
            <a:r>
              <a:rPr lang="ko-KR" altLang="en-US" sz="1400" b="1" dirty="0">
                <a:latin typeface="+mn-ea"/>
                <a:ea typeface="+mn-ea"/>
              </a:rPr>
              <a:t>입니다</a:t>
            </a:r>
            <a:r>
              <a:rPr lang="en-US" altLang="ko-KR" sz="1400" b="1" dirty="0">
                <a:latin typeface="+mn-ea"/>
                <a:ea typeface="+mn-ea"/>
              </a:rPr>
              <a:t>. \n", a, b, a + b);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else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if </a:t>
            </a:r>
            <a:r>
              <a:rPr lang="en-US" altLang="ko-KR" sz="1400" b="1" dirty="0">
                <a:latin typeface="+mn-ea"/>
                <a:ea typeface="+mn-ea"/>
              </a:rPr>
              <a:t>(k == '-')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   </a:t>
            </a: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("%d - %d = %d </a:t>
            </a:r>
            <a:r>
              <a:rPr lang="ko-KR" altLang="en-US" sz="1400" b="1" dirty="0">
                <a:latin typeface="+mn-ea"/>
                <a:ea typeface="+mn-ea"/>
              </a:rPr>
              <a:t>입니다</a:t>
            </a:r>
            <a:r>
              <a:rPr lang="en-US" altLang="ko-KR" sz="1400" b="1" dirty="0">
                <a:latin typeface="+mn-ea"/>
                <a:ea typeface="+mn-ea"/>
              </a:rPr>
              <a:t>. \n", a, b, a - b);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else </a:t>
            </a:r>
            <a:r>
              <a:rPr lang="en-US" altLang="ko-KR" sz="1400" b="1" dirty="0">
                <a:latin typeface="+mn-ea"/>
                <a:ea typeface="+mn-ea"/>
              </a:rPr>
              <a:t>if (k == '*')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   </a:t>
            </a: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("%d * %d = %d </a:t>
            </a:r>
            <a:r>
              <a:rPr lang="ko-KR" altLang="en-US" sz="1400" b="1" dirty="0">
                <a:latin typeface="+mn-ea"/>
                <a:ea typeface="+mn-ea"/>
              </a:rPr>
              <a:t>입니다</a:t>
            </a:r>
            <a:r>
              <a:rPr lang="en-US" altLang="ko-KR" sz="1400" b="1" dirty="0">
                <a:latin typeface="+mn-ea"/>
                <a:ea typeface="+mn-ea"/>
              </a:rPr>
              <a:t>. \n", a, b, a*b);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else </a:t>
            </a:r>
            <a:r>
              <a:rPr lang="en-US" altLang="ko-KR" sz="1400" b="1" dirty="0">
                <a:latin typeface="+mn-ea"/>
                <a:ea typeface="+mn-ea"/>
              </a:rPr>
              <a:t>if (k == '/')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   </a:t>
            </a: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("%d / %d =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%f </a:t>
            </a:r>
            <a:r>
              <a:rPr lang="ko-KR" altLang="en-US" sz="1400" b="1" dirty="0">
                <a:latin typeface="+mn-ea"/>
                <a:ea typeface="+mn-ea"/>
              </a:rPr>
              <a:t>입니다</a:t>
            </a:r>
            <a:r>
              <a:rPr lang="en-US" altLang="ko-KR" sz="1400" b="1" dirty="0">
                <a:latin typeface="+mn-ea"/>
                <a:ea typeface="+mn-ea"/>
              </a:rPr>
              <a:t>. \n", a, b, a / (float)b);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else </a:t>
            </a:r>
            <a:r>
              <a:rPr lang="en-US" altLang="ko-KR" sz="1400" b="1" dirty="0">
                <a:latin typeface="+mn-ea"/>
                <a:ea typeface="+mn-ea"/>
              </a:rPr>
              <a:t>if (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k == '%')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   </a:t>
            </a: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("%d %% %d = %d </a:t>
            </a:r>
            <a:r>
              <a:rPr lang="ko-KR" altLang="en-US" sz="1400" b="1" dirty="0">
                <a:latin typeface="+mn-ea"/>
                <a:ea typeface="+mn-ea"/>
              </a:rPr>
              <a:t>입니다</a:t>
            </a:r>
            <a:r>
              <a:rPr lang="en-US" altLang="ko-KR" sz="1400" b="1" dirty="0">
                <a:latin typeface="+mn-ea"/>
                <a:ea typeface="+mn-ea"/>
              </a:rPr>
              <a:t>. \n", a, b, </a:t>
            </a:r>
            <a:r>
              <a:rPr lang="en-US" altLang="ko-KR" sz="1400" b="1" dirty="0" err="1">
                <a:latin typeface="+mn-ea"/>
                <a:ea typeface="+mn-ea"/>
              </a:rPr>
              <a:t>a%b</a:t>
            </a:r>
            <a:r>
              <a:rPr lang="en-US" altLang="ko-KR" sz="1400" b="1" dirty="0">
                <a:latin typeface="+mn-ea"/>
                <a:ea typeface="+mn-ea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else</a:t>
            </a:r>
            <a:r>
              <a:rPr lang="en-US" altLang="ko-KR" sz="1400" b="1" dirty="0" smtClean="0">
                <a:latin typeface="+mn-ea"/>
                <a:ea typeface="+mn-ea"/>
              </a:rPr>
              <a:t> </a:t>
            </a:r>
            <a:r>
              <a:rPr lang="en-US" altLang="ko-KR" sz="1400" b="1" dirty="0" err="1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</a:t>
            </a:r>
            <a:r>
              <a:rPr lang="ko-KR" altLang="en-US" sz="1400" b="1" dirty="0">
                <a:latin typeface="+mn-ea"/>
                <a:ea typeface="+mn-ea"/>
              </a:rPr>
              <a:t>연산자를 잘못 입력했습니다</a:t>
            </a:r>
            <a:r>
              <a:rPr lang="en-US" altLang="ko-KR" sz="1400" b="1" dirty="0">
                <a:latin typeface="+mn-ea"/>
                <a:ea typeface="+mn-ea"/>
              </a:rPr>
              <a:t>. \n");</a:t>
            </a:r>
          </a:p>
          <a:p>
            <a:pPr>
              <a:lnSpc>
                <a:spcPct val="150000"/>
              </a:lnSpc>
            </a:pPr>
            <a:endParaRPr lang="en-US" altLang="ko-KR" sz="14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</a:rPr>
              <a:t>return </a:t>
            </a:r>
            <a:r>
              <a:rPr lang="en-US" altLang="ko-KR" sz="1400" b="1" dirty="0">
                <a:latin typeface="+mn-ea"/>
              </a:rPr>
              <a:t>0;</a:t>
            </a:r>
          </a:p>
          <a:p>
            <a:pPr>
              <a:lnSpc>
                <a:spcPct val="150000"/>
              </a:lnSpc>
            </a:pPr>
            <a:endParaRPr lang="en-US" altLang="ko-KR" sz="14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</a:rPr>
              <a:t>}</a:t>
            </a:r>
            <a:endParaRPr lang="en-US" altLang="ko-KR" sz="1400" b="1" dirty="0">
              <a:latin typeface="+mn-ea"/>
              <a:ea typeface="+mn-ea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923928" y="1556792"/>
            <a:ext cx="0" cy="311723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278" y="152821"/>
            <a:ext cx="36195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553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6. </a:t>
            </a:r>
            <a:r>
              <a:rPr lang="ko-KR" altLang="en-US" sz="2400" b="1" dirty="0" err="1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제어문</a:t>
            </a:r>
            <a:endParaRPr lang="ko-KR" altLang="en-US" sz="2400" b="1" dirty="0">
              <a:solidFill>
                <a:srgbClr val="0000FF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4619" y="620688"/>
            <a:ext cx="820782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6.6 </a:t>
            </a:r>
            <a:r>
              <a:rPr kumimoji="0" lang="en-US" altLang="ko-KR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switch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문</a:t>
            </a:r>
            <a:endParaRPr kumimoji="0" lang="en-US" altLang="ko-KR" sz="16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     : switch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문은 </a:t>
            </a:r>
            <a:r>
              <a:rPr kumimoji="0" lang="ko-KR" altLang="en-US" sz="1500" b="1" dirty="0" err="1">
                <a:latin typeface="+mn-ea"/>
                <a:ea typeface="+mn-ea"/>
                <a:cs typeface="Arial" pitchFamily="34" charset="0"/>
              </a:rPr>
              <a:t>정숫값을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 갖는 </a:t>
            </a:r>
            <a:r>
              <a:rPr kumimoji="0" lang="ko-KR" altLang="en-US" sz="1500" b="1" dirty="0" err="1">
                <a:latin typeface="+mn-ea"/>
                <a:ea typeface="+mn-ea"/>
                <a:cs typeface="Arial" pitchFamily="34" charset="0"/>
              </a:rPr>
              <a:t>정수식을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 사용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. </a:t>
            </a:r>
            <a:endParaRPr kumimoji="0" lang="en-US" altLang="ko-KR" sz="15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    : </a:t>
            </a:r>
            <a:r>
              <a:rPr kumimoji="0" lang="ko-KR" altLang="en-US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정수식이 </a:t>
            </a:r>
            <a:r>
              <a:rPr kumimoji="0" lang="ko-KR" altLang="en-US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갖는 값에 따라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서로 다른 처리를 요구하는 다중 처리에 유용</a:t>
            </a:r>
          </a:p>
          <a:p>
            <a:pPr>
              <a:lnSpc>
                <a:spcPct val="150000"/>
              </a:lnSpc>
              <a:defRPr/>
            </a:pPr>
            <a:endParaRPr kumimoji="0" lang="ko-KR" altLang="en-US" sz="1600" b="1" dirty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11560" y="2349214"/>
            <a:ext cx="360040" cy="4121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" t="4732" r="4123" b="10800"/>
          <a:stretch/>
        </p:blipFill>
        <p:spPr bwMode="auto">
          <a:xfrm>
            <a:off x="899592" y="1772816"/>
            <a:ext cx="7272808" cy="49182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모서리가 둥근 직사각형 7"/>
          <p:cNvSpPr/>
          <p:nvPr/>
        </p:nvSpPr>
        <p:spPr>
          <a:xfrm>
            <a:off x="1138640" y="2132856"/>
            <a:ext cx="1417136" cy="42484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590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6. </a:t>
            </a:r>
            <a:r>
              <a:rPr lang="ko-KR" altLang="en-US" sz="2400" b="1" dirty="0" err="1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제어문</a:t>
            </a:r>
            <a:endParaRPr lang="ko-KR" altLang="en-US" sz="2400" b="1" dirty="0">
              <a:solidFill>
                <a:srgbClr val="0000FF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4619" y="620688"/>
            <a:ext cx="8207821" cy="5332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6.6 </a:t>
            </a:r>
            <a:r>
              <a:rPr kumimoji="0" lang="en-US" altLang="ko-KR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switch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문</a:t>
            </a:r>
            <a:endParaRPr kumimoji="0" lang="en-US" altLang="ko-KR" sz="16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     : switch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문은 </a:t>
            </a:r>
            <a:r>
              <a:rPr kumimoji="0" lang="ko-KR" altLang="en-US" sz="1500" b="1" dirty="0" err="1">
                <a:latin typeface="+mn-ea"/>
                <a:ea typeface="+mn-ea"/>
                <a:cs typeface="Arial" pitchFamily="34" charset="0"/>
              </a:rPr>
              <a:t>정숫값을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 갖는 </a:t>
            </a:r>
            <a:r>
              <a:rPr kumimoji="0" lang="ko-KR" altLang="en-US" sz="1500" b="1" dirty="0" err="1">
                <a:latin typeface="+mn-ea"/>
                <a:ea typeface="+mn-ea"/>
                <a:cs typeface="Arial" pitchFamily="34" charset="0"/>
              </a:rPr>
              <a:t>정수식을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 사용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. </a:t>
            </a:r>
            <a:endParaRPr kumimoji="0" lang="en-US" altLang="ko-KR" sz="15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    :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정수식이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갖는 값에 따라 서로 다른 처리를 요구하는 다중 처리에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유용</a:t>
            </a:r>
            <a:endParaRPr kumimoji="0" lang="en-US" altLang="ko-KR" sz="15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500" b="1" dirty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    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 switch </a:t>
            </a:r>
            <a:r>
              <a:rPr kumimoji="0" lang="en-US" altLang="ko-KR" sz="15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(  </a:t>
            </a:r>
            <a:r>
              <a:rPr kumimoji="0" lang="ko-KR" altLang="en-US" sz="15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식  </a:t>
            </a:r>
            <a:r>
              <a:rPr kumimoji="0" lang="en-US" altLang="ko-KR" sz="15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     {</a:t>
            </a:r>
            <a:endParaRPr kumimoji="0" lang="en-US" altLang="ko-KR" sz="1500" b="1" dirty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case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ko-KR" altLang="en-US" sz="15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값 </a:t>
            </a:r>
            <a:r>
              <a:rPr kumimoji="0" lang="en-US" altLang="ko-KR" sz="15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1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: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문장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1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;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break;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case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ko-KR" altLang="en-US" sz="15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값 </a:t>
            </a:r>
            <a:r>
              <a:rPr kumimoji="0" lang="en-US" altLang="ko-KR" sz="15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2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: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문장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2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; break;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	.</a:t>
            </a:r>
            <a:endParaRPr kumimoji="0" lang="en-US" altLang="ko-KR" sz="1500" b="1" dirty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	.</a:t>
            </a:r>
            <a:endParaRPr kumimoji="0" lang="en-US" altLang="ko-KR" sz="1500" b="1" dirty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	.</a:t>
            </a:r>
            <a:endParaRPr kumimoji="0" lang="en-US" altLang="ko-KR" sz="1500" b="1" dirty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case </a:t>
            </a:r>
            <a:r>
              <a:rPr kumimoji="0" lang="ko-KR" altLang="en-US" sz="15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값 </a:t>
            </a:r>
            <a:r>
              <a:rPr kumimoji="0" lang="en-US" altLang="ko-KR" sz="15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n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: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문장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n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; break;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default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: 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cs typeface="Arial" pitchFamily="34" charset="0"/>
              </a:rPr>
              <a:t>break;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     }</a:t>
            </a:r>
            <a:endParaRPr kumimoji="0" lang="en-US" altLang="ko-KR" sz="1500" b="1" dirty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ko-KR" altLang="en-US" sz="1600" b="1" dirty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1763688" y="2420888"/>
            <a:ext cx="216024" cy="360040"/>
          </a:xfrm>
          <a:prstGeom prst="straightConnector1">
            <a:avLst/>
          </a:prstGeom>
          <a:ln w="635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1763688" y="2420888"/>
            <a:ext cx="216024" cy="692460"/>
          </a:xfrm>
          <a:prstGeom prst="straightConnector1">
            <a:avLst/>
          </a:prstGeom>
          <a:ln w="635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1763688" y="2420888"/>
            <a:ext cx="216024" cy="2088232"/>
          </a:xfrm>
          <a:prstGeom prst="straightConnector1">
            <a:avLst/>
          </a:prstGeom>
          <a:ln w="635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/>
          <p:cNvGrpSpPr/>
          <p:nvPr/>
        </p:nvGrpSpPr>
        <p:grpSpPr>
          <a:xfrm>
            <a:off x="1565694" y="1844824"/>
            <a:ext cx="5974637" cy="728849"/>
            <a:chOff x="-692224" y="3829982"/>
            <a:chExt cx="5974637" cy="728849"/>
          </a:xfrm>
        </p:grpSpPr>
        <p:cxnSp>
          <p:nvCxnSpPr>
            <p:cNvPr id="28" name="구부러진 연결선 27"/>
            <p:cNvCxnSpPr>
              <a:stCxn id="30" idx="1"/>
              <a:endCxn id="29" idx="0"/>
            </p:cNvCxnSpPr>
            <p:nvPr/>
          </p:nvCxnSpPr>
          <p:spPr bwMode="auto">
            <a:xfrm rot="10800000">
              <a:off x="-441209" y="4038615"/>
              <a:ext cx="2555270" cy="155792"/>
            </a:xfrm>
            <a:prstGeom prst="curvedConnector4">
              <a:avLst>
                <a:gd name="adj1" fmla="val 45088"/>
                <a:gd name="adj2" fmla="val 246734"/>
              </a:avLst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ysDot"/>
              <a:bevel/>
              <a:headEnd type="none" w="med" len="med"/>
              <a:tailEnd type="oval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9" name="Oval 14"/>
            <p:cNvSpPr>
              <a:spLocks noChangeArrowheads="1"/>
            </p:cNvSpPr>
            <p:nvPr/>
          </p:nvSpPr>
          <p:spPr bwMode="auto">
            <a:xfrm>
              <a:off x="-692224" y="4038615"/>
              <a:ext cx="502030" cy="360040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  <a:effectLst/>
          </p:spPr>
          <p:txBody>
            <a:bodyPr wrap="square" lIns="36000" tIns="36000" rIns="36000" bIns="36000" anchor="ctr">
              <a:no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500" b="1">
                <a:latin typeface="+mn-ea"/>
                <a:ea typeface="+mn-ea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114061" y="3829982"/>
              <a:ext cx="3168352" cy="728849"/>
            </a:xfrm>
            <a:prstGeom prst="rect">
              <a:avLst/>
            </a:prstGeom>
            <a:noFill/>
          </p:spPr>
          <p:txBody>
            <a:bodyPr wrap="square" lIns="18000" tIns="18000" rIns="18000" bIns="1800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500" b="1" dirty="0">
                  <a:solidFill>
                    <a:schemeClr val="bg2">
                      <a:lumMod val="50000"/>
                    </a:schemeClr>
                  </a:solidFill>
                  <a:latin typeface="+mn-ea"/>
                  <a:ea typeface="+mn-ea"/>
                </a:rPr>
                <a:t>결과값이 </a:t>
              </a:r>
              <a:r>
                <a:rPr lang="ko-KR" altLang="en-US" sz="1500" b="1" dirty="0" smtClean="0">
                  <a:solidFill>
                    <a:schemeClr val="bg2">
                      <a:lumMod val="50000"/>
                    </a:schemeClr>
                  </a:solidFill>
                  <a:latin typeface="+mn-ea"/>
                  <a:ea typeface="+mn-ea"/>
                </a:rPr>
                <a:t>정수형 이여야 함</a:t>
              </a:r>
              <a:endParaRPr lang="en-US" altLang="ko-KR" sz="1500" b="1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500" b="1" dirty="0" smtClean="0">
                  <a:solidFill>
                    <a:schemeClr val="bg2">
                      <a:lumMod val="50000"/>
                    </a:schemeClr>
                  </a:solidFill>
                  <a:latin typeface="+mn-ea"/>
                  <a:ea typeface="+mn-ea"/>
                </a:rPr>
                <a:t>(</a:t>
              </a:r>
              <a:r>
                <a:rPr lang="ko-KR" altLang="en-US" sz="1500" b="1" dirty="0" err="1" smtClean="0">
                  <a:solidFill>
                    <a:schemeClr val="bg2">
                      <a:lumMod val="50000"/>
                    </a:schemeClr>
                  </a:solidFill>
                  <a:latin typeface="+mn-ea"/>
                  <a:ea typeface="+mn-ea"/>
                </a:rPr>
                <a:t>정수형으로</a:t>
              </a:r>
              <a:r>
                <a:rPr lang="ko-KR" altLang="en-US" sz="1500" b="1" dirty="0" smtClean="0">
                  <a:solidFill>
                    <a:schemeClr val="bg2">
                      <a:lumMod val="50000"/>
                    </a:schemeClr>
                  </a:solidFill>
                  <a:latin typeface="+mn-ea"/>
                  <a:ea typeface="+mn-ea"/>
                </a:rPr>
                <a:t> 변환 가능한 것도 가능</a:t>
              </a:r>
              <a:r>
                <a:rPr lang="en-US" altLang="ko-KR" sz="1500" b="1" dirty="0" smtClean="0">
                  <a:solidFill>
                    <a:schemeClr val="bg2">
                      <a:lumMod val="50000"/>
                    </a:schemeClr>
                  </a:solidFill>
                  <a:latin typeface="+mn-ea"/>
                  <a:ea typeface="+mn-ea"/>
                </a:rPr>
                <a:t>)</a:t>
              </a:r>
              <a:endParaRPr lang="en-US" altLang="ko-KR" sz="1500" b="1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</p:grpSp>
      <p:cxnSp>
        <p:nvCxnSpPr>
          <p:cNvPr id="36" name="구부러진 연결선 35"/>
          <p:cNvCxnSpPr>
            <a:stCxn id="38" idx="1"/>
          </p:cNvCxnSpPr>
          <p:nvPr/>
        </p:nvCxnSpPr>
        <p:spPr bwMode="auto">
          <a:xfrm rot="10800000">
            <a:off x="2771837" y="4973904"/>
            <a:ext cx="1512133" cy="25443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ysDot"/>
            <a:bevel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TextBox 37"/>
          <p:cNvSpPr txBox="1"/>
          <p:nvPr/>
        </p:nvSpPr>
        <p:spPr>
          <a:xfrm>
            <a:off x="4283969" y="4656162"/>
            <a:ext cx="4860032" cy="1144347"/>
          </a:xfrm>
          <a:prstGeom prst="rect">
            <a:avLst/>
          </a:prstGeom>
          <a:noFill/>
        </p:spPr>
        <p:txBody>
          <a:bodyPr wrap="square" lIns="18000" tIns="18000" rIns="18000" bIns="1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식의 </a:t>
            </a:r>
            <a:r>
              <a:rPr lang="ko-KR" altLang="en-US" sz="1500" b="1" dirty="0" smtClean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결과값과 일치하는 </a:t>
            </a:r>
            <a:r>
              <a:rPr lang="en-US" altLang="ko-KR" sz="1500" b="1" dirty="0" smtClean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case</a:t>
            </a:r>
            <a:r>
              <a:rPr lang="ko-KR" altLang="en-US" sz="1500" b="1" dirty="0" smtClean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 값이</a:t>
            </a:r>
            <a:r>
              <a:rPr lang="en-US" altLang="ko-KR" sz="1500" b="1" dirty="0" smtClean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500" b="1" dirty="0" smtClean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없을 때 </a:t>
            </a:r>
            <a:r>
              <a:rPr lang="en-US" altLang="ko-KR" sz="1500" b="1" dirty="0" smtClean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default </a:t>
            </a:r>
            <a:r>
              <a:rPr lang="ko-KR" altLang="en-US" sz="1500" b="1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뒤의 내용을 실행한다</a:t>
            </a:r>
            <a:r>
              <a:rPr lang="en-US" altLang="ko-KR" sz="1500" b="1" dirty="0" smtClean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500" b="1" dirty="0" smtClean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생략 가능 </a:t>
            </a:r>
            <a:r>
              <a:rPr lang="en-US" altLang="ko-KR" sz="1500" b="1" dirty="0" smtClean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  <a:sym typeface="Wingdings" panose="05000000000000000000" pitchFamily="2" charset="2"/>
              </a:rPr>
              <a:t> </a:t>
            </a:r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그러나 여러분은 반드시 기재할 것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44" name="포인트가 5개인 별 43"/>
          <p:cNvSpPr/>
          <p:nvPr/>
        </p:nvSpPr>
        <p:spPr>
          <a:xfrm>
            <a:off x="8172400" y="5800509"/>
            <a:ext cx="864096" cy="86409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60077" y="538163"/>
            <a:ext cx="878388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1.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Reference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    (1) </a:t>
            </a:r>
            <a:r>
              <a:rPr kumimoji="0" lang="en-US" altLang="ko-KR" sz="1400" b="1" dirty="0">
                <a:latin typeface="+mn-ea"/>
                <a:ea typeface="+mn-ea"/>
                <a:cs typeface="Arial" pitchFamily="34" charset="0"/>
              </a:rPr>
              <a:t>Preprocessor, 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</a:rPr>
              <a:t>msdn.microsoft.com/</a:t>
            </a:r>
            <a:r>
              <a:rPr lang="en-US" altLang="ko-KR" sz="1400" b="1" dirty="0" err="1" smtClean="0">
                <a:solidFill>
                  <a:srgbClr val="FF0000"/>
                </a:solidFill>
                <a:latin typeface="+mn-ea"/>
              </a:rPr>
              <a:t>en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</a:rPr>
              <a:t>-us/library/d9x1s805.aspx</a:t>
            </a:r>
            <a:endParaRPr kumimoji="0" lang="en-US" altLang="ko-KR" sz="14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    (2) </a:t>
            </a:r>
            <a:r>
              <a:rPr kumimoji="0" lang="ko-KR" altLang="en-US" sz="1400" b="1" dirty="0" err="1" smtClean="0">
                <a:latin typeface="+mn-ea"/>
                <a:ea typeface="+mn-ea"/>
                <a:cs typeface="Arial" pitchFamily="34" charset="0"/>
              </a:rPr>
              <a:t>비주얼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 스튜디오 </a:t>
            </a:r>
            <a:r>
              <a:rPr kumimoji="0" lang="en-US" altLang="ko-KR" sz="14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https://visualstudio.microsoft.com/ko/downloads/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    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(3) 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강의자료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cs typeface="Times New Roman" pitchFamily="18" charset="0"/>
              </a:rPr>
              <a:t>Visual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  <a:cs typeface="Times New Roman" pitchFamily="18" charset="0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cs typeface="Times New Roman" pitchFamily="18" charset="0"/>
              </a:rPr>
              <a:t>Studio 2013 </a:t>
            </a:r>
            <a:r>
              <a:rPr lang="en-US" altLang="ko-KR" sz="1400" b="1" dirty="0" smtClean="0">
                <a:latin typeface="+mn-ea"/>
                <a:cs typeface="Times New Roman" pitchFamily="18" charset="0"/>
              </a:rPr>
              <a:t>version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400" b="1" dirty="0">
                <a:latin typeface="+mn-ea"/>
                <a:ea typeface="+mn-ea"/>
                <a:cs typeface="Times New Roman" pitchFamily="18" charset="0"/>
              </a:rPr>
              <a:t> </a:t>
            </a:r>
            <a:r>
              <a:rPr kumimoji="0" lang="en-US" altLang="ko-KR" sz="1400" b="1" dirty="0" smtClean="0">
                <a:latin typeface="+mn-ea"/>
                <a:ea typeface="+mn-ea"/>
                <a:cs typeface="Times New Roman" pitchFamily="18" charset="0"/>
              </a:rPr>
              <a:t>   (4) Editor : Notepad++ </a:t>
            </a:r>
            <a:r>
              <a:rPr kumimoji="0" lang="ko-KR" altLang="en-US" sz="1400" b="1" dirty="0" smtClean="0">
                <a:latin typeface="+mn-ea"/>
                <a:ea typeface="+mn-ea"/>
                <a:cs typeface="Times New Roman" pitchFamily="18" charset="0"/>
              </a:rPr>
              <a:t>설치 </a:t>
            </a:r>
            <a:r>
              <a:rPr kumimoji="0" lang="en-US" altLang="ko-KR" sz="1400" b="1" dirty="0">
                <a:latin typeface="+mn-ea"/>
                <a:ea typeface="+mn-ea"/>
                <a:cs typeface="Times New Roman" pitchFamily="18" charset="0"/>
                <a:hlinkClick r:id="rId2"/>
              </a:rPr>
              <a:t>https://notepad-plus-plus.org/downloads</a:t>
            </a:r>
            <a:r>
              <a:rPr kumimoji="0" lang="en-US" altLang="ko-KR" sz="1400" b="1" dirty="0" smtClean="0">
                <a:latin typeface="+mn-ea"/>
                <a:ea typeface="+mn-ea"/>
                <a:cs typeface="Times New Roman" pitchFamily="18" charset="0"/>
                <a:hlinkClick r:id="rId2"/>
              </a:rPr>
              <a:t>/</a:t>
            </a:r>
            <a:endParaRPr kumimoji="0" lang="en-US" altLang="ko-KR" sz="1400" b="1" dirty="0" smtClean="0">
              <a:latin typeface="+mn-ea"/>
              <a:ea typeface="+mn-ea"/>
              <a:cs typeface="Times New Roman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    (5) code 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비교 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: </a:t>
            </a:r>
            <a:r>
              <a:rPr kumimoji="0" lang="en-US" altLang="ko-KR" sz="1400" b="1" dirty="0">
                <a:latin typeface="+mn-ea"/>
                <a:ea typeface="+mn-ea"/>
                <a:cs typeface="Arial" pitchFamily="34" charset="0"/>
              </a:rPr>
              <a:t>beyond compare </a:t>
            </a:r>
            <a:r>
              <a:rPr kumimoji="0" lang="en-US" altLang="ko-KR" sz="1400" b="1" dirty="0">
                <a:latin typeface="+mn-ea"/>
                <a:ea typeface="+mn-ea"/>
                <a:cs typeface="Arial" pitchFamily="34" charset="0"/>
                <a:hlinkClick r:id="rId3"/>
              </a:rPr>
              <a:t>https://www.scootersoftware.com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  <a:hlinkClick r:id="rId3"/>
              </a:rPr>
              <a:t>/</a:t>
            </a:r>
            <a:endParaRPr kumimoji="0" lang="en-US" altLang="ko-KR" sz="14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400" b="1" dirty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   (6) project </a:t>
            </a:r>
            <a:r>
              <a:rPr kumimoji="0" lang="ko-KR" altLang="en-US" sz="1400" b="1" dirty="0" smtClean="0">
                <a:latin typeface="+mn-ea"/>
                <a:ea typeface="+mn-ea"/>
                <a:cs typeface="Arial" pitchFamily="34" charset="0"/>
              </a:rPr>
              <a:t>분석 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</a:rPr>
              <a:t>: </a:t>
            </a:r>
            <a:r>
              <a:rPr kumimoji="0" lang="en-US" altLang="ko-KR" sz="1400" b="1" dirty="0">
                <a:latin typeface="+mn-ea"/>
                <a:ea typeface="+mn-ea"/>
                <a:cs typeface="Arial" pitchFamily="34" charset="0"/>
              </a:rPr>
              <a:t>source insight </a:t>
            </a:r>
            <a:r>
              <a:rPr kumimoji="0" lang="en-US" altLang="ko-KR" sz="1400" b="1" dirty="0">
                <a:latin typeface="+mn-ea"/>
                <a:ea typeface="+mn-ea"/>
                <a:cs typeface="Arial" pitchFamily="34" charset="0"/>
                <a:hlinkClick r:id="rId4"/>
              </a:rPr>
              <a:t>https://www.sourceinsight.com</a:t>
            </a:r>
            <a:r>
              <a:rPr kumimoji="0" lang="en-US" altLang="ko-KR" sz="1400" b="1" dirty="0" smtClean="0">
                <a:latin typeface="+mn-ea"/>
                <a:ea typeface="+mn-ea"/>
                <a:cs typeface="Arial" pitchFamily="34" charset="0"/>
                <a:hlinkClick r:id="rId4"/>
              </a:rPr>
              <a:t>/</a:t>
            </a:r>
            <a:endParaRPr kumimoji="0" lang="en-US" altLang="ko-KR" sz="14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4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400" b="1" dirty="0">
              <a:solidFill>
                <a:srgbClr val="0000FF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400" b="1" dirty="0" smtClean="0">
              <a:solidFill>
                <a:srgbClr val="0000FF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9220" name="직사각형 6"/>
          <p:cNvSpPr>
            <a:spLocks noChangeArrowheads="1"/>
          </p:cNvSpPr>
          <p:nvPr/>
        </p:nvSpPr>
        <p:spPr bwMode="auto">
          <a:xfrm>
            <a:off x="123825" y="76200"/>
            <a:ext cx="59420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Reference</a:t>
            </a:r>
            <a:endParaRPr lang="ko-KR" altLang="en-US" sz="2400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b="12588"/>
          <a:stretch/>
        </p:blipFill>
        <p:spPr>
          <a:xfrm>
            <a:off x="1115616" y="2946048"/>
            <a:ext cx="7622711" cy="3888432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1259631" y="4163633"/>
            <a:ext cx="3169705" cy="92155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31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6. </a:t>
            </a:r>
            <a:r>
              <a:rPr lang="ko-KR" altLang="en-US" sz="2400" b="1" dirty="0" err="1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제어문</a:t>
            </a:r>
            <a:endParaRPr lang="ko-KR" altLang="en-US" sz="2400" b="1" dirty="0">
              <a:solidFill>
                <a:srgbClr val="0000FF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4619" y="620688"/>
            <a:ext cx="8207821" cy="5309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6.6 </a:t>
            </a:r>
            <a:r>
              <a:rPr kumimoji="0" lang="en-US" altLang="ko-KR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switch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문</a:t>
            </a:r>
            <a:endParaRPr kumimoji="0" lang="en-US" altLang="ko-KR" sz="16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      :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예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)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결혼 여부를 묻고 기혼자 또는 미혼자 수를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1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증가하기</a:t>
            </a:r>
          </a:p>
          <a:p>
            <a:pPr>
              <a:lnSpc>
                <a:spcPct val="150000"/>
              </a:lnSpc>
              <a:defRPr/>
            </a:pPr>
            <a:endParaRPr kumimoji="0" lang="en-US" altLang="ko-KR" sz="15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switch</a:t>
            </a:r>
            <a:r>
              <a:rPr kumimoji="0" lang="en-US" altLang="ko-KR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b="1" dirty="0">
                <a:latin typeface="+mn-ea"/>
                <a:ea typeface="+mn-ea"/>
                <a:cs typeface="Arial" pitchFamily="34" charset="0"/>
              </a:rPr>
              <a:t>(</a:t>
            </a:r>
            <a:r>
              <a:rPr kumimoji="0" lang="en-US" altLang="ko-KR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married</a:t>
            </a:r>
            <a:r>
              <a:rPr kumimoji="0" lang="en-US" altLang="ko-KR" b="1" dirty="0">
                <a:latin typeface="+mn-ea"/>
                <a:ea typeface="+mn-ea"/>
                <a:cs typeface="Arial" pitchFamily="34" charset="0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b="1" dirty="0" smtClean="0">
                <a:latin typeface="+mn-ea"/>
                <a:ea typeface="+mn-ea"/>
                <a:cs typeface="Arial" pitchFamily="34" charset="0"/>
              </a:rPr>
              <a:t>	{</a:t>
            </a:r>
            <a:endParaRPr kumimoji="0" lang="en-US" altLang="ko-KR" b="1" dirty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b="1" dirty="0">
                <a:latin typeface="+mn-ea"/>
                <a:ea typeface="+mn-ea"/>
                <a:cs typeface="Arial" pitchFamily="34" charset="0"/>
              </a:rPr>
              <a:t>	 </a:t>
            </a:r>
            <a:r>
              <a:rPr kumimoji="0" lang="en-US" altLang="ko-KR" b="1" dirty="0" smtClean="0">
                <a:latin typeface="+mn-ea"/>
                <a:ea typeface="+mn-ea"/>
                <a:cs typeface="Arial" pitchFamily="34" charset="0"/>
              </a:rPr>
              <a:t>  </a:t>
            </a:r>
            <a:r>
              <a:rPr kumimoji="0" lang="en-US" altLang="ko-KR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case </a:t>
            </a:r>
            <a:r>
              <a:rPr kumimoji="0" lang="en-US" altLang="ko-KR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1</a:t>
            </a:r>
            <a:r>
              <a:rPr kumimoji="0" lang="en-US" altLang="ko-KR" b="1" dirty="0">
                <a:latin typeface="+mn-ea"/>
                <a:ea typeface="+mn-ea"/>
                <a:cs typeface="Arial" pitchFamily="34" charset="0"/>
              </a:rPr>
              <a:t>: </a:t>
            </a:r>
            <a:r>
              <a:rPr kumimoji="0" lang="en-US" altLang="ko-KR" b="1" dirty="0" err="1">
                <a:latin typeface="+mn-ea"/>
                <a:ea typeface="+mn-ea"/>
                <a:cs typeface="Arial" pitchFamily="34" charset="0"/>
              </a:rPr>
              <a:t>printf</a:t>
            </a:r>
            <a:r>
              <a:rPr kumimoji="0" lang="en-US" altLang="ko-KR" b="1" dirty="0">
                <a:latin typeface="+mn-ea"/>
                <a:ea typeface="+mn-ea"/>
                <a:cs typeface="Arial" pitchFamily="34" charset="0"/>
              </a:rPr>
              <a:t>("</a:t>
            </a:r>
            <a:r>
              <a:rPr kumimoji="0" lang="ko-KR" altLang="en-US" b="1" dirty="0">
                <a:latin typeface="+mn-ea"/>
                <a:ea typeface="+mn-ea"/>
                <a:cs typeface="Arial" pitchFamily="34" charset="0"/>
              </a:rPr>
              <a:t>기혼자 </a:t>
            </a:r>
            <a:r>
              <a:rPr kumimoji="0" lang="en-US" altLang="ko-KR" b="1" dirty="0">
                <a:latin typeface="+mn-ea"/>
                <a:ea typeface="+mn-ea"/>
                <a:cs typeface="Arial" pitchFamily="34" charset="0"/>
              </a:rPr>
              <a:t>\n"); </a:t>
            </a:r>
            <a:endParaRPr kumimoji="0" lang="en-US" altLang="ko-KR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b="1" dirty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b="1" dirty="0" smtClean="0">
                <a:latin typeface="+mn-ea"/>
                <a:ea typeface="+mn-ea"/>
                <a:cs typeface="Arial" pitchFamily="34" charset="0"/>
              </a:rPr>
              <a:t>                        married</a:t>
            </a:r>
            <a:r>
              <a:rPr kumimoji="0" lang="en-US" altLang="ko-KR" b="1" dirty="0">
                <a:latin typeface="+mn-ea"/>
                <a:ea typeface="+mn-ea"/>
                <a:cs typeface="Arial" pitchFamily="34" charset="0"/>
              </a:rPr>
              <a:t>++; </a:t>
            </a:r>
            <a:endParaRPr kumimoji="0" lang="en-US" altLang="ko-KR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                        break</a:t>
            </a:r>
            <a:r>
              <a:rPr kumimoji="0" lang="en-US" altLang="ko-KR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;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b="1" dirty="0" smtClean="0">
                <a:latin typeface="+mn-ea"/>
                <a:ea typeface="+mn-ea"/>
                <a:cs typeface="Arial" pitchFamily="34" charset="0"/>
              </a:rPr>
              <a:t>   </a:t>
            </a:r>
            <a:r>
              <a:rPr kumimoji="0" lang="en-US" altLang="ko-KR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case</a:t>
            </a:r>
            <a:r>
              <a:rPr kumimoji="0" lang="en-US" altLang="ko-KR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2</a:t>
            </a:r>
            <a:r>
              <a:rPr kumimoji="0" lang="en-US" altLang="ko-KR" b="1" dirty="0">
                <a:latin typeface="+mn-ea"/>
                <a:ea typeface="+mn-ea"/>
                <a:cs typeface="Arial" pitchFamily="34" charset="0"/>
              </a:rPr>
              <a:t>: </a:t>
            </a:r>
            <a:r>
              <a:rPr kumimoji="0" lang="en-US" altLang="ko-KR" b="1" dirty="0" err="1">
                <a:latin typeface="+mn-ea"/>
                <a:ea typeface="+mn-ea"/>
                <a:cs typeface="Arial" pitchFamily="34" charset="0"/>
              </a:rPr>
              <a:t>printf</a:t>
            </a:r>
            <a:r>
              <a:rPr kumimoji="0" lang="en-US" altLang="ko-KR" b="1" dirty="0">
                <a:latin typeface="+mn-ea"/>
                <a:ea typeface="+mn-ea"/>
                <a:cs typeface="Arial" pitchFamily="34" charset="0"/>
              </a:rPr>
              <a:t>("</a:t>
            </a:r>
            <a:r>
              <a:rPr kumimoji="0" lang="ko-KR" altLang="en-US" b="1" dirty="0">
                <a:latin typeface="+mn-ea"/>
                <a:ea typeface="+mn-ea"/>
                <a:cs typeface="Arial" pitchFamily="34" charset="0"/>
              </a:rPr>
              <a:t>미혼자 </a:t>
            </a:r>
            <a:r>
              <a:rPr kumimoji="0" lang="en-US" altLang="ko-KR" b="1" dirty="0">
                <a:latin typeface="+mn-ea"/>
                <a:ea typeface="+mn-ea"/>
                <a:cs typeface="Arial" pitchFamily="34" charset="0"/>
              </a:rPr>
              <a:t>\n"); </a:t>
            </a:r>
            <a:endParaRPr kumimoji="0" lang="en-US" altLang="ko-KR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b="1" dirty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b="1" dirty="0" smtClean="0">
                <a:latin typeface="+mn-ea"/>
                <a:ea typeface="+mn-ea"/>
                <a:cs typeface="Arial" pitchFamily="34" charset="0"/>
              </a:rPr>
              <a:t>                        single</a:t>
            </a:r>
            <a:r>
              <a:rPr kumimoji="0" lang="en-US" altLang="ko-KR" b="1" dirty="0">
                <a:latin typeface="+mn-ea"/>
                <a:ea typeface="+mn-ea"/>
                <a:cs typeface="Arial" pitchFamily="34" charset="0"/>
              </a:rPr>
              <a:t>++; </a:t>
            </a:r>
            <a:endParaRPr kumimoji="0" lang="en-US" altLang="ko-KR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                        break</a:t>
            </a:r>
            <a:r>
              <a:rPr kumimoji="0" lang="en-US" altLang="ko-KR" b="1" dirty="0">
                <a:latin typeface="+mn-ea"/>
                <a:ea typeface="+mn-ea"/>
                <a:cs typeface="Arial" pitchFamily="34" charset="0"/>
              </a:rPr>
              <a:t>;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   default</a:t>
            </a:r>
            <a:r>
              <a:rPr kumimoji="0" lang="en-US" altLang="ko-KR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: </a:t>
            </a:r>
            <a:r>
              <a:rPr kumimoji="0" lang="en-US" altLang="ko-KR" b="1" dirty="0">
                <a:solidFill>
                  <a:srgbClr val="0000FF"/>
                </a:solidFill>
                <a:latin typeface="+mn-ea"/>
                <a:cs typeface="Arial" pitchFamily="34" charset="0"/>
              </a:rPr>
              <a:t>break;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b="1" dirty="0" smtClean="0">
                <a:latin typeface="+mn-ea"/>
                <a:ea typeface="+mn-ea"/>
                <a:cs typeface="Arial" pitchFamily="34" charset="0"/>
              </a:rPr>
              <a:t>	}</a:t>
            </a:r>
            <a:endParaRPr kumimoji="0" lang="en-US" altLang="ko-KR" b="1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48064" y="2924944"/>
            <a:ext cx="3672408" cy="1883011"/>
          </a:xfrm>
          <a:prstGeom prst="rect">
            <a:avLst/>
          </a:prstGeom>
          <a:noFill/>
        </p:spPr>
        <p:txBody>
          <a:bodyPr wrap="square" lIns="18000" tIns="18000" rIns="18000" bIns="18000" rtlCol="0">
            <a:spAutoFit/>
          </a:bodyPr>
          <a:lstStyle/>
          <a:p>
            <a:pPr marL="622300" indent="-622300"/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</a:rPr>
              <a:t>break</a:t>
            </a:r>
            <a:r>
              <a:rPr lang="ko-KR" altLang="en-US" sz="1500" b="1" dirty="0" smtClean="0">
                <a:solidFill>
                  <a:srgbClr val="FF0000"/>
                </a:solidFill>
                <a:latin typeface="+mn-ea"/>
                <a:ea typeface="+mn-ea"/>
              </a:rPr>
              <a:t>가 없으므로 </a:t>
            </a:r>
            <a:endParaRPr lang="en-US" altLang="ko-KR" sz="15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622300" indent="-622300"/>
            <a:r>
              <a:rPr lang="ko-KR" altLang="en-US" sz="1500" b="1" dirty="0" smtClean="0">
                <a:solidFill>
                  <a:srgbClr val="FF0000"/>
                </a:solidFill>
                <a:latin typeface="+mn-ea"/>
                <a:ea typeface="+mn-ea"/>
              </a:rPr>
              <a:t>계속 아래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ko-KR" altLang="en-US" sz="1500" b="1" dirty="0" smtClean="0">
                <a:solidFill>
                  <a:srgbClr val="FF0000"/>
                </a:solidFill>
                <a:latin typeface="+mn-ea"/>
                <a:ea typeface="+mn-ea"/>
              </a:rPr>
              <a:t>다음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ko-KR" altLang="en-US" sz="1500" b="1" dirty="0" smtClean="0">
                <a:solidFill>
                  <a:srgbClr val="FF0000"/>
                </a:solidFill>
                <a:latin typeface="+mn-ea"/>
                <a:ea typeface="+mn-ea"/>
              </a:rPr>
              <a:t>로 실행하게 됨</a:t>
            </a:r>
            <a:endParaRPr lang="en-US" altLang="ko-KR" sz="15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622300" indent="-622300"/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sym typeface="Wingdings" pitchFamily="2" charset="2"/>
              </a:rPr>
              <a:t>→ </a:t>
            </a:r>
            <a:r>
              <a:rPr lang="ko-KR" altLang="en-US" sz="1500" b="1" dirty="0" smtClean="0">
                <a:solidFill>
                  <a:srgbClr val="FF0000"/>
                </a:solidFill>
                <a:latin typeface="+mn-ea"/>
                <a:ea typeface="+mn-ea"/>
                <a:sym typeface="Wingdings" pitchFamily="2" charset="2"/>
              </a:rPr>
              <a:t>결국 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sym typeface="Wingdings" pitchFamily="2" charset="2"/>
              </a:rPr>
              <a:t>1</a:t>
            </a:r>
            <a:r>
              <a:rPr lang="ko-KR" altLang="en-US" sz="1500" b="1" dirty="0" smtClean="0">
                <a:solidFill>
                  <a:srgbClr val="FF0000"/>
                </a:solidFill>
                <a:latin typeface="+mn-ea"/>
                <a:ea typeface="+mn-ea"/>
                <a:sym typeface="Wingdings" pitchFamily="2" charset="2"/>
              </a:rPr>
              <a:t>이거나 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sym typeface="Wingdings" pitchFamily="2" charset="2"/>
              </a:rPr>
              <a:t>2</a:t>
            </a:r>
            <a:r>
              <a:rPr lang="ko-KR" altLang="en-US" sz="1500" b="1" dirty="0" smtClean="0">
                <a:solidFill>
                  <a:srgbClr val="FF0000"/>
                </a:solidFill>
                <a:latin typeface="+mn-ea"/>
                <a:ea typeface="+mn-ea"/>
                <a:sym typeface="Wingdings" pitchFamily="2" charset="2"/>
              </a:rPr>
              <a:t>이거나 의미</a:t>
            </a:r>
            <a:endParaRPr lang="en-US" altLang="ko-KR" sz="1500" b="1" dirty="0" smtClean="0">
              <a:solidFill>
                <a:srgbClr val="FF0000"/>
              </a:solidFill>
              <a:latin typeface="+mn-ea"/>
              <a:ea typeface="+mn-ea"/>
              <a:sym typeface="Wingdings" pitchFamily="2" charset="2"/>
            </a:endParaRPr>
          </a:p>
          <a:p>
            <a:pPr marL="622300" indent="-622300"/>
            <a:endParaRPr lang="en-US" altLang="ko-KR" sz="1500" b="1" dirty="0" smtClean="0">
              <a:solidFill>
                <a:srgbClr val="FF0000"/>
              </a:solidFill>
              <a:latin typeface="+mn-ea"/>
              <a:ea typeface="+mn-ea"/>
              <a:sym typeface="Wingdings" pitchFamily="2" charset="2"/>
            </a:endParaRPr>
          </a:p>
          <a:p>
            <a:pPr marL="622300" indent="-622300"/>
            <a:endParaRPr lang="en-US" altLang="ko-KR" sz="1500" b="1" dirty="0">
              <a:solidFill>
                <a:srgbClr val="FF0000"/>
              </a:solidFill>
              <a:latin typeface="+mn-ea"/>
              <a:ea typeface="+mn-ea"/>
              <a:sym typeface="Wingdings" pitchFamily="2" charset="2"/>
            </a:endParaRPr>
          </a:p>
          <a:p>
            <a:pPr marL="622300" indent="-622300"/>
            <a:endParaRPr lang="en-US" altLang="ko-KR" sz="1500" b="1" dirty="0">
              <a:solidFill>
                <a:srgbClr val="FF0000"/>
              </a:solidFill>
              <a:latin typeface="+mn-ea"/>
              <a:ea typeface="+mn-ea"/>
              <a:sym typeface="Wingdings" pitchFamily="2" charset="2"/>
            </a:endParaRPr>
          </a:p>
          <a:p>
            <a:pPr marL="622300" indent="-622300"/>
            <a:r>
              <a:rPr lang="ko-KR" altLang="en-US" sz="1500" b="1" dirty="0" smtClean="0">
                <a:solidFill>
                  <a:srgbClr val="FF0000"/>
                </a:solidFill>
                <a:latin typeface="+mn-ea"/>
                <a:ea typeface="+mn-ea"/>
                <a:sym typeface="Wingdings" pitchFamily="2" charset="2"/>
              </a:rPr>
              <a:t>그러므로 반드시 반드시</a:t>
            </a:r>
            <a:endParaRPr lang="en-US" altLang="ko-KR" sz="1500" b="1" dirty="0" smtClean="0">
              <a:solidFill>
                <a:srgbClr val="FF0000"/>
              </a:solidFill>
              <a:latin typeface="+mn-ea"/>
              <a:ea typeface="+mn-ea"/>
              <a:sym typeface="Wingdings" pitchFamily="2" charset="2"/>
            </a:endParaRPr>
          </a:p>
          <a:p>
            <a:pPr marL="622300" indent="-622300"/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sym typeface="Wingdings" pitchFamily="2" charset="2"/>
              </a:rPr>
              <a:t>break </a:t>
            </a:r>
            <a:r>
              <a:rPr lang="ko-KR" altLang="en-US" sz="1500" b="1" dirty="0" smtClean="0">
                <a:solidFill>
                  <a:srgbClr val="FF0000"/>
                </a:solidFill>
                <a:latin typeface="+mn-ea"/>
                <a:ea typeface="+mn-ea"/>
                <a:sym typeface="Wingdings" pitchFamily="2" charset="2"/>
              </a:rPr>
              <a:t>사용할 것</a:t>
            </a:r>
            <a:endParaRPr lang="en-US" altLang="ko-KR" sz="15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cxnSp>
        <p:nvCxnSpPr>
          <p:cNvPr id="16" name="Shape 6"/>
          <p:cNvCxnSpPr/>
          <p:nvPr/>
        </p:nvCxnSpPr>
        <p:spPr>
          <a:xfrm rot="10800000" flipV="1">
            <a:off x="3275856" y="3068959"/>
            <a:ext cx="1872208" cy="594789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ysDot"/>
            <a:bevel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아래쪽 화살표 2"/>
          <p:cNvSpPr/>
          <p:nvPr/>
        </p:nvSpPr>
        <p:spPr>
          <a:xfrm>
            <a:off x="5940152" y="3717032"/>
            <a:ext cx="576064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43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6. </a:t>
            </a:r>
            <a:r>
              <a:rPr lang="ko-KR" altLang="en-US" sz="2400" b="1" dirty="0" err="1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제어문</a:t>
            </a:r>
            <a:endParaRPr lang="ko-KR" altLang="en-US" sz="2400" b="1" dirty="0">
              <a:solidFill>
                <a:srgbClr val="0000FF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4619" y="620688"/>
            <a:ext cx="5543525" cy="6578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6.6 </a:t>
            </a:r>
            <a:r>
              <a:rPr kumimoji="0" lang="en-US" altLang="ko-KR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switch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문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예제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(1)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     :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입력 받은 점수의 학점 출력하기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: switch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문 이용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#include &lt;</a:t>
            </a: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stdio.h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&gt;</a:t>
            </a:r>
          </a:p>
          <a:p>
            <a:pPr>
              <a:lnSpc>
                <a:spcPct val="150000"/>
              </a:lnSpc>
              <a:defRPr/>
            </a:pPr>
            <a:endParaRPr kumimoji="0" lang="en-US" altLang="ko-KR" sz="500" b="1" dirty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int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 main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() {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 smtClean="0">
                <a:latin typeface="+mn-ea"/>
                <a:ea typeface="+mn-ea"/>
                <a:cs typeface="Arial" pitchFamily="34" charset="0"/>
              </a:rPr>
              <a:t>int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score;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char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grade;</a:t>
            </a:r>
          </a:p>
          <a:p>
            <a:pPr>
              <a:lnSpc>
                <a:spcPct val="150000"/>
              </a:lnSpc>
              <a:defRPr/>
            </a:pPr>
            <a:endParaRPr kumimoji="0" lang="en-US" altLang="ko-KR" sz="500" b="1" dirty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 smtClean="0">
                <a:latin typeface="+mn-ea"/>
                <a:ea typeface="+mn-ea"/>
                <a:cs typeface="Arial" pitchFamily="34" charset="0"/>
              </a:rPr>
              <a:t>printf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("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점수를 입력하시오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. : ");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 smtClean="0">
                <a:latin typeface="+mn-ea"/>
                <a:ea typeface="+mn-ea"/>
                <a:cs typeface="Arial" pitchFamily="34" charset="0"/>
              </a:rPr>
              <a:t>scanf_s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("%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d", &amp;score);</a:t>
            </a:r>
          </a:p>
          <a:p>
            <a:pPr>
              <a:lnSpc>
                <a:spcPct val="150000"/>
              </a:lnSpc>
              <a:defRPr/>
            </a:pPr>
            <a:endParaRPr kumimoji="0" lang="en-US" altLang="ko-KR" sz="5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switch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(score 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/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10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) {</a:t>
            </a:r>
            <a:endParaRPr kumimoji="0" lang="en-US" altLang="ko-KR" sz="1500" b="1" dirty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     case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9: grade = 'A'; break;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     case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8: grade = 'B'; break;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     case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7: grade = 'C'; break;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     case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6: grade = 'D'; break;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     </a:t>
            </a:r>
            <a:r>
              <a:rPr kumimoji="0"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default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: 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cs typeface="Arial" pitchFamily="34" charset="0"/>
              </a:rPr>
              <a:t>break;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}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printf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("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학점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: %c\n", grade);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}</a:t>
            </a:r>
            <a:endParaRPr kumimoji="0" lang="en-US" altLang="ko-KR" sz="1500" b="1" dirty="0"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805264"/>
            <a:ext cx="34290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111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6. </a:t>
            </a:r>
            <a:r>
              <a:rPr lang="ko-KR" altLang="en-US" sz="2400" b="1" dirty="0" err="1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제어문</a:t>
            </a:r>
            <a:endParaRPr lang="ko-KR" altLang="en-US" sz="2400" b="1" dirty="0">
              <a:solidFill>
                <a:srgbClr val="0000FF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4619" y="620688"/>
            <a:ext cx="5543525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6.6 </a:t>
            </a:r>
            <a:r>
              <a:rPr kumimoji="0" lang="en-US" altLang="ko-KR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switch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문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예제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(2)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     : </a:t>
            </a:r>
            <a:r>
              <a:rPr kumimoji="0" lang="ko-KR" altLang="en-US" sz="15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계산기 만들기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67" y="1428601"/>
            <a:ext cx="8578933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710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11560" y="2349214"/>
            <a:ext cx="360040" cy="4121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424" y="21748"/>
            <a:ext cx="6287768" cy="68865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FF00FF"/>
                </a:solidFill>
                <a:latin typeface="+mn-ea"/>
                <a:ea typeface="+mn-ea"/>
              </a:rPr>
              <a:t>#include &lt;</a:t>
            </a:r>
            <a:r>
              <a:rPr lang="en-US" altLang="ko-KR" sz="1400" b="1" dirty="0" err="1">
                <a:solidFill>
                  <a:srgbClr val="FF00FF"/>
                </a:solidFill>
                <a:latin typeface="+mn-ea"/>
                <a:ea typeface="+mn-ea"/>
              </a:rPr>
              <a:t>stdio.h</a:t>
            </a:r>
            <a:r>
              <a:rPr lang="en-US" altLang="ko-KR" sz="1400" b="1" dirty="0" smtClean="0">
                <a:solidFill>
                  <a:srgbClr val="FF00FF"/>
                </a:solidFill>
                <a:latin typeface="+mn-ea"/>
                <a:ea typeface="+mn-ea"/>
              </a:rPr>
              <a:t>&gt;</a:t>
            </a:r>
          </a:p>
          <a:p>
            <a:endParaRPr lang="ko-KR" altLang="en-US" sz="1400" b="1" dirty="0">
              <a:latin typeface="+mn-ea"/>
              <a:ea typeface="+mn-ea"/>
            </a:endParaRPr>
          </a:p>
          <a:p>
            <a:r>
              <a:rPr lang="en-US" altLang="ko-KR" sz="1400" b="1" dirty="0" err="1">
                <a:latin typeface="+mn-ea"/>
                <a:ea typeface="+mn-ea"/>
              </a:rPr>
              <a:t>int</a:t>
            </a:r>
            <a:r>
              <a:rPr lang="en-US" altLang="ko-KR" sz="1400" b="1" dirty="0">
                <a:latin typeface="+mn-ea"/>
                <a:ea typeface="+mn-ea"/>
              </a:rPr>
              <a:t> main()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{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err="1" smtClean="0">
                <a:latin typeface="+mn-ea"/>
                <a:ea typeface="+mn-ea"/>
              </a:rPr>
              <a:t>int</a:t>
            </a:r>
            <a:r>
              <a:rPr lang="en-US" altLang="ko-KR" sz="1400" b="1" dirty="0" smtClean="0">
                <a:latin typeface="+mn-ea"/>
                <a:ea typeface="+mn-ea"/>
              </a:rPr>
              <a:t> </a:t>
            </a:r>
            <a:r>
              <a:rPr lang="en-US" altLang="ko-KR" sz="1400" b="1" dirty="0">
                <a:latin typeface="+mn-ea"/>
                <a:ea typeface="+mn-ea"/>
              </a:rPr>
              <a:t>a, b;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char </a:t>
            </a:r>
            <a:r>
              <a:rPr lang="en-US" altLang="ko-KR" sz="1400" b="1" dirty="0" err="1" smtClean="0">
                <a:latin typeface="+mn-ea"/>
                <a:ea typeface="+mn-ea"/>
              </a:rPr>
              <a:t>ch</a:t>
            </a:r>
            <a:r>
              <a:rPr lang="en-US" altLang="ko-KR" sz="1400" b="1" dirty="0">
                <a:latin typeface="+mn-ea"/>
                <a:ea typeface="+mn-ea"/>
              </a:rPr>
              <a:t>;</a:t>
            </a:r>
          </a:p>
          <a:p>
            <a:pPr lvl="1">
              <a:lnSpc>
                <a:spcPct val="150000"/>
              </a:lnSpc>
            </a:pPr>
            <a:endParaRPr lang="en-US" altLang="ko-KR" sz="500" b="1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</a:t>
            </a:r>
            <a:r>
              <a:rPr lang="ko-KR" altLang="en-US" sz="1400" b="1" dirty="0">
                <a:latin typeface="+mn-ea"/>
                <a:ea typeface="+mn-ea"/>
              </a:rPr>
              <a:t>수식을 </a:t>
            </a:r>
            <a:r>
              <a:rPr lang="ko-KR" altLang="en-US" sz="1400" b="1" dirty="0" err="1">
                <a:latin typeface="+mn-ea"/>
                <a:ea typeface="+mn-ea"/>
              </a:rPr>
              <a:t>한줄로</a:t>
            </a:r>
            <a:r>
              <a:rPr lang="ko-KR" altLang="en-US" sz="1400" b="1" dirty="0">
                <a:latin typeface="+mn-ea"/>
                <a:ea typeface="+mn-ea"/>
              </a:rPr>
              <a:t> 띄어쓰기로 입력하세요 </a:t>
            </a:r>
            <a:r>
              <a:rPr lang="en-US" altLang="ko-KR" sz="1400" b="1" dirty="0">
                <a:latin typeface="+mn-ea"/>
                <a:ea typeface="+mn-ea"/>
              </a:rPr>
              <a:t>: ");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err="1" smtClean="0">
                <a:solidFill>
                  <a:srgbClr val="0000FF"/>
                </a:solidFill>
                <a:latin typeface="+mn-ea"/>
                <a:ea typeface="+mn-ea"/>
              </a:rPr>
              <a:t>scanf_s</a:t>
            </a: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("%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</a:rPr>
              <a:t>d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 %c 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</a:rPr>
              <a:t>%d", &amp;a,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&amp;</a:t>
            </a:r>
            <a:r>
              <a:rPr lang="en-US" altLang="ko-KR" sz="1400" b="1" dirty="0" err="1">
                <a:solidFill>
                  <a:srgbClr val="FF0000"/>
                </a:solidFill>
                <a:latin typeface="+mn-ea"/>
                <a:ea typeface="+mn-ea"/>
              </a:rPr>
              <a:t>ch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</a:rPr>
              <a:t>, </a:t>
            </a: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&amp;b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switch(</a:t>
            </a:r>
            <a:r>
              <a:rPr lang="en-US" altLang="ko-KR" sz="1400" b="1" dirty="0" err="1" smtClean="0">
                <a:latin typeface="+mn-ea"/>
                <a:ea typeface="+mn-ea"/>
              </a:rPr>
              <a:t>ch</a:t>
            </a:r>
            <a:r>
              <a:rPr lang="en-US" altLang="ko-KR" sz="1400" b="1" dirty="0">
                <a:latin typeface="+mn-ea"/>
                <a:ea typeface="+mn-ea"/>
              </a:rPr>
              <a:t>) </a:t>
            </a:r>
            <a:r>
              <a:rPr lang="en-US" altLang="ko-KR" sz="1400" b="1" dirty="0" smtClean="0">
                <a:latin typeface="+mn-ea"/>
                <a:ea typeface="+mn-ea"/>
              </a:rPr>
              <a:t> </a:t>
            </a:r>
            <a:r>
              <a:rPr lang="en-US" altLang="ko-KR" sz="1400" b="1" dirty="0">
                <a:latin typeface="+mn-ea"/>
                <a:ea typeface="+mn-ea"/>
              </a:rPr>
              <a:t>{ 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	case </a:t>
            </a:r>
            <a:r>
              <a:rPr lang="en-US" altLang="ko-KR" sz="1400" b="1" dirty="0">
                <a:latin typeface="+mn-ea"/>
                <a:ea typeface="+mn-ea"/>
              </a:rPr>
              <a:t>'+' </a:t>
            </a:r>
            <a:r>
              <a:rPr lang="en-US" altLang="ko-KR" sz="1400" b="1" dirty="0" smtClean="0">
                <a:latin typeface="+mn-ea"/>
                <a:ea typeface="+mn-ea"/>
              </a:rPr>
              <a:t>: </a:t>
            </a: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 smtClean="0">
                <a:latin typeface="+mn-ea"/>
                <a:ea typeface="+mn-ea"/>
              </a:rPr>
              <a:t>("%</a:t>
            </a:r>
            <a:r>
              <a:rPr lang="en-US" altLang="ko-KR" sz="1400" b="1" dirty="0">
                <a:latin typeface="+mn-ea"/>
                <a:ea typeface="+mn-ea"/>
              </a:rPr>
              <a:t>d + %d = %d </a:t>
            </a:r>
            <a:r>
              <a:rPr lang="ko-KR" altLang="en-US" sz="1400" b="1" dirty="0">
                <a:latin typeface="+mn-ea"/>
                <a:ea typeface="+mn-ea"/>
              </a:rPr>
              <a:t>입니다</a:t>
            </a:r>
            <a:r>
              <a:rPr lang="en-US" altLang="ko-KR" sz="1400" b="1" dirty="0">
                <a:latin typeface="+mn-ea"/>
                <a:ea typeface="+mn-ea"/>
              </a:rPr>
              <a:t>. \n", a, b, </a:t>
            </a:r>
            <a:r>
              <a:rPr lang="en-US" altLang="ko-KR" sz="1400" b="1" dirty="0" err="1">
                <a:latin typeface="+mn-ea"/>
                <a:ea typeface="+mn-ea"/>
              </a:rPr>
              <a:t>a+b</a:t>
            </a:r>
            <a:r>
              <a:rPr lang="en-US" altLang="ko-KR" sz="1400" b="1" dirty="0">
                <a:latin typeface="+mn-ea"/>
                <a:ea typeface="+mn-ea"/>
              </a:rPr>
              <a:t>);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       	             break</a:t>
            </a:r>
            <a:r>
              <a:rPr lang="en-US" altLang="ko-KR" sz="1400" b="1" dirty="0">
                <a:latin typeface="+mn-ea"/>
                <a:ea typeface="+mn-ea"/>
              </a:rPr>
              <a:t>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       </a:t>
            </a:r>
            <a:r>
              <a:rPr lang="en-US" altLang="ko-KR" sz="1400" b="1" dirty="0">
                <a:latin typeface="+mn-ea"/>
                <a:ea typeface="+mn-ea"/>
              </a:rPr>
              <a:t>case '-' </a:t>
            </a:r>
            <a:r>
              <a:rPr lang="en-US" altLang="ko-KR" sz="1400" b="1" dirty="0" smtClean="0">
                <a:latin typeface="+mn-ea"/>
                <a:ea typeface="+mn-ea"/>
              </a:rPr>
              <a:t>: </a:t>
            </a: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("%d - %d = %d </a:t>
            </a:r>
            <a:r>
              <a:rPr lang="ko-KR" altLang="en-US" sz="1400" b="1" dirty="0">
                <a:latin typeface="+mn-ea"/>
                <a:ea typeface="+mn-ea"/>
              </a:rPr>
              <a:t>입니다</a:t>
            </a:r>
            <a:r>
              <a:rPr lang="en-US" altLang="ko-KR" sz="1400" b="1" dirty="0">
                <a:latin typeface="+mn-ea"/>
                <a:ea typeface="+mn-ea"/>
              </a:rPr>
              <a:t>. \n", a, b, a-b);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 </a:t>
            </a:r>
            <a:r>
              <a:rPr lang="en-US" altLang="ko-KR" sz="1400" b="1" dirty="0" smtClean="0">
                <a:latin typeface="+mn-ea"/>
                <a:ea typeface="+mn-ea"/>
              </a:rPr>
              <a:t>           break</a:t>
            </a:r>
            <a:r>
              <a:rPr lang="en-US" altLang="ko-KR" sz="1400" b="1" dirty="0">
                <a:latin typeface="+mn-ea"/>
                <a:ea typeface="+mn-ea"/>
              </a:rPr>
              <a:t>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smtClean="0">
                <a:latin typeface="+mn-ea"/>
                <a:ea typeface="+mn-ea"/>
              </a:rPr>
              <a:t>case </a:t>
            </a:r>
            <a:r>
              <a:rPr lang="en-US" altLang="ko-KR" sz="1400" b="1" dirty="0">
                <a:latin typeface="+mn-ea"/>
                <a:ea typeface="+mn-ea"/>
              </a:rPr>
              <a:t>'*' </a:t>
            </a:r>
            <a:r>
              <a:rPr lang="en-US" altLang="ko-KR" sz="1400" b="1" dirty="0" smtClean="0">
                <a:latin typeface="+mn-ea"/>
                <a:ea typeface="+mn-ea"/>
              </a:rPr>
              <a:t>: </a:t>
            </a:r>
            <a:r>
              <a:rPr lang="en-US" altLang="ko-KR" sz="1400" b="1" dirty="0" err="1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("%d * %d = %d </a:t>
            </a:r>
            <a:r>
              <a:rPr lang="ko-KR" altLang="en-US" sz="1400" b="1" dirty="0">
                <a:latin typeface="+mn-ea"/>
                <a:ea typeface="+mn-ea"/>
              </a:rPr>
              <a:t>입니다</a:t>
            </a:r>
            <a:r>
              <a:rPr lang="en-US" altLang="ko-KR" sz="1400" b="1" dirty="0">
                <a:latin typeface="+mn-ea"/>
                <a:ea typeface="+mn-ea"/>
              </a:rPr>
              <a:t>. \n", a, b, a*b);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	             break;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       case </a:t>
            </a:r>
            <a:r>
              <a:rPr lang="en-US" altLang="ko-KR" sz="1400" b="1" dirty="0">
                <a:latin typeface="+mn-ea"/>
                <a:ea typeface="+mn-ea"/>
              </a:rPr>
              <a:t>'/' : </a:t>
            </a: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("%d / %d = %d </a:t>
            </a:r>
            <a:r>
              <a:rPr lang="ko-KR" altLang="en-US" sz="1400" b="1" dirty="0">
                <a:latin typeface="+mn-ea"/>
                <a:ea typeface="+mn-ea"/>
              </a:rPr>
              <a:t>입니다</a:t>
            </a:r>
            <a:r>
              <a:rPr lang="en-US" altLang="ko-KR" sz="1400" b="1" dirty="0">
                <a:latin typeface="+mn-ea"/>
                <a:ea typeface="+mn-ea"/>
              </a:rPr>
              <a:t>. \n", a, b, a/b);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	            break</a:t>
            </a:r>
            <a:r>
              <a:rPr lang="en-US" altLang="ko-KR" sz="1400" b="1" dirty="0">
                <a:latin typeface="+mn-ea"/>
                <a:ea typeface="+mn-ea"/>
              </a:rPr>
              <a:t>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	case </a:t>
            </a:r>
            <a:r>
              <a:rPr lang="en-US" altLang="ko-KR" sz="1400" b="1" dirty="0">
                <a:latin typeface="+mn-ea"/>
                <a:ea typeface="+mn-ea"/>
              </a:rPr>
              <a:t>'%' </a:t>
            </a:r>
            <a:r>
              <a:rPr lang="en-US" altLang="ko-KR" sz="1400" b="1" dirty="0" smtClean="0">
                <a:latin typeface="+mn-ea"/>
                <a:ea typeface="+mn-ea"/>
              </a:rPr>
              <a:t>: </a:t>
            </a: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("%d %% %d = %d </a:t>
            </a:r>
            <a:r>
              <a:rPr lang="ko-KR" altLang="en-US" sz="1400" b="1" dirty="0">
                <a:latin typeface="+mn-ea"/>
                <a:ea typeface="+mn-ea"/>
              </a:rPr>
              <a:t>입니다</a:t>
            </a:r>
            <a:r>
              <a:rPr lang="en-US" altLang="ko-KR" sz="1400" b="1" dirty="0">
                <a:latin typeface="+mn-ea"/>
                <a:ea typeface="+mn-ea"/>
              </a:rPr>
              <a:t>. \n", a, b, </a:t>
            </a:r>
            <a:r>
              <a:rPr lang="en-US" altLang="ko-KR" sz="1400" b="1" dirty="0" err="1">
                <a:latin typeface="+mn-ea"/>
                <a:ea typeface="+mn-ea"/>
              </a:rPr>
              <a:t>a%b</a:t>
            </a:r>
            <a:r>
              <a:rPr lang="en-US" altLang="ko-KR" sz="1400" b="1" dirty="0">
                <a:latin typeface="+mn-ea"/>
                <a:ea typeface="+mn-ea"/>
              </a:rPr>
              <a:t>);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	</a:t>
            </a:r>
            <a:r>
              <a:rPr lang="en-US" altLang="ko-KR" sz="1400" b="1" dirty="0" smtClean="0">
                <a:latin typeface="+mn-ea"/>
                <a:ea typeface="+mn-ea"/>
              </a:rPr>
              <a:t>break</a:t>
            </a:r>
            <a:r>
              <a:rPr lang="en-US" altLang="ko-KR" sz="1400" b="1" dirty="0">
                <a:latin typeface="+mn-ea"/>
                <a:ea typeface="+mn-ea"/>
              </a:rPr>
              <a:t>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smtClean="0">
                <a:latin typeface="+mn-ea"/>
                <a:ea typeface="+mn-ea"/>
              </a:rPr>
              <a:t>default : </a:t>
            </a:r>
            <a:r>
              <a:rPr lang="en-US" altLang="ko-KR" sz="1400" b="1" dirty="0">
                <a:latin typeface="+mn-ea"/>
              </a:rPr>
              <a:t>break</a:t>
            </a:r>
            <a:r>
              <a:rPr lang="en-US" altLang="ko-KR" sz="1400" b="1" dirty="0" smtClean="0">
                <a:latin typeface="+mn-ea"/>
              </a:rPr>
              <a:t>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}  }</a:t>
            </a:r>
            <a:endParaRPr lang="en-US" altLang="ko-KR" sz="1400" b="1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+mn-ea"/>
              <a:ea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91580" y="661508"/>
            <a:ext cx="8352420" cy="7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715654" y="6381328"/>
            <a:ext cx="2442374" cy="382600"/>
          </a:xfrm>
          <a:prstGeom prst="rect">
            <a:avLst/>
          </a:prstGeom>
          <a:noFill/>
        </p:spPr>
        <p:txBody>
          <a:bodyPr wrap="square" lIns="18000" tIns="18000" rIns="18000" bIns="18000" rtlCol="0">
            <a:spAutoFit/>
          </a:bodyPr>
          <a:lstStyle/>
          <a:p>
            <a:pPr marL="622300" indent="-622300">
              <a:lnSpc>
                <a:spcPct val="150000"/>
              </a:lnSpc>
            </a:pPr>
            <a:r>
              <a:rPr lang="ko-KR" altLang="en-US" sz="1500" b="1" dirty="0" smtClean="0">
                <a:solidFill>
                  <a:srgbClr val="FF0000"/>
                </a:solidFill>
                <a:latin typeface="+mn-ea"/>
                <a:ea typeface="+mn-ea"/>
              </a:rPr>
              <a:t>결과 어떤지요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</a:rPr>
              <a:t>????</a:t>
            </a:r>
            <a:endParaRPr lang="ko-KR" altLang="en-US" sz="15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2860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11560" y="2349214"/>
            <a:ext cx="360040" cy="4121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424" y="21748"/>
            <a:ext cx="6287768" cy="6955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FF00FF"/>
                </a:solidFill>
                <a:latin typeface="+mn-ea"/>
                <a:ea typeface="+mn-ea"/>
              </a:rPr>
              <a:t>#include &lt;</a:t>
            </a:r>
            <a:r>
              <a:rPr lang="en-US" altLang="ko-KR" sz="1400" b="1" dirty="0" err="1">
                <a:solidFill>
                  <a:srgbClr val="FF00FF"/>
                </a:solidFill>
                <a:latin typeface="+mn-ea"/>
                <a:ea typeface="+mn-ea"/>
              </a:rPr>
              <a:t>stdio.h</a:t>
            </a:r>
            <a:r>
              <a:rPr lang="en-US" altLang="ko-KR" sz="1400" b="1" dirty="0" smtClean="0">
                <a:solidFill>
                  <a:srgbClr val="FF00FF"/>
                </a:solidFill>
                <a:latin typeface="+mn-ea"/>
                <a:ea typeface="+mn-ea"/>
              </a:rPr>
              <a:t>&gt;</a:t>
            </a:r>
          </a:p>
          <a:p>
            <a:endParaRPr lang="ko-KR" altLang="en-US" sz="1400" b="1" dirty="0">
              <a:latin typeface="+mn-ea"/>
              <a:ea typeface="+mn-ea"/>
            </a:endParaRPr>
          </a:p>
          <a:p>
            <a:r>
              <a:rPr lang="en-US" altLang="ko-KR" sz="1400" b="1" dirty="0" err="1">
                <a:latin typeface="+mn-ea"/>
                <a:ea typeface="+mn-ea"/>
              </a:rPr>
              <a:t>int</a:t>
            </a:r>
            <a:r>
              <a:rPr lang="en-US" altLang="ko-KR" sz="1400" b="1" dirty="0">
                <a:latin typeface="+mn-ea"/>
                <a:ea typeface="+mn-ea"/>
              </a:rPr>
              <a:t> main()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{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err="1" smtClean="0">
                <a:latin typeface="+mn-ea"/>
                <a:ea typeface="+mn-ea"/>
              </a:rPr>
              <a:t>int</a:t>
            </a:r>
            <a:r>
              <a:rPr lang="en-US" altLang="ko-KR" sz="1400" b="1" dirty="0" smtClean="0">
                <a:latin typeface="+mn-ea"/>
                <a:ea typeface="+mn-ea"/>
              </a:rPr>
              <a:t> </a:t>
            </a:r>
            <a:r>
              <a:rPr lang="en-US" altLang="ko-KR" sz="1400" b="1" dirty="0">
                <a:latin typeface="+mn-ea"/>
                <a:ea typeface="+mn-ea"/>
              </a:rPr>
              <a:t>a, b;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char </a:t>
            </a:r>
            <a:r>
              <a:rPr lang="en-US" altLang="ko-KR" sz="1400" b="1" dirty="0" err="1" smtClean="0">
                <a:latin typeface="+mn-ea"/>
                <a:ea typeface="+mn-ea"/>
              </a:rPr>
              <a:t>ch</a:t>
            </a:r>
            <a:r>
              <a:rPr lang="en-US" altLang="ko-KR" sz="1400" b="1" dirty="0">
                <a:latin typeface="+mn-ea"/>
                <a:ea typeface="+mn-ea"/>
              </a:rPr>
              <a:t>;</a:t>
            </a:r>
          </a:p>
          <a:p>
            <a:pPr lvl="1">
              <a:lnSpc>
                <a:spcPct val="150000"/>
              </a:lnSpc>
            </a:pPr>
            <a:endParaRPr lang="en-US" altLang="ko-KR" sz="500" b="1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</a:t>
            </a:r>
            <a:r>
              <a:rPr lang="ko-KR" altLang="en-US" sz="1400" b="1" dirty="0">
                <a:latin typeface="+mn-ea"/>
                <a:ea typeface="+mn-ea"/>
              </a:rPr>
              <a:t>수식을 </a:t>
            </a:r>
            <a:r>
              <a:rPr lang="ko-KR" altLang="en-US" sz="1400" b="1" dirty="0" err="1">
                <a:latin typeface="+mn-ea"/>
                <a:ea typeface="+mn-ea"/>
              </a:rPr>
              <a:t>한줄로</a:t>
            </a:r>
            <a:r>
              <a:rPr lang="ko-KR" altLang="en-US" sz="1400" b="1" dirty="0">
                <a:latin typeface="+mn-ea"/>
                <a:ea typeface="+mn-ea"/>
              </a:rPr>
              <a:t> 띄어쓰기로 입력하세요 </a:t>
            </a:r>
            <a:r>
              <a:rPr lang="en-US" altLang="ko-KR" sz="1400" b="1" dirty="0">
                <a:latin typeface="+mn-ea"/>
                <a:ea typeface="+mn-ea"/>
              </a:rPr>
              <a:t>: ");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 err="1" smtClean="0">
                <a:solidFill>
                  <a:srgbClr val="FF0000"/>
                </a:solidFill>
                <a:latin typeface="+mn-ea"/>
                <a:ea typeface="+mn-ea"/>
              </a:rPr>
              <a:t>scanf_s</a:t>
            </a:r>
            <a:r>
              <a:rPr lang="en-US" altLang="ko-KR" b="1" dirty="0">
                <a:solidFill>
                  <a:srgbClr val="0000FF"/>
                </a:solidFill>
                <a:latin typeface="+mn-ea"/>
                <a:ea typeface="+mn-ea"/>
              </a:rPr>
              <a:t>("%d</a:t>
            </a:r>
            <a:r>
              <a:rPr lang="en-US" altLang="ko-KR" b="1" dirty="0">
                <a:solidFill>
                  <a:srgbClr val="FF0000"/>
                </a:solidFill>
                <a:latin typeface="+mn-ea"/>
                <a:ea typeface="+mn-ea"/>
              </a:rPr>
              <a:t> %c </a:t>
            </a:r>
            <a:r>
              <a:rPr lang="en-US" altLang="ko-KR" b="1" dirty="0">
                <a:solidFill>
                  <a:srgbClr val="0000FF"/>
                </a:solidFill>
                <a:latin typeface="+mn-ea"/>
                <a:ea typeface="+mn-ea"/>
              </a:rPr>
              <a:t>%d", &amp;a, </a:t>
            </a:r>
            <a:r>
              <a:rPr lang="en-US" altLang="ko-KR" b="1" dirty="0">
                <a:solidFill>
                  <a:srgbClr val="FF0000"/>
                </a:solidFill>
                <a:latin typeface="+mn-ea"/>
                <a:ea typeface="+mn-ea"/>
              </a:rPr>
              <a:t>&amp;</a:t>
            </a:r>
            <a:r>
              <a:rPr lang="en-US" altLang="ko-KR" b="1" dirty="0" err="1">
                <a:solidFill>
                  <a:srgbClr val="FF0000"/>
                </a:solidFill>
                <a:latin typeface="+mn-ea"/>
                <a:ea typeface="+mn-ea"/>
              </a:rPr>
              <a:t>ch</a:t>
            </a:r>
            <a:r>
              <a:rPr lang="en-US" altLang="ko-KR" b="1" dirty="0">
                <a:solidFill>
                  <a:srgbClr val="0000FF"/>
                </a:solidFill>
                <a:latin typeface="+mn-ea"/>
                <a:ea typeface="+mn-ea"/>
              </a:rPr>
              <a:t>, </a:t>
            </a:r>
            <a:r>
              <a:rPr lang="en-US" altLang="ko-KR" b="1" dirty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en-US" altLang="ko-KR" b="1" dirty="0">
                <a:solidFill>
                  <a:srgbClr val="0000FF"/>
                </a:solidFill>
                <a:latin typeface="+mn-ea"/>
                <a:ea typeface="+mn-ea"/>
              </a:rPr>
              <a:t>, &amp;b); 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switch </a:t>
            </a:r>
            <a:r>
              <a:rPr lang="en-US" altLang="ko-KR" sz="1400" b="1" dirty="0">
                <a:latin typeface="+mn-ea"/>
                <a:ea typeface="+mn-ea"/>
              </a:rPr>
              <a:t>(</a:t>
            </a:r>
            <a:r>
              <a:rPr lang="en-US" altLang="ko-KR" sz="1400" b="1" dirty="0" err="1">
                <a:latin typeface="+mn-ea"/>
                <a:ea typeface="+mn-ea"/>
              </a:rPr>
              <a:t>ch</a:t>
            </a:r>
            <a:r>
              <a:rPr lang="en-US" altLang="ko-KR" sz="1400" b="1" dirty="0">
                <a:latin typeface="+mn-ea"/>
                <a:ea typeface="+mn-ea"/>
              </a:rPr>
              <a:t>) </a:t>
            </a:r>
            <a:r>
              <a:rPr lang="en-US" altLang="ko-KR" sz="1400" b="1" dirty="0" smtClean="0">
                <a:latin typeface="+mn-ea"/>
                <a:ea typeface="+mn-ea"/>
              </a:rPr>
              <a:t> </a:t>
            </a:r>
            <a:r>
              <a:rPr lang="en-US" altLang="ko-KR" sz="1400" b="1" dirty="0">
                <a:latin typeface="+mn-ea"/>
                <a:ea typeface="+mn-ea"/>
              </a:rPr>
              <a:t>{ 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	case </a:t>
            </a:r>
            <a:r>
              <a:rPr lang="en-US" altLang="ko-KR" sz="1400" b="1" dirty="0">
                <a:latin typeface="+mn-ea"/>
                <a:ea typeface="+mn-ea"/>
              </a:rPr>
              <a:t>'+' </a:t>
            </a:r>
            <a:r>
              <a:rPr lang="en-US" altLang="ko-KR" sz="1400" b="1" dirty="0" smtClean="0">
                <a:latin typeface="+mn-ea"/>
                <a:ea typeface="+mn-ea"/>
              </a:rPr>
              <a:t>: </a:t>
            </a: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 smtClean="0">
                <a:latin typeface="+mn-ea"/>
                <a:ea typeface="+mn-ea"/>
              </a:rPr>
              <a:t>("%</a:t>
            </a:r>
            <a:r>
              <a:rPr lang="en-US" altLang="ko-KR" sz="1400" b="1" dirty="0">
                <a:latin typeface="+mn-ea"/>
                <a:ea typeface="+mn-ea"/>
              </a:rPr>
              <a:t>d + %d = %d </a:t>
            </a:r>
            <a:r>
              <a:rPr lang="ko-KR" altLang="en-US" sz="1400" b="1" dirty="0">
                <a:latin typeface="+mn-ea"/>
                <a:ea typeface="+mn-ea"/>
              </a:rPr>
              <a:t>입니다</a:t>
            </a:r>
            <a:r>
              <a:rPr lang="en-US" altLang="ko-KR" sz="1400" b="1" dirty="0">
                <a:latin typeface="+mn-ea"/>
                <a:ea typeface="+mn-ea"/>
              </a:rPr>
              <a:t>. \n", a, b, </a:t>
            </a:r>
            <a:r>
              <a:rPr lang="en-US" altLang="ko-KR" sz="1400" b="1" dirty="0" err="1">
                <a:latin typeface="+mn-ea"/>
                <a:ea typeface="+mn-ea"/>
              </a:rPr>
              <a:t>a+b</a:t>
            </a:r>
            <a:r>
              <a:rPr lang="en-US" altLang="ko-KR" sz="1400" b="1" dirty="0">
                <a:latin typeface="+mn-ea"/>
                <a:ea typeface="+mn-ea"/>
              </a:rPr>
              <a:t>);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       	             break</a:t>
            </a:r>
            <a:r>
              <a:rPr lang="en-US" altLang="ko-KR" sz="1400" b="1" dirty="0">
                <a:latin typeface="+mn-ea"/>
                <a:ea typeface="+mn-ea"/>
              </a:rPr>
              <a:t>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       </a:t>
            </a:r>
            <a:r>
              <a:rPr lang="en-US" altLang="ko-KR" sz="1400" b="1" dirty="0">
                <a:latin typeface="+mn-ea"/>
                <a:ea typeface="+mn-ea"/>
              </a:rPr>
              <a:t>case '-' </a:t>
            </a:r>
            <a:r>
              <a:rPr lang="en-US" altLang="ko-KR" sz="1400" b="1" dirty="0" smtClean="0">
                <a:latin typeface="+mn-ea"/>
                <a:ea typeface="+mn-ea"/>
              </a:rPr>
              <a:t>: </a:t>
            </a: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("%d - %d = %d </a:t>
            </a:r>
            <a:r>
              <a:rPr lang="ko-KR" altLang="en-US" sz="1400" b="1" dirty="0">
                <a:latin typeface="+mn-ea"/>
                <a:ea typeface="+mn-ea"/>
              </a:rPr>
              <a:t>입니다</a:t>
            </a:r>
            <a:r>
              <a:rPr lang="en-US" altLang="ko-KR" sz="1400" b="1" dirty="0">
                <a:latin typeface="+mn-ea"/>
                <a:ea typeface="+mn-ea"/>
              </a:rPr>
              <a:t>. \n", a, b, a-b);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 </a:t>
            </a:r>
            <a:r>
              <a:rPr lang="en-US" altLang="ko-KR" sz="1400" b="1" dirty="0" smtClean="0">
                <a:latin typeface="+mn-ea"/>
                <a:ea typeface="+mn-ea"/>
              </a:rPr>
              <a:t>           break</a:t>
            </a:r>
            <a:r>
              <a:rPr lang="en-US" altLang="ko-KR" sz="1400" b="1" dirty="0">
                <a:latin typeface="+mn-ea"/>
                <a:ea typeface="+mn-ea"/>
              </a:rPr>
              <a:t>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smtClean="0">
                <a:latin typeface="+mn-ea"/>
                <a:ea typeface="+mn-ea"/>
              </a:rPr>
              <a:t>case </a:t>
            </a:r>
            <a:r>
              <a:rPr lang="en-US" altLang="ko-KR" sz="1400" b="1" dirty="0">
                <a:latin typeface="+mn-ea"/>
                <a:ea typeface="+mn-ea"/>
              </a:rPr>
              <a:t>'*' </a:t>
            </a:r>
            <a:r>
              <a:rPr lang="en-US" altLang="ko-KR" sz="1400" b="1" dirty="0" smtClean="0">
                <a:latin typeface="+mn-ea"/>
                <a:ea typeface="+mn-ea"/>
              </a:rPr>
              <a:t>: </a:t>
            </a:r>
            <a:r>
              <a:rPr lang="en-US" altLang="ko-KR" sz="1400" b="1" dirty="0" err="1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("%d * %d = %d </a:t>
            </a:r>
            <a:r>
              <a:rPr lang="ko-KR" altLang="en-US" sz="1400" b="1" dirty="0">
                <a:latin typeface="+mn-ea"/>
                <a:ea typeface="+mn-ea"/>
              </a:rPr>
              <a:t>입니다</a:t>
            </a:r>
            <a:r>
              <a:rPr lang="en-US" altLang="ko-KR" sz="1400" b="1" dirty="0">
                <a:latin typeface="+mn-ea"/>
                <a:ea typeface="+mn-ea"/>
              </a:rPr>
              <a:t>. \n", a, b, a*b);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	             break;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       case </a:t>
            </a:r>
            <a:r>
              <a:rPr lang="en-US" altLang="ko-KR" sz="1400" b="1" dirty="0">
                <a:latin typeface="+mn-ea"/>
                <a:ea typeface="+mn-ea"/>
              </a:rPr>
              <a:t>'/' : </a:t>
            </a: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("%d / %d = %d </a:t>
            </a:r>
            <a:r>
              <a:rPr lang="ko-KR" altLang="en-US" sz="1400" b="1" dirty="0">
                <a:latin typeface="+mn-ea"/>
                <a:ea typeface="+mn-ea"/>
              </a:rPr>
              <a:t>입니다</a:t>
            </a:r>
            <a:r>
              <a:rPr lang="en-US" altLang="ko-KR" sz="1400" b="1" dirty="0">
                <a:latin typeface="+mn-ea"/>
                <a:ea typeface="+mn-ea"/>
              </a:rPr>
              <a:t>. \n", a, b, a/b);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	            break</a:t>
            </a:r>
            <a:r>
              <a:rPr lang="en-US" altLang="ko-KR" sz="1400" b="1" dirty="0">
                <a:latin typeface="+mn-ea"/>
                <a:ea typeface="+mn-ea"/>
              </a:rPr>
              <a:t>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	case </a:t>
            </a:r>
            <a:r>
              <a:rPr lang="en-US" altLang="ko-KR" sz="1400" b="1" dirty="0">
                <a:latin typeface="+mn-ea"/>
                <a:ea typeface="+mn-ea"/>
              </a:rPr>
              <a:t>'%' </a:t>
            </a:r>
            <a:r>
              <a:rPr lang="en-US" altLang="ko-KR" sz="1400" b="1" dirty="0" smtClean="0">
                <a:latin typeface="+mn-ea"/>
                <a:ea typeface="+mn-ea"/>
              </a:rPr>
              <a:t>: </a:t>
            </a: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("%d %% %d = %d </a:t>
            </a:r>
            <a:r>
              <a:rPr lang="ko-KR" altLang="en-US" sz="1400" b="1" dirty="0">
                <a:latin typeface="+mn-ea"/>
                <a:ea typeface="+mn-ea"/>
              </a:rPr>
              <a:t>입니다</a:t>
            </a:r>
            <a:r>
              <a:rPr lang="en-US" altLang="ko-KR" sz="1400" b="1" dirty="0">
                <a:latin typeface="+mn-ea"/>
                <a:ea typeface="+mn-ea"/>
              </a:rPr>
              <a:t>. \n", a, b, </a:t>
            </a:r>
            <a:r>
              <a:rPr lang="en-US" altLang="ko-KR" sz="1400" b="1" dirty="0" err="1">
                <a:latin typeface="+mn-ea"/>
                <a:ea typeface="+mn-ea"/>
              </a:rPr>
              <a:t>a%b</a:t>
            </a:r>
            <a:r>
              <a:rPr lang="en-US" altLang="ko-KR" sz="1400" b="1" dirty="0">
                <a:latin typeface="+mn-ea"/>
                <a:ea typeface="+mn-ea"/>
              </a:rPr>
              <a:t>);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	</a:t>
            </a:r>
            <a:r>
              <a:rPr lang="en-US" altLang="ko-KR" sz="1400" b="1" dirty="0" smtClean="0">
                <a:latin typeface="+mn-ea"/>
                <a:ea typeface="+mn-ea"/>
              </a:rPr>
              <a:t>break</a:t>
            </a:r>
            <a:r>
              <a:rPr lang="en-US" altLang="ko-KR" sz="1400" b="1" dirty="0">
                <a:latin typeface="+mn-ea"/>
                <a:ea typeface="+mn-ea"/>
              </a:rPr>
              <a:t>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smtClean="0">
                <a:latin typeface="+mn-ea"/>
                <a:ea typeface="+mn-ea"/>
              </a:rPr>
              <a:t>default : </a:t>
            </a:r>
            <a:r>
              <a:rPr lang="en-US" altLang="ko-KR" sz="1400" b="1" dirty="0">
                <a:latin typeface="+mn-ea"/>
              </a:rPr>
              <a:t>break</a:t>
            </a:r>
            <a:r>
              <a:rPr lang="en-US" altLang="ko-KR" sz="1400" b="1" dirty="0" smtClean="0">
                <a:latin typeface="+mn-ea"/>
              </a:rPr>
              <a:t>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}  }</a:t>
            </a:r>
            <a:endParaRPr lang="en-US" altLang="ko-KR" sz="1400" b="1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+mn-ea"/>
              <a:ea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91580" y="661508"/>
            <a:ext cx="8352420" cy="7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319918" y="1935646"/>
            <a:ext cx="2716578" cy="10750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pPr marL="622300" indent="-622300">
              <a:lnSpc>
                <a:spcPct val="150000"/>
              </a:lnSpc>
            </a:pPr>
            <a:r>
              <a:rPr lang="en-US" altLang="ko-KR" sz="1500" b="1" dirty="0" err="1">
                <a:solidFill>
                  <a:srgbClr val="FF0000"/>
                </a:solidFill>
                <a:latin typeface="+mn-ea"/>
                <a:ea typeface="+mn-ea"/>
              </a:rPr>
              <a:t>scanf_s</a:t>
            </a:r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ko-KR" altLang="en-US" sz="1500" b="1" dirty="0">
                <a:solidFill>
                  <a:srgbClr val="FF0000"/>
                </a:solidFill>
                <a:latin typeface="+mn-ea"/>
                <a:ea typeface="+mn-ea"/>
              </a:rPr>
              <a:t>사용의 </a:t>
            </a:r>
            <a:r>
              <a:rPr lang="ko-KR" altLang="en-US" sz="1500" b="1" dirty="0" smtClean="0">
                <a:solidFill>
                  <a:srgbClr val="FF0000"/>
                </a:solidFill>
                <a:latin typeface="+mn-ea"/>
                <a:ea typeface="+mn-ea"/>
              </a:rPr>
              <a:t>경우</a:t>
            </a:r>
            <a:endParaRPr lang="en-US" altLang="ko-KR" sz="15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622300" indent="-622300"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</a:rPr>
              <a:t> : </a:t>
            </a:r>
            <a:r>
              <a:rPr lang="ko-KR" altLang="en-US" sz="1500" b="1" dirty="0" smtClean="0">
                <a:solidFill>
                  <a:srgbClr val="0000FF"/>
                </a:solidFill>
                <a:latin typeface="+mn-ea"/>
                <a:ea typeface="+mn-ea"/>
              </a:rPr>
              <a:t>문자의 개수를 알려야 함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</a:rPr>
              <a:t>. </a:t>
            </a:r>
          </a:p>
          <a:p>
            <a:pPr marL="622300" indent="-622300">
              <a:lnSpc>
                <a:spcPct val="150000"/>
              </a:lnSpc>
            </a:pPr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</a:rPr>
              <a:t>  </a:t>
            </a:r>
            <a:r>
              <a:rPr lang="ko-KR" altLang="en-US" sz="1500" b="1" dirty="0" smtClean="0">
                <a:solidFill>
                  <a:srgbClr val="FF0000"/>
                </a:solidFill>
                <a:latin typeface="+mn-ea"/>
                <a:ea typeface="+mn-ea"/>
              </a:rPr>
              <a:t>숫자 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</a:rPr>
              <a:t>1 </a:t>
            </a:r>
            <a:r>
              <a:rPr lang="ko-KR" altLang="en-US" sz="1500" b="1" dirty="0" smtClean="0">
                <a:solidFill>
                  <a:srgbClr val="FF0000"/>
                </a:solidFill>
                <a:latin typeface="+mn-ea"/>
                <a:ea typeface="+mn-ea"/>
              </a:rPr>
              <a:t>이라고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</a:rPr>
              <a:t>…</a:t>
            </a:r>
            <a:endParaRPr lang="ko-KR" altLang="en-US" sz="15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cxnSp>
        <p:nvCxnSpPr>
          <p:cNvPr id="8" name="Shape 6"/>
          <p:cNvCxnSpPr/>
          <p:nvPr/>
        </p:nvCxnSpPr>
        <p:spPr>
          <a:xfrm rot="10800000">
            <a:off x="4139952" y="2132855"/>
            <a:ext cx="2088232" cy="1270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ysDot"/>
            <a:bevel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5877272"/>
            <a:ext cx="47339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04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6. </a:t>
            </a:r>
            <a:r>
              <a:rPr lang="ko-KR" altLang="en-US" sz="2400" b="1" dirty="0" err="1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제어문</a:t>
            </a:r>
            <a:endParaRPr lang="ko-KR" altLang="en-US" sz="2400" b="1" dirty="0">
              <a:solidFill>
                <a:srgbClr val="0000FF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4619" y="620688"/>
            <a:ext cx="8207821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6.7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for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문</a:t>
            </a:r>
            <a:endParaRPr kumimoji="0" lang="en-US" altLang="ko-KR" sz="16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     :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동일한 내용을 </a:t>
            </a:r>
            <a:r>
              <a:rPr kumimoji="0" lang="ko-KR" altLang="en-US" sz="15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특정 횟수만큼 반복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처리할 때 사용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</a:t>
            </a:r>
            <a:endParaRPr kumimoji="0" lang="ko-KR" altLang="en-US" sz="1600" b="1" dirty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700808"/>
            <a:ext cx="3979376" cy="362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797248" y="2763134"/>
            <a:ext cx="331236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1125" lvl="1" latinLnBrk="1">
              <a:lnSpc>
                <a:spcPct val="300000"/>
              </a:lnSpc>
              <a:spcBef>
                <a:spcPts val="200"/>
              </a:spcBef>
              <a:spcAft>
                <a:spcPts val="200"/>
              </a:spcAft>
              <a:buClr>
                <a:srgbClr val="AA2B1E"/>
              </a:buClr>
              <a:buSzPct val="85000"/>
            </a:pPr>
            <a:r>
              <a:rPr lang="ko-KR" altLang="en-US" sz="1750" b="1" dirty="0" smtClean="0">
                <a:solidFill>
                  <a:prstClr val="black"/>
                </a:solidFill>
                <a:latin typeface="+mn-ea"/>
                <a:ea typeface="+mn-ea"/>
              </a:rPr>
              <a:t>다음 </a:t>
            </a:r>
            <a:r>
              <a:rPr lang="ko-KR" altLang="en-US" sz="1750" b="1" dirty="0">
                <a:solidFill>
                  <a:prstClr val="black"/>
                </a:solidFill>
                <a:latin typeface="+mn-ea"/>
                <a:ea typeface="+mn-ea"/>
              </a:rPr>
              <a:t>문장</a:t>
            </a:r>
            <a:r>
              <a:rPr lang="en-US" altLang="ko-KR" sz="1750" b="1" dirty="0">
                <a:solidFill>
                  <a:prstClr val="black"/>
                </a:solidFill>
                <a:latin typeface="+mn-ea"/>
                <a:ea typeface="+mn-ea"/>
              </a:rPr>
              <a:t>;</a:t>
            </a:r>
            <a:endParaRPr lang="ko-KR" altLang="en-US" sz="1750" b="1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27584" y="1700808"/>
            <a:ext cx="3282032" cy="1432234"/>
          </a:xfrm>
          <a:prstGeom prst="rect">
            <a:avLst/>
          </a:prstGeom>
          <a:solidFill>
            <a:srgbClr val="FFE1E1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1125" lvl="1" latinLnBrk="1">
              <a:lnSpc>
                <a:spcPct val="300000"/>
              </a:lnSpc>
              <a:spcBef>
                <a:spcPts val="200"/>
              </a:spcBef>
              <a:spcAft>
                <a:spcPts val="200"/>
              </a:spcAft>
              <a:buClr>
                <a:srgbClr val="AA2B1E"/>
              </a:buClr>
              <a:buSzPct val="85000"/>
            </a:pPr>
            <a:r>
              <a:rPr lang="en-US" altLang="ko-KR" sz="1750" b="1" dirty="0">
                <a:solidFill>
                  <a:prstClr val="black"/>
                </a:solidFill>
                <a:latin typeface="+mn-ea"/>
              </a:rPr>
              <a:t>for ( </a:t>
            </a:r>
            <a:r>
              <a:rPr lang="ko-KR" altLang="en-US" sz="1750" b="1" dirty="0" err="1">
                <a:solidFill>
                  <a:prstClr val="black"/>
                </a:solidFill>
                <a:latin typeface="+mn-ea"/>
              </a:rPr>
              <a:t>초기식</a:t>
            </a:r>
            <a:r>
              <a:rPr lang="en-US" altLang="ko-KR" sz="1750" b="1" dirty="0">
                <a:solidFill>
                  <a:prstClr val="black"/>
                </a:solidFill>
                <a:latin typeface="+mn-ea"/>
              </a:rPr>
              <a:t>; </a:t>
            </a:r>
            <a:r>
              <a:rPr lang="ko-KR" altLang="en-US" sz="1750" b="1" dirty="0" err="1">
                <a:solidFill>
                  <a:prstClr val="black"/>
                </a:solidFill>
                <a:latin typeface="+mn-ea"/>
              </a:rPr>
              <a:t>조건식</a:t>
            </a:r>
            <a:r>
              <a:rPr lang="en-US" altLang="ko-KR" sz="1750" b="1" dirty="0">
                <a:solidFill>
                  <a:prstClr val="black"/>
                </a:solidFill>
                <a:latin typeface="+mn-ea"/>
              </a:rPr>
              <a:t>; </a:t>
            </a:r>
            <a:r>
              <a:rPr lang="ko-KR" altLang="en-US" sz="1750" b="1" dirty="0" err="1">
                <a:solidFill>
                  <a:prstClr val="black"/>
                </a:solidFill>
                <a:latin typeface="+mn-ea"/>
              </a:rPr>
              <a:t>증감식</a:t>
            </a:r>
            <a:r>
              <a:rPr lang="ko-KR" altLang="en-US" sz="1750" b="1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sz="1750" b="1" dirty="0">
                <a:solidFill>
                  <a:prstClr val="black"/>
                </a:solidFill>
                <a:latin typeface="+mn-ea"/>
              </a:rPr>
              <a:t>)</a:t>
            </a:r>
          </a:p>
          <a:p>
            <a:pPr marL="923925" lvl="4" latinLnBrk="1">
              <a:lnSpc>
                <a:spcPct val="300000"/>
              </a:lnSpc>
              <a:spcBef>
                <a:spcPct val="20000"/>
              </a:spcBef>
              <a:buClr>
                <a:srgbClr val="64A73B">
                  <a:lumMod val="75000"/>
                </a:srgbClr>
              </a:buClr>
              <a:buSzPct val="80000"/>
            </a:pPr>
            <a:r>
              <a:rPr lang="ko-KR" altLang="en-US" sz="1750" b="1" dirty="0">
                <a:solidFill>
                  <a:prstClr val="black"/>
                </a:solidFill>
                <a:latin typeface="+mn-ea"/>
              </a:rPr>
              <a:t>반복할 문장</a:t>
            </a:r>
            <a:r>
              <a:rPr lang="en-US" altLang="ko-KR" sz="1750" b="1" dirty="0">
                <a:solidFill>
                  <a:prstClr val="black"/>
                </a:solidFill>
                <a:latin typeface="+mn-ea"/>
              </a:rPr>
              <a:t>;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797248" y="4161710"/>
            <a:ext cx="3312368" cy="1605460"/>
            <a:chOff x="1144464" y="1232252"/>
            <a:chExt cx="3312368" cy="1605460"/>
          </a:xfrm>
        </p:grpSpPr>
        <p:sp>
          <p:nvSpPr>
            <p:cNvPr id="19" name="직사각형 18"/>
            <p:cNvSpPr/>
            <p:nvPr/>
          </p:nvSpPr>
          <p:spPr>
            <a:xfrm>
              <a:off x="1144464" y="2443758"/>
              <a:ext cx="3312368" cy="3939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 indent="-346075" latinLnBrk="1">
                <a:lnSpc>
                  <a:spcPct val="150000"/>
                </a:lnSpc>
                <a:spcBef>
                  <a:spcPts val="200"/>
                </a:spcBef>
                <a:spcAft>
                  <a:spcPts val="200"/>
                </a:spcAft>
                <a:buClr>
                  <a:srgbClr val="AA2B1E"/>
                </a:buClr>
                <a:buSzPct val="85000"/>
              </a:pPr>
              <a:r>
                <a:rPr lang="ko-KR" altLang="en-US" sz="1500" b="1" dirty="0" smtClean="0">
                  <a:solidFill>
                    <a:prstClr val="black"/>
                  </a:solidFill>
                  <a:latin typeface="+mn-ea"/>
                  <a:ea typeface="+mn-ea"/>
                </a:rPr>
                <a:t>다음 </a:t>
              </a:r>
              <a:r>
                <a:rPr lang="ko-KR" altLang="en-US" sz="1500" b="1" dirty="0">
                  <a:solidFill>
                    <a:prstClr val="black"/>
                  </a:solidFill>
                  <a:latin typeface="+mn-ea"/>
                  <a:ea typeface="+mn-ea"/>
                </a:rPr>
                <a:t>문장</a:t>
              </a:r>
              <a:r>
                <a:rPr lang="en-US" altLang="ko-KR" sz="1500" b="1" dirty="0">
                  <a:solidFill>
                    <a:prstClr val="black"/>
                  </a:solidFill>
                  <a:latin typeface="+mn-ea"/>
                  <a:ea typeface="+mn-ea"/>
                </a:rPr>
                <a:t>;</a:t>
              </a:r>
              <a:endParaRPr lang="ko-KR" altLang="en-US" sz="1500" b="1" dirty="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144464" y="1232252"/>
              <a:ext cx="3312368" cy="1165310"/>
            </a:xfrm>
            <a:prstGeom prst="rect">
              <a:avLst/>
            </a:prstGeom>
            <a:solidFill>
              <a:srgbClr val="FFE1E1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>
              <a:spAutoFit/>
            </a:bodyPr>
            <a:lstStyle/>
            <a:p>
              <a:pPr marL="111125" lvl="1" latinLnBrk="1">
                <a:spcBef>
                  <a:spcPts val="200"/>
                </a:spcBef>
                <a:spcAft>
                  <a:spcPts val="200"/>
                </a:spcAft>
                <a:buClr>
                  <a:srgbClr val="AA2B1E"/>
                </a:buClr>
                <a:buSzPct val="85000"/>
              </a:pPr>
              <a:r>
                <a:rPr lang="en-US" altLang="ko-KR" sz="1500" b="1" dirty="0">
                  <a:solidFill>
                    <a:prstClr val="black"/>
                  </a:solidFill>
                  <a:latin typeface="+mn-ea"/>
                </a:rPr>
                <a:t>for ( </a:t>
              </a:r>
              <a:r>
                <a:rPr lang="ko-KR" altLang="en-US" sz="1500" b="1" dirty="0" err="1">
                  <a:solidFill>
                    <a:prstClr val="black"/>
                  </a:solidFill>
                  <a:latin typeface="+mn-ea"/>
                </a:rPr>
                <a:t>초기식</a:t>
              </a:r>
              <a:r>
                <a:rPr lang="en-US" altLang="ko-KR" sz="1500" b="1" dirty="0">
                  <a:solidFill>
                    <a:prstClr val="black"/>
                  </a:solidFill>
                  <a:latin typeface="+mn-ea"/>
                </a:rPr>
                <a:t>; </a:t>
              </a:r>
              <a:r>
                <a:rPr lang="ko-KR" altLang="en-US" sz="1500" b="1" dirty="0" err="1">
                  <a:solidFill>
                    <a:prstClr val="black"/>
                  </a:solidFill>
                  <a:latin typeface="+mn-ea"/>
                </a:rPr>
                <a:t>조건식</a:t>
              </a:r>
              <a:r>
                <a:rPr lang="en-US" altLang="ko-KR" sz="1500" b="1" dirty="0">
                  <a:solidFill>
                    <a:prstClr val="black"/>
                  </a:solidFill>
                  <a:latin typeface="+mn-ea"/>
                </a:rPr>
                <a:t>; </a:t>
              </a:r>
              <a:r>
                <a:rPr lang="ko-KR" altLang="en-US" sz="1500" b="1" dirty="0" err="1">
                  <a:solidFill>
                    <a:prstClr val="black"/>
                  </a:solidFill>
                  <a:latin typeface="+mn-ea"/>
                </a:rPr>
                <a:t>증감식</a:t>
              </a:r>
              <a:r>
                <a:rPr lang="ko-KR" altLang="en-US" sz="1500" b="1" dirty="0">
                  <a:solidFill>
                    <a:prstClr val="black"/>
                  </a:solidFill>
                  <a:latin typeface="+mn-ea"/>
                </a:rPr>
                <a:t> </a:t>
              </a:r>
              <a:r>
                <a:rPr lang="en-US" altLang="ko-KR" sz="1500" b="1" dirty="0" smtClean="0">
                  <a:solidFill>
                    <a:prstClr val="black"/>
                  </a:solidFill>
                  <a:latin typeface="+mn-ea"/>
                </a:rPr>
                <a:t>)</a:t>
              </a:r>
            </a:p>
            <a:p>
              <a:pPr marL="111125" lvl="1" latinLnBrk="1">
                <a:spcBef>
                  <a:spcPts val="200"/>
                </a:spcBef>
                <a:spcAft>
                  <a:spcPts val="200"/>
                </a:spcAft>
                <a:buClr>
                  <a:srgbClr val="AA2B1E"/>
                </a:buClr>
                <a:buSzPct val="85000"/>
              </a:pPr>
              <a:r>
                <a:rPr lang="en-US" altLang="ko-KR" sz="1500" b="1" dirty="0">
                  <a:solidFill>
                    <a:prstClr val="black"/>
                  </a:solidFill>
                  <a:latin typeface="+mn-ea"/>
                </a:rPr>
                <a:t>{</a:t>
              </a:r>
            </a:p>
            <a:p>
              <a:pPr marL="923925" lvl="4" latinLnBrk="1">
                <a:spcBef>
                  <a:spcPct val="20000"/>
                </a:spcBef>
                <a:buClr>
                  <a:srgbClr val="64A73B">
                    <a:lumMod val="75000"/>
                  </a:srgbClr>
                </a:buClr>
                <a:buSzPct val="80000"/>
              </a:pPr>
              <a:r>
                <a:rPr lang="ko-KR" altLang="en-US" sz="1500" b="1" dirty="0" smtClean="0">
                  <a:solidFill>
                    <a:prstClr val="black"/>
                  </a:solidFill>
                  <a:latin typeface="+mn-ea"/>
                </a:rPr>
                <a:t>여러 문장</a:t>
              </a:r>
              <a:r>
                <a:rPr lang="en-US" altLang="ko-KR" sz="1500" b="1" dirty="0" smtClean="0">
                  <a:solidFill>
                    <a:prstClr val="black"/>
                  </a:solidFill>
                  <a:latin typeface="+mn-ea"/>
                </a:rPr>
                <a:t>;</a:t>
              </a:r>
            </a:p>
            <a:p>
              <a:pPr marL="9525" lvl="2" latinLnBrk="1">
                <a:spcBef>
                  <a:spcPct val="20000"/>
                </a:spcBef>
                <a:buClr>
                  <a:srgbClr val="64A73B">
                    <a:lumMod val="75000"/>
                  </a:srgbClr>
                </a:buClr>
                <a:buSzPct val="80000"/>
              </a:pPr>
              <a:r>
                <a:rPr lang="en-US" altLang="ko-KR" sz="1500" b="1" dirty="0" smtClean="0">
                  <a:solidFill>
                    <a:prstClr val="black"/>
                  </a:solidFill>
                  <a:latin typeface="+mn-ea"/>
                </a:rPr>
                <a:t>  }</a:t>
              </a:r>
              <a:endParaRPr lang="en-US" altLang="ko-KR" sz="1500" b="1" dirty="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1547664" y="1844824"/>
            <a:ext cx="648072" cy="216024"/>
          </a:xfrm>
          <a:prstGeom prst="rect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ko-KR" altLang="en-US" b="1"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411760" y="1844824"/>
            <a:ext cx="206495" cy="216024"/>
          </a:xfrm>
          <a:prstGeom prst="rect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ko-KR" altLang="en-US" b="1"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120682" y="1844824"/>
            <a:ext cx="648072" cy="216024"/>
          </a:xfrm>
          <a:prstGeom prst="rect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ko-KR" altLang="en-US" b="1">
              <a:latin typeface="+mn-ea"/>
            </a:endParaRPr>
          </a:p>
        </p:txBody>
      </p:sp>
      <p:cxnSp>
        <p:nvCxnSpPr>
          <p:cNvPr id="31" name="꺾인 연결선 30"/>
          <p:cNvCxnSpPr>
            <a:stCxn id="22" idx="0"/>
            <a:endCxn id="25" idx="0"/>
          </p:cNvCxnSpPr>
          <p:nvPr/>
        </p:nvCxnSpPr>
        <p:spPr bwMode="auto">
          <a:xfrm rot="5400000" flipH="1" flipV="1">
            <a:off x="2193354" y="1523170"/>
            <a:ext cx="12700" cy="643308"/>
          </a:xfrm>
          <a:prstGeom prst="bentConnector3">
            <a:avLst>
              <a:gd name="adj1" fmla="val 1800000"/>
            </a:avLst>
          </a:prstGeom>
          <a:solidFill>
            <a:schemeClr val="accent1"/>
          </a:solidFill>
          <a:ln w="15875" cap="flat" cmpd="sng" algn="ctr">
            <a:solidFill>
              <a:schemeClr val="accent2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꺾인 연결선 31"/>
          <p:cNvCxnSpPr>
            <a:stCxn id="26" idx="0"/>
            <a:endCxn id="33" idx="0"/>
          </p:cNvCxnSpPr>
          <p:nvPr/>
        </p:nvCxnSpPr>
        <p:spPr bwMode="auto">
          <a:xfrm rot="16200000" flipV="1">
            <a:off x="3133337" y="1533442"/>
            <a:ext cx="12700" cy="622763"/>
          </a:xfrm>
          <a:prstGeom prst="bentConnector3">
            <a:avLst>
              <a:gd name="adj1" fmla="val 1800000"/>
            </a:avLst>
          </a:prstGeom>
          <a:solidFill>
            <a:schemeClr val="accent1"/>
          </a:solidFill>
          <a:ln w="28575" cap="flat" cmpd="sng" algn="ctr">
            <a:solidFill>
              <a:schemeClr val="accent2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직사각형 32"/>
          <p:cNvSpPr/>
          <p:nvPr/>
        </p:nvSpPr>
        <p:spPr>
          <a:xfrm>
            <a:off x="2728093" y="1844824"/>
            <a:ext cx="187723" cy="216024"/>
          </a:xfrm>
          <a:prstGeom prst="rect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ko-KR" altLang="en-US" b="1">
              <a:latin typeface="+mn-ea"/>
            </a:endParaRPr>
          </a:p>
        </p:txBody>
      </p:sp>
      <p:cxnSp>
        <p:nvCxnSpPr>
          <p:cNvPr id="34" name="꺾인 연결선 33"/>
          <p:cNvCxnSpPr/>
          <p:nvPr/>
        </p:nvCxnSpPr>
        <p:spPr bwMode="auto">
          <a:xfrm rot="5400000">
            <a:off x="2539173" y="2570154"/>
            <a:ext cx="561868" cy="369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accent2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직사각형 34"/>
          <p:cNvSpPr/>
          <p:nvPr/>
        </p:nvSpPr>
        <p:spPr>
          <a:xfrm>
            <a:off x="2489168" y="2478700"/>
            <a:ext cx="650790" cy="169324"/>
          </a:xfrm>
          <a:prstGeom prst="rect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ko-KR" altLang="en-US" b="1">
              <a:latin typeface="+mn-ea"/>
            </a:endParaRPr>
          </a:p>
        </p:txBody>
      </p:sp>
      <p:cxnSp>
        <p:nvCxnSpPr>
          <p:cNvPr id="37" name="꺾인 연결선 36"/>
          <p:cNvCxnSpPr/>
          <p:nvPr/>
        </p:nvCxnSpPr>
        <p:spPr bwMode="auto">
          <a:xfrm rot="5400000" flipH="1" flipV="1">
            <a:off x="2922579" y="2495793"/>
            <a:ext cx="739518" cy="304760"/>
          </a:xfrm>
          <a:prstGeom prst="bentConnector3">
            <a:avLst>
              <a:gd name="adj1" fmla="val -784"/>
            </a:avLst>
          </a:prstGeom>
          <a:solidFill>
            <a:schemeClr val="accent1"/>
          </a:solidFill>
          <a:ln w="28575" cap="flat" cmpd="sng" algn="ctr">
            <a:solidFill>
              <a:schemeClr val="accent2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직사각형 38"/>
          <p:cNvSpPr/>
          <p:nvPr/>
        </p:nvSpPr>
        <p:spPr>
          <a:xfrm>
            <a:off x="971600" y="2902822"/>
            <a:ext cx="1103690" cy="230220"/>
          </a:xfrm>
          <a:prstGeom prst="rect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endParaRPr lang="ko-KR" altLang="en-US" b="1">
              <a:latin typeface="+mn-ea"/>
            </a:endParaRPr>
          </a:p>
        </p:txBody>
      </p:sp>
      <p:cxnSp>
        <p:nvCxnSpPr>
          <p:cNvPr id="40" name="꺾인 연결선 39"/>
          <p:cNvCxnSpPr/>
          <p:nvPr/>
        </p:nvCxnSpPr>
        <p:spPr bwMode="auto">
          <a:xfrm rot="5400000">
            <a:off x="1264762" y="2036206"/>
            <a:ext cx="957084" cy="1543408"/>
          </a:xfrm>
          <a:prstGeom prst="bentConnector4">
            <a:avLst>
              <a:gd name="adj1" fmla="val 40859"/>
              <a:gd name="adj2" fmla="val 114811"/>
            </a:avLst>
          </a:prstGeom>
          <a:solidFill>
            <a:schemeClr val="accent1"/>
          </a:solidFill>
          <a:ln w="15875" cap="flat" cmpd="sng" algn="ctr">
            <a:solidFill>
              <a:schemeClr val="accent2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직사각형 40"/>
          <p:cNvSpPr/>
          <p:nvPr/>
        </p:nvSpPr>
        <p:spPr>
          <a:xfrm>
            <a:off x="2870823" y="2344204"/>
            <a:ext cx="249859" cy="216024"/>
          </a:xfrm>
          <a:prstGeom prst="rect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r>
              <a:rPr lang="ko-KR" altLang="en-US" sz="1400" b="1" dirty="0" smtClean="0">
                <a:solidFill>
                  <a:srgbClr val="0000FF"/>
                </a:solidFill>
                <a:latin typeface="+mn-ea"/>
              </a:rPr>
              <a:t>참</a:t>
            </a:r>
            <a:endParaRPr lang="ko-KR" altLang="en-US" sz="14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975403" y="2360533"/>
            <a:ext cx="589156" cy="216024"/>
          </a:xfrm>
          <a:prstGeom prst="rect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r>
              <a:rPr lang="ko-KR" altLang="en-US" sz="1400" b="1" dirty="0" smtClean="0">
                <a:solidFill>
                  <a:srgbClr val="0000FF"/>
                </a:solidFill>
                <a:latin typeface="+mn-ea"/>
              </a:rPr>
              <a:t>거짓</a:t>
            </a:r>
            <a:endParaRPr lang="ko-KR" altLang="en-US" sz="1400" b="1" dirty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5653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6. </a:t>
            </a:r>
            <a:r>
              <a:rPr lang="ko-KR" altLang="en-US" sz="2400" b="1" dirty="0" err="1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제어문</a:t>
            </a:r>
            <a:endParaRPr lang="ko-KR" altLang="en-US" sz="2400" b="1" dirty="0">
              <a:solidFill>
                <a:srgbClr val="0000FF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4619" y="620688"/>
            <a:ext cx="8207821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6.7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for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문</a:t>
            </a:r>
            <a:endParaRPr kumimoji="0" lang="en-US" altLang="ko-KR" sz="16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      : for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문 실행과정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</a:t>
            </a:r>
            <a:endParaRPr kumimoji="0" lang="ko-KR" altLang="en-US" sz="1600" b="1" dirty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3" y="1628801"/>
            <a:ext cx="8064896" cy="426086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36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6. </a:t>
            </a:r>
            <a:r>
              <a:rPr lang="ko-KR" altLang="en-US" sz="2400" b="1" dirty="0" err="1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제어문</a:t>
            </a:r>
            <a:endParaRPr lang="ko-KR" altLang="en-US" sz="2400" b="1" dirty="0">
              <a:solidFill>
                <a:srgbClr val="0000FF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4619" y="620688"/>
            <a:ext cx="8207821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6.7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for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문</a:t>
            </a:r>
            <a:endParaRPr kumimoji="0" lang="en-US" altLang="ko-KR" sz="16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      : 1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에서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5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까지의 합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구하기</a:t>
            </a:r>
            <a:endParaRPr kumimoji="0" lang="ko-KR" altLang="en-US" sz="1600" b="1" dirty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r="47444"/>
          <a:stretch>
            <a:fillRect/>
          </a:stretch>
        </p:blipFill>
        <p:spPr bwMode="auto">
          <a:xfrm>
            <a:off x="941400" y="4653136"/>
            <a:ext cx="1590053" cy="1223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971000" y="1556792"/>
            <a:ext cx="3638194" cy="2817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4D8000"/>
                </a:solidFill>
                <a:latin typeface="+mn-ea"/>
                <a:ea typeface="+mn-ea"/>
              </a:rPr>
              <a:t>1 </a:t>
            </a: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sum = 0;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4D8000"/>
                </a:solidFill>
                <a:latin typeface="+mn-ea"/>
                <a:ea typeface="+mn-ea"/>
              </a:rPr>
              <a:t>2 </a:t>
            </a: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sum += </a:t>
            </a:r>
            <a:r>
              <a:rPr lang="en-US" altLang="ko-KR" sz="1500" b="1" dirty="0">
                <a:solidFill>
                  <a:srgbClr val="C00000"/>
                </a:solidFill>
                <a:latin typeface="+mn-ea"/>
                <a:ea typeface="+mn-ea"/>
              </a:rPr>
              <a:t>1</a:t>
            </a: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4D8000"/>
                </a:solidFill>
                <a:latin typeface="+mn-ea"/>
                <a:ea typeface="+mn-ea"/>
              </a:rPr>
              <a:t>3 </a:t>
            </a: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sum += </a:t>
            </a:r>
            <a:r>
              <a:rPr lang="en-US" altLang="ko-KR" sz="1500" b="1" dirty="0">
                <a:solidFill>
                  <a:srgbClr val="C00000"/>
                </a:solidFill>
                <a:latin typeface="+mn-ea"/>
                <a:ea typeface="+mn-ea"/>
              </a:rPr>
              <a:t>2</a:t>
            </a: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4D8000"/>
                </a:solidFill>
                <a:latin typeface="+mn-ea"/>
                <a:ea typeface="+mn-ea"/>
              </a:rPr>
              <a:t>4 </a:t>
            </a: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sum += </a:t>
            </a:r>
            <a:r>
              <a:rPr lang="en-US" altLang="ko-KR" sz="1500" b="1" dirty="0">
                <a:solidFill>
                  <a:srgbClr val="C00000"/>
                </a:solidFill>
                <a:latin typeface="+mn-ea"/>
                <a:ea typeface="+mn-ea"/>
              </a:rPr>
              <a:t>3</a:t>
            </a: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4D8000"/>
                </a:solidFill>
                <a:latin typeface="+mn-ea"/>
                <a:ea typeface="+mn-ea"/>
              </a:rPr>
              <a:t>5 </a:t>
            </a: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sum += </a:t>
            </a:r>
            <a:r>
              <a:rPr lang="en-US" altLang="ko-KR" sz="1500" b="1" dirty="0">
                <a:solidFill>
                  <a:srgbClr val="C00000"/>
                </a:solidFill>
                <a:latin typeface="+mn-ea"/>
                <a:ea typeface="+mn-ea"/>
              </a:rPr>
              <a:t>4</a:t>
            </a: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4D8000"/>
                </a:solidFill>
                <a:latin typeface="+mn-ea"/>
                <a:ea typeface="+mn-ea"/>
              </a:rPr>
              <a:t>6 </a:t>
            </a: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sum += </a:t>
            </a:r>
            <a:r>
              <a:rPr lang="en-US" altLang="ko-KR" sz="1500" b="1" dirty="0">
                <a:solidFill>
                  <a:srgbClr val="C00000"/>
                </a:solidFill>
                <a:latin typeface="+mn-ea"/>
                <a:ea typeface="+mn-ea"/>
              </a:rPr>
              <a:t>5</a:t>
            </a: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4D8000"/>
                </a:solidFill>
                <a:latin typeface="+mn-ea"/>
                <a:ea typeface="+mn-ea"/>
              </a:rPr>
              <a:t>7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4D8000"/>
                </a:solidFill>
                <a:latin typeface="+mn-ea"/>
                <a:ea typeface="+mn-ea"/>
              </a:rPr>
              <a:t>8 </a:t>
            </a: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printf("</a:t>
            </a:r>
            <a:r>
              <a:rPr lang="ko-KR" altLang="en-US" sz="1500" b="1" dirty="0">
                <a:solidFill>
                  <a:srgbClr val="000000"/>
                </a:solidFill>
                <a:latin typeface="+mn-ea"/>
                <a:ea typeface="+mn-ea"/>
              </a:rPr>
              <a:t>결과</a:t>
            </a: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: %d", sum);</a:t>
            </a:r>
            <a:endParaRPr lang="ko-KR" altLang="en-US" sz="1500" b="1" dirty="0">
              <a:latin typeface="+mn-ea"/>
              <a:ea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36786" y="1988840"/>
            <a:ext cx="1852172" cy="172819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11960" y="1938083"/>
            <a:ext cx="4572000" cy="184665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4D8000"/>
                </a:solidFill>
                <a:latin typeface="+mn-ea"/>
                <a:ea typeface="+mn-ea"/>
              </a:rPr>
              <a:t>1 </a:t>
            </a: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sum = 0 ;</a:t>
            </a:r>
          </a:p>
          <a:p>
            <a:pPr>
              <a:lnSpc>
                <a:spcPct val="150000"/>
              </a:lnSpc>
            </a:pPr>
            <a:r>
              <a:rPr lang="nn-NO" altLang="ko-KR" sz="1500" b="1" dirty="0">
                <a:solidFill>
                  <a:srgbClr val="4D8000"/>
                </a:solidFill>
                <a:latin typeface="+mn-ea"/>
                <a:ea typeface="+mn-ea"/>
              </a:rPr>
              <a:t>2 </a:t>
            </a:r>
            <a:r>
              <a:rPr lang="nn-NO" altLang="ko-KR" sz="1600" b="1" dirty="0">
                <a:solidFill>
                  <a:srgbClr val="0000FF"/>
                </a:solidFill>
                <a:latin typeface="+mn-ea"/>
                <a:ea typeface="+mn-ea"/>
              </a:rPr>
              <a:t>for (i=1; i&lt;=5; i++)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4D8000"/>
                </a:solidFill>
                <a:latin typeface="+mn-ea"/>
                <a:ea typeface="+mn-ea"/>
              </a:rPr>
              <a:t>3 </a:t>
            </a:r>
            <a:r>
              <a:rPr lang="en-US" altLang="ko-KR" sz="1500" b="1" dirty="0" smtClean="0">
                <a:solidFill>
                  <a:srgbClr val="4D8000"/>
                </a:solidFill>
                <a:latin typeface="+mn-ea"/>
                <a:ea typeface="+mn-ea"/>
              </a:rPr>
              <a:t>	</a:t>
            </a:r>
            <a:r>
              <a:rPr lang="en-US" altLang="ko-KR" sz="1500" b="1" dirty="0" smtClean="0">
                <a:solidFill>
                  <a:srgbClr val="000000"/>
                </a:solidFill>
                <a:latin typeface="+mn-ea"/>
                <a:ea typeface="+mn-ea"/>
              </a:rPr>
              <a:t>sum </a:t>
            </a: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+= </a:t>
            </a:r>
            <a:r>
              <a:rPr lang="en-US" altLang="ko-KR" sz="1500" b="1" dirty="0" err="1">
                <a:solidFill>
                  <a:srgbClr val="C00000"/>
                </a:solidFill>
                <a:latin typeface="+mn-ea"/>
                <a:ea typeface="+mn-ea"/>
              </a:rPr>
              <a:t>i</a:t>
            </a: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4D8000"/>
                </a:solidFill>
                <a:latin typeface="+mn-ea"/>
                <a:ea typeface="+mn-ea"/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4D8000"/>
                </a:solidFill>
                <a:latin typeface="+mn-ea"/>
                <a:ea typeface="+mn-ea"/>
              </a:rPr>
              <a:t>5 </a:t>
            </a: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printf("</a:t>
            </a:r>
            <a:r>
              <a:rPr lang="ko-KR" altLang="en-US" sz="1500" b="1" dirty="0">
                <a:solidFill>
                  <a:srgbClr val="000000"/>
                </a:solidFill>
                <a:latin typeface="+mn-ea"/>
                <a:ea typeface="+mn-ea"/>
              </a:rPr>
              <a:t>결과</a:t>
            </a: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: %d", sum);</a:t>
            </a:r>
            <a:endParaRPr lang="ko-KR" altLang="en-US" sz="1500" b="1" dirty="0">
              <a:latin typeface="+mn-ea"/>
              <a:ea typeface="+mn-ea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940152" y="1722059"/>
            <a:ext cx="2987142" cy="1332149"/>
            <a:chOff x="4070283" y="2934010"/>
            <a:chExt cx="2987142" cy="1332149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4070283" y="3938850"/>
              <a:ext cx="234895" cy="32730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  <a:alpha val="4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b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31613" y="2934010"/>
              <a:ext cx="1725812" cy="765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bg2">
                      <a:lumMod val="50000"/>
                    </a:schemeClr>
                  </a:solidFill>
                  <a:latin typeface="+mn-ea"/>
                  <a:ea typeface="+mn-ea"/>
                </a:rPr>
                <a:t>반복 </a:t>
              </a:r>
              <a:r>
                <a:rPr lang="ko-KR" altLang="en-US" sz="1500" b="1" dirty="0">
                  <a:solidFill>
                    <a:schemeClr val="bg2">
                      <a:lumMod val="50000"/>
                    </a:schemeClr>
                  </a:solidFill>
                  <a:latin typeface="+mn-ea"/>
                  <a:ea typeface="+mn-ea"/>
                </a:rPr>
                <a:t>동안 변하는 </a:t>
              </a:r>
              <a:r>
                <a:rPr lang="ko-KR" altLang="en-US" sz="1500" b="1" dirty="0" smtClean="0">
                  <a:solidFill>
                    <a:schemeClr val="bg2">
                      <a:lumMod val="50000"/>
                    </a:schemeClr>
                  </a:solidFill>
                  <a:latin typeface="+mn-ea"/>
                  <a:ea typeface="+mn-ea"/>
                </a:rPr>
                <a:t>값은 </a:t>
              </a:r>
              <a:r>
                <a:rPr lang="ko-KR" altLang="en-US" sz="1500" b="1" dirty="0">
                  <a:solidFill>
                    <a:schemeClr val="bg2">
                      <a:lumMod val="50000"/>
                    </a:schemeClr>
                  </a:solidFill>
                  <a:latin typeface="+mn-ea"/>
                  <a:ea typeface="+mn-ea"/>
                </a:rPr>
                <a:t>제어 </a:t>
              </a:r>
              <a:r>
                <a:rPr lang="ko-KR" altLang="en-US" sz="1500" b="1" dirty="0" smtClean="0">
                  <a:solidFill>
                    <a:schemeClr val="bg2">
                      <a:lumMod val="50000"/>
                    </a:schemeClr>
                  </a:solidFill>
                  <a:latin typeface="+mn-ea"/>
                  <a:ea typeface="+mn-ea"/>
                </a:rPr>
                <a:t>변수를 활용</a:t>
              </a:r>
              <a:endParaRPr lang="ko-KR" altLang="en-US" sz="1500" b="1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cxnSp>
          <p:nvCxnSpPr>
            <p:cNvPr id="16" name="구부러진 연결선 15"/>
            <p:cNvCxnSpPr>
              <a:stCxn id="15" idx="1"/>
              <a:endCxn id="14" idx="3"/>
            </p:cNvCxnSpPr>
            <p:nvPr/>
          </p:nvCxnSpPr>
          <p:spPr bwMode="auto">
            <a:xfrm rot="10800000" flipV="1">
              <a:off x="4305179" y="3316609"/>
              <a:ext cx="1026435" cy="785895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ysDot"/>
              <a:bevel/>
              <a:headEnd type="none" w="med" len="med"/>
              <a:tailEnd type="oval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직사각형 16"/>
          <p:cNvSpPr/>
          <p:nvPr/>
        </p:nvSpPr>
        <p:spPr>
          <a:xfrm>
            <a:off x="4067944" y="2334166"/>
            <a:ext cx="2808312" cy="72004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>
              <a:latin typeface="+mn-ea"/>
            </a:endParaRPr>
          </a:p>
        </p:txBody>
      </p:sp>
      <p:sp>
        <p:nvSpPr>
          <p:cNvPr id="18" name="줄무늬가 있는 오른쪽 화살표 17"/>
          <p:cNvSpPr/>
          <p:nvPr/>
        </p:nvSpPr>
        <p:spPr>
          <a:xfrm>
            <a:off x="3241042" y="2492896"/>
            <a:ext cx="610878" cy="504056"/>
          </a:xfrm>
          <a:prstGeom prst="striped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3837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6. </a:t>
            </a:r>
            <a:r>
              <a:rPr lang="ko-KR" altLang="en-US" sz="2400" b="1" dirty="0" err="1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제어문</a:t>
            </a:r>
            <a:endParaRPr lang="ko-KR" altLang="en-US" sz="2400" b="1" dirty="0">
              <a:solidFill>
                <a:srgbClr val="0000FF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4619" y="620688"/>
            <a:ext cx="8639869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6.7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for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문</a:t>
            </a:r>
            <a:endParaRPr kumimoji="0" lang="en-US" altLang="ko-KR" sz="16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      :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주의해야 할 문법</a:t>
            </a:r>
            <a:endParaRPr kumimoji="0" lang="en-US" altLang="ko-KR" sz="15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500" b="1" dirty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5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500" b="1" dirty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5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500" b="1" dirty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5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    : </a:t>
            </a:r>
            <a:r>
              <a:rPr kumimoji="0" lang="ko-KR" altLang="en-US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응용 </a:t>
            </a:r>
            <a:endParaRPr kumimoji="0" lang="en-US" altLang="ko-KR" sz="15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6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for (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sum=0, </a:t>
            </a:r>
            <a:r>
              <a:rPr kumimoji="0" lang="en-US" altLang="ko-KR" sz="1600" b="1" dirty="0" err="1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i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=1</a:t>
            </a:r>
            <a:r>
              <a:rPr kumimoji="0" lang="en-US" altLang="ko-KR" sz="16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; </a:t>
            </a:r>
            <a:r>
              <a:rPr kumimoji="0" lang="en-US" altLang="ko-KR" sz="1600" b="1" dirty="0" err="1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i</a:t>
            </a:r>
            <a:r>
              <a:rPr kumimoji="0" lang="en-US" altLang="ko-KR" sz="16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&lt;=100; </a:t>
            </a:r>
            <a:r>
              <a:rPr kumimoji="0" lang="en-US" altLang="ko-KR" sz="1600" b="1" dirty="0" err="1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i</a:t>
            </a:r>
            <a:r>
              <a:rPr kumimoji="0" lang="en-US" altLang="ko-KR" sz="16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++)     // </a:t>
            </a:r>
            <a:r>
              <a:rPr kumimoji="0" lang="en-US" altLang="ko-KR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1</a:t>
            </a:r>
            <a:r>
              <a:rPr kumimoji="0" lang="ko-KR" altLang="en-US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에서 </a:t>
            </a:r>
            <a:r>
              <a:rPr kumimoji="0" lang="en-US" altLang="ko-KR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100</a:t>
            </a:r>
            <a:r>
              <a:rPr kumimoji="0" lang="ko-KR" altLang="en-US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까지의 합 구하기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6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	sum </a:t>
            </a:r>
            <a:r>
              <a:rPr kumimoji="0" lang="en-US" altLang="ko-KR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+= </a:t>
            </a:r>
            <a:r>
              <a:rPr kumimoji="0" lang="en-US" altLang="ko-KR" sz="1600" b="1" dirty="0" err="1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i</a:t>
            </a:r>
            <a:r>
              <a:rPr kumimoji="0" lang="en-US" altLang="ko-KR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;</a:t>
            </a:r>
          </a:p>
          <a:p>
            <a:pPr>
              <a:lnSpc>
                <a:spcPct val="150000"/>
              </a:lnSpc>
              <a:defRPr/>
            </a:pPr>
            <a:endParaRPr kumimoji="0" lang="en-US" altLang="ko-KR" sz="1600" b="1" dirty="0">
              <a:solidFill>
                <a:srgbClr val="0000FF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	for </a:t>
            </a:r>
            <a:r>
              <a:rPr kumimoji="0" lang="en-US" altLang="ko-KR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(sum=0, </a:t>
            </a:r>
            <a:r>
              <a:rPr kumimoji="0" lang="en-US" altLang="ko-KR" sz="1600" b="1" dirty="0" err="1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i</a:t>
            </a:r>
            <a:r>
              <a:rPr kumimoji="0" lang="en-US" altLang="ko-KR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=0; </a:t>
            </a:r>
            <a:r>
              <a:rPr kumimoji="0" lang="en-US" altLang="ko-KR" sz="1600" b="1" dirty="0" err="1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i</a:t>
            </a:r>
            <a:r>
              <a:rPr kumimoji="0" lang="en-US" altLang="ko-KR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&lt;=100</a:t>
            </a:r>
            <a:r>
              <a:rPr kumimoji="0" lang="en-US" altLang="ko-KR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; 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i</a:t>
            </a:r>
            <a:r>
              <a:rPr kumimoji="0" lang="en-US" altLang="ko-KR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+=3</a:t>
            </a:r>
            <a:r>
              <a:rPr kumimoji="0" lang="en-US" altLang="ko-KR" sz="16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)   //1</a:t>
            </a:r>
            <a:r>
              <a:rPr kumimoji="0" lang="ko-KR" altLang="en-US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과 </a:t>
            </a:r>
            <a:r>
              <a:rPr kumimoji="0" lang="en-US" altLang="ko-KR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100 </a:t>
            </a:r>
            <a:r>
              <a:rPr kumimoji="0" lang="ko-KR" altLang="en-US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사이에 있는 </a:t>
            </a:r>
            <a:r>
              <a:rPr kumimoji="0" lang="en-US" altLang="ko-KR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3</a:t>
            </a:r>
            <a:r>
              <a:rPr kumimoji="0" lang="ko-KR" altLang="en-US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의 배수 합 구하기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6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	sum </a:t>
            </a:r>
            <a:r>
              <a:rPr kumimoji="0" lang="en-US" altLang="ko-KR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+= </a:t>
            </a:r>
            <a:r>
              <a:rPr kumimoji="0" lang="en-US" altLang="ko-KR" sz="1600" b="1" dirty="0" err="1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i</a:t>
            </a:r>
            <a:r>
              <a:rPr kumimoji="0" lang="en-US" altLang="ko-KR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;</a:t>
            </a:r>
          </a:p>
          <a:p>
            <a:pPr>
              <a:lnSpc>
                <a:spcPct val="150000"/>
              </a:lnSpc>
              <a:defRPr/>
            </a:pPr>
            <a:endParaRPr kumimoji="0" lang="en-US" altLang="ko-KR" sz="1600" b="1" dirty="0">
              <a:solidFill>
                <a:srgbClr val="0000FF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	for </a:t>
            </a:r>
            <a:r>
              <a:rPr kumimoji="0" lang="en-US" altLang="ko-KR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(</a:t>
            </a:r>
            <a:r>
              <a:rPr kumimoji="0" lang="en-US" altLang="ko-KR" sz="1600" b="1" dirty="0" err="1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i</a:t>
            </a:r>
            <a:r>
              <a:rPr kumimoji="0" lang="en-US" altLang="ko-KR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=100; </a:t>
            </a:r>
            <a:r>
              <a:rPr kumimoji="0" lang="en-US" altLang="ko-KR" sz="1600" b="1" dirty="0" err="1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i</a:t>
            </a:r>
            <a:r>
              <a:rPr kumimoji="0" lang="en-US" altLang="ko-KR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&gt;=1; 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i</a:t>
            </a:r>
            <a:r>
              <a:rPr kumimoji="0" lang="en-US" altLang="ko-KR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-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-</a:t>
            </a:r>
            <a:r>
              <a:rPr kumimoji="0" lang="en-US" altLang="ko-KR" sz="16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)	      // </a:t>
            </a:r>
            <a:r>
              <a:rPr kumimoji="0" lang="en-US" altLang="ko-KR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100</a:t>
            </a:r>
            <a:r>
              <a:rPr kumimoji="0" lang="ko-KR" altLang="en-US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에서 </a:t>
            </a:r>
            <a:r>
              <a:rPr kumimoji="0" lang="en-US" altLang="ko-KR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1</a:t>
            </a:r>
            <a:r>
              <a:rPr kumimoji="0" lang="ko-KR" altLang="en-US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까지 </a:t>
            </a:r>
            <a:r>
              <a:rPr kumimoji="0" lang="ko-KR" altLang="en-US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거꾸로</a:t>
            </a:r>
            <a:r>
              <a:rPr kumimoji="0" lang="ko-KR" altLang="en-US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 출력하기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6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600" b="1" dirty="0" err="1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printf</a:t>
            </a:r>
            <a:r>
              <a:rPr kumimoji="0" lang="en-US" altLang="ko-KR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("%3d \n", </a:t>
            </a:r>
            <a:r>
              <a:rPr kumimoji="0" lang="en-US" altLang="ko-KR" sz="1600" b="1" dirty="0" err="1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i</a:t>
            </a:r>
            <a:r>
              <a:rPr kumimoji="0" lang="en-US" altLang="ko-KR" sz="16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);</a:t>
            </a:r>
            <a:endParaRPr kumimoji="0" lang="ko-KR" altLang="en-US" sz="1600" b="1" dirty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76960" y="1556793"/>
            <a:ext cx="4572000" cy="7571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nn-NO" altLang="ko-KR" b="1">
                <a:solidFill>
                  <a:srgbClr val="4D8000"/>
                </a:solidFill>
                <a:latin typeface="Lucida Console" pitchFamily="49" charset="0"/>
              </a:rPr>
              <a:t>1 </a:t>
            </a:r>
            <a:r>
              <a:rPr lang="nn-NO" altLang="ko-KR">
                <a:solidFill>
                  <a:srgbClr val="000000"/>
                </a:solidFill>
                <a:latin typeface="Lucida Console" pitchFamily="49" charset="0"/>
              </a:rPr>
              <a:t>for (i=1; i&lt;=5; i</a:t>
            </a:r>
            <a:r>
              <a:rPr lang="nn-NO" altLang="ko-KR" smtClean="0">
                <a:solidFill>
                  <a:srgbClr val="000000"/>
                </a:solidFill>
                <a:latin typeface="Lucida Console" pitchFamily="49" charset="0"/>
              </a:rPr>
              <a:t>++) ;</a:t>
            </a:r>
            <a:endParaRPr lang="nn-NO" altLang="ko-KR">
              <a:solidFill>
                <a:srgbClr val="000000"/>
              </a:solidFill>
              <a:latin typeface="Lucida Console" pitchFamily="49" charset="0"/>
            </a:endParaRPr>
          </a:p>
          <a:p>
            <a:pPr>
              <a:lnSpc>
                <a:spcPct val="120000"/>
              </a:lnSpc>
            </a:pPr>
            <a:r>
              <a:rPr lang="pt-BR" altLang="ko-KR" b="1">
                <a:solidFill>
                  <a:srgbClr val="4D8000"/>
                </a:solidFill>
                <a:latin typeface="Lucida Console" pitchFamily="49" charset="0"/>
              </a:rPr>
              <a:t>2 </a:t>
            </a:r>
            <a:r>
              <a:rPr lang="pt-BR" altLang="ko-KR" b="1" smtClean="0">
                <a:solidFill>
                  <a:srgbClr val="4D8000"/>
                </a:solidFill>
                <a:latin typeface="Lucida Console" pitchFamily="49" charset="0"/>
              </a:rPr>
              <a:t>	</a:t>
            </a:r>
            <a:r>
              <a:rPr lang="pt-BR" altLang="ko-KR" smtClean="0">
                <a:solidFill>
                  <a:srgbClr val="000000"/>
                </a:solidFill>
                <a:latin typeface="Lucida Console" pitchFamily="49" charset="0"/>
              </a:rPr>
              <a:t>printf</a:t>
            </a:r>
            <a:r>
              <a:rPr lang="pt-BR" altLang="ko-KR">
                <a:solidFill>
                  <a:srgbClr val="000000"/>
                </a:solidFill>
                <a:latin typeface="Lucida Console" pitchFamily="49" charset="0"/>
              </a:rPr>
              <a:t>("C Language \n");</a:t>
            </a:r>
            <a:endParaRPr lang="ko-KR" altLang="en-US">
              <a:latin typeface="Lucida Console" pitchFamily="49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09504" y="2596263"/>
            <a:ext cx="453945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nn-NO" altLang="ko-KR" smtClean="0">
                <a:solidFill>
                  <a:srgbClr val="000000"/>
                </a:solidFill>
                <a:latin typeface="Lucida Console" pitchFamily="49" charset="0"/>
              </a:rPr>
              <a:t>for (i=1, i&lt;=5, i++)</a:t>
            </a: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6372200" y="1628800"/>
            <a:ext cx="360040" cy="288032"/>
            <a:chOff x="6948264" y="3248980"/>
            <a:chExt cx="1440160" cy="252028"/>
          </a:xfrm>
        </p:grpSpPr>
        <p:cxnSp>
          <p:nvCxnSpPr>
            <p:cNvPr id="25" name="직선 연결선 24"/>
            <p:cNvCxnSpPr/>
            <p:nvPr/>
          </p:nvCxnSpPr>
          <p:spPr>
            <a:xfrm flipH="1">
              <a:off x="6948264" y="3248980"/>
              <a:ext cx="1440160" cy="252028"/>
            </a:xfrm>
            <a:prstGeom prst="line">
              <a:avLst/>
            </a:prstGeom>
            <a:ln w="222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6948264" y="3248980"/>
              <a:ext cx="1440160" cy="252028"/>
            </a:xfrm>
            <a:prstGeom prst="line">
              <a:avLst/>
            </a:prstGeom>
            <a:ln w="222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모서리가 둥근 직사각형 1"/>
          <p:cNvSpPr/>
          <p:nvPr/>
        </p:nvSpPr>
        <p:spPr>
          <a:xfrm>
            <a:off x="4283968" y="1628800"/>
            <a:ext cx="288032" cy="288032"/>
          </a:xfrm>
          <a:prstGeom prst="round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2" idx="3"/>
          </p:cNvCxnSpPr>
          <p:nvPr/>
        </p:nvCxnSpPr>
        <p:spPr>
          <a:xfrm>
            <a:off x="4572000" y="1772816"/>
            <a:ext cx="1800200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/>
          <p:cNvGrpSpPr/>
          <p:nvPr/>
        </p:nvGrpSpPr>
        <p:grpSpPr>
          <a:xfrm>
            <a:off x="6372200" y="3068961"/>
            <a:ext cx="360040" cy="288032"/>
            <a:chOff x="6948264" y="3248980"/>
            <a:chExt cx="1440160" cy="252028"/>
          </a:xfrm>
        </p:grpSpPr>
        <p:cxnSp>
          <p:nvCxnSpPr>
            <p:cNvPr id="28" name="직선 연결선 27"/>
            <p:cNvCxnSpPr/>
            <p:nvPr/>
          </p:nvCxnSpPr>
          <p:spPr>
            <a:xfrm flipH="1">
              <a:off x="6948264" y="3248980"/>
              <a:ext cx="1440160" cy="252028"/>
            </a:xfrm>
            <a:prstGeom prst="line">
              <a:avLst/>
            </a:prstGeom>
            <a:ln w="222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6948264" y="3248980"/>
              <a:ext cx="1440160" cy="252028"/>
            </a:xfrm>
            <a:prstGeom prst="line">
              <a:avLst/>
            </a:prstGeom>
            <a:ln w="222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모서리가 둥근 직사각형 29"/>
          <p:cNvSpPr/>
          <p:nvPr/>
        </p:nvSpPr>
        <p:spPr>
          <a:xfrm>
            <a:off x="2265157" y="2780929"/>
            <a:ext cx="288032" cy="288032"/>
          </a:xfrm>
          <a:prstGeom prst="round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3464036" y="3212976"/>
            <a:ext cx="2836156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모서리가 둥근 직사각형 31"/>
          <p:cNvSpPr/>
          <p:nvPr/>
        </p:nvSpPr>
        <p:spPr>
          <a:xfrm>
            <a:off x="3059832" y="2780928"/>
            <a:ext cx="288032" cy="288032"/>
          </a:xfrm>
          <a:prstGeom prst="round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꺾인 연결선 33"/>
          <p:cNvCxnSpPr>
            <a:stCxn id="32" idx="2"/>
          </p:cNvCxnSpPr>
          <p:nvPr/>
        </p:nvCxnSpPr>
        <p:spPr>
          <a:xfrm rot="16200000" flipH="1">
            <a:off x="3261934" y="3010874"/>
            <a:ext cx="144016" cy="260188"/>
          </a:xfrm>
          <a:prstGeom prst="bentConnector2">
            <a:avLst/>
          </a:prstGeom>
          <a:ln w="1587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30" idx="2"/>
          </p:cNvCxnSpPr>
          <p:nvPr/>
        </p:nvCxnSpPr>
        <p:spPr>
          <a:xfrm rot="16200000" flipH="1">
            <a:off x="2734502" y="2743631"/>
            <a:ext cx="144016" cy="794675"/>
          </a:xfrm>
          <a:prstGeom prst="bentConnector2">
            <a:avLst/>
          </a:prstGeom>
          <a:ln w="1587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18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6. </a:t>
            </a:r>
            <a:r>
              <a:rPr lang="ko-KR" altLang="en-US" sz="2400" b="1" dirty="0" err="1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제어문</a:t>
            </a:r>
            <a:endParaRPr lang="ko-KR" altLang="en-US" sz="2400" b="1" dirty="0">
              <a:solidFill>
                <a:srgbClr val="0000FF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4619" y="620688"/>
            <a:ext cx="8639869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6.7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for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문</a:t>
            </a:r>
            <a:endParaRPr kumimoji="0" lang="en-US" altLang="ko-KR" sz="16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      :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주의해야 할 문법</a:t>
            </a:r>
            <a:endParaRPr kumimoji="0" lang="en-US" altLang="ko-KR" sz="15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ko-KR" altLang="en-US" sz="1500" b="1" dirty="0" err="1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초기식</a:t>
            </a:r>
            <a:r>
              <a:rPr kumimoji="0" lang="en-US" altLang="ko-KR" sz="15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, </a:t>
            </a:r>
            <a:r>
              <a:rPr kumimoji="0" lang="ko-KR" altLang="en-US" sz="1500" b="1" dirty="0" err="1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조건식</a:t>
            </a:r>
            <a:r>
              <a:rPr kumimoji="0" lang="en-US" altLang="ko-KR" sz="15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, </a:t>
            </a:r>
            <a:r>
              <a:rPr kumimoji="0" lang="ko-KR" altLang="en-US" sz="1500" b="1" dirty="0" err="1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증감식은</a:t>
            </a:r>
            <a:r>
              <a:rPr kumimoji="0" lang="ko-KR" altLang="en-US" sz="15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 모두 생략 가능하나 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;</a:t>
            </a:r>
            <a:r>
              <a:rPr kumimoji="0" lang="ko-KR" altLang="en-US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은 생략 불가능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		</a:t>
            </a:r>
            <a:r>
              <a:rPr kumimoji="0" lang="en-US" altLang="ko-KR" sz="1500" b="1" dirty="0" smtClean="0">
                <a:solidFill>
                  <a:srgbClr val="FF00FF"/>
                </a:solidFill>
                <a:latin typeface="+mn-ea"/>
                <a:ea typeface="+mn-ea"/>
                <a:cs typeface="Arial" pitchFamily="34" charset="0"/>
              </a:rPr>
              <a:t>for </a:t>
            </a:r>
            <a:r>
              <a:rPr kumimoji="0" lang="en-US" altLang="ko-KR" sz="1500" b="1" dirty="0">
                <a:solidFill>
                  <a:srgbClr val="FF00FF"/>
                </a:solidFill>
                <a:latin typeface="+mn-ea"/>
                <a:ea typeface="+mn-ea"/>
                <a:cs typeface="Arial" pitchFamily="34" charset="0"/>
              </a:rPr>
              <a:t>(  ;  ;  </a:t>
            </a:r>
            <a:r>
              <a:rPr kumimoji="0" lang="en-US" altLang="ko-KR" sz="1500" b="1" dirty="0" smtClean="0">
                <a:solidFill>
                  <a:srgbClr val="FF00FF"/>
                </a:solidFill>
                <a:latin typeface="+mn-ea"/>
                <a:ea typeface="+mn-ea"/>
                <a:cs typeface="Arial" pitchFamily="34" charset="0"/>
              </a:rPr>
              <a:t>)</a:t>
            </a:r>
            <a:r>
              <a:rPr kumimoji="0"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</a:t>
            </a:r>
            <a:r>
              <a:rPr kumimoji="0" lang="ko-KR" altLang="en-US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무한 </a:t>
            </a:r>
            <a:r>
              <a:rPr kumimoji="0" lang="ko-KR" altLang="en-US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루프  </a:t>
            </a:r>
            <a:r>
              <a:rPr kumimoji="0"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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이러한 표현은 </a:t>
            </a:r>
            <a:r>
              <a:rPr kumimoji="0" lang="ko-KR" altLang="en-US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지양할 것</a:t>
            </a:r>
            <a:endParaRPr kumimoji="0" lang="en-US" altLang="ko-KR" sz="15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                                                                         while </a:t>
            </a:r>
            <a:r>
              <a:rPr kumimoji="0" lang="ko-KR" altLang="en-US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문을 사용</a:t>
            </a:r>
            <a:endParaRPr kumimoji="0" lang="en-US" altLang="ko-KR" sz="1500" b="1" dirty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500" b="1" dirty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 cstate="print"/>
          <a:srcRect r="22954"/>
          <a:stretch>
            <a:fillRect/>
          </a:stretch>
        </p:blipFill>
        <p:spPr bwMode="auto">
          <a:xfrm>
            <a:off x="827584" y="2492896"/>
            <a:ext cx="7704856" cy="3680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모서리가 둥근 직사각형 2"/>
          <p:cNvSpPr/>
          <p:nvPr/>
        </p:nvSpPr>
        <p:spPr>
          <a:xfrm>
            <a:off x="3347864" y="5085184"/>
            <a:ext cx="2952328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51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[Program note]</a:t>
            </a:r>
            <a:endParaRPr lang="ko-KR" altLang="en-US" sz="2400" b="1" dirty="0">
              <a:solidFill>
                <a:srgbClr val="0000FF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4619" y="620688"/>
            <a:ext cx="820782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  <a:defRPr/>
            </a:pPr>
            <a:r>
              <a:rPr kumimoji="0" lang="en-US" altLang="ko-KR" sz="1600" b="1" dirty="0" err="1" smtClean="0">
                <a:latin typeface="+mn-ea"/>
                <a:ea typeface="+mn-ea"/>
                <a:cs typeface="Arial" pitchFamily="34" charset="0"/>
              </a:rPr>
              <a:t>scanf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, </a:t>
            </a:r>
            <a:r>
              <a:rPr kumimoji="0" lang="en-US" altLang="ko-KR" sz="1600" b="1" dirty="0" err="1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scanf_s</a:t>
            </a:r>
            <a:endParaRPr kumimoji="0" lang="en-US" altLang="ko-KR" sz="16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     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: 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키보드 버퍼에 남은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데이터로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인해 오류 발생의 경우</a:t>
            </a:r>
            <a:endParaRPr kumimoji="0" lang="en-US" altLang="ko-KR" sz="1600" b="1" dirty="0" smtClean="0">
              <a:latin typeface="+mn-ea"/>
              <a:ea typeface="+mn-ea"/>
              <a:cs typeface="Arial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      </a:t>
            </a: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 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fflush</a:t>
            </a:r>
            <a:r>
              <a:rPr kumimoji="0" lang="en-US" altLang="ko-KR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(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stdin</a:t>
            </a:r>
            <a:r>
              <a:rPr kumimoji="0" lang="en-US" altLang="ko-KR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);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를</a:t>
            </a:r>
            <a:r>
              <a:rPr kumimoji="0" lang="en-US" altLang="ko-KR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사용</a:t>
            </a:r>
            <a:endParaRPr kumimoji="0" lang="en-US" altLang="ko-KR" sz="16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     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예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) </a:t>
            </a:r>
          </a:p>
          <a:p>
            <a:pPr>
              <a:lnSpc>
                <a:spcPct val="150000"/>
              </a:lnSpc>
              <a:defRPr/>
            </a:pPr>
            <a:r>
              <a:rPr kumimoji="0" lang="ko-KR" altLang="en-US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	</a:t>
            </a:r>
            <a:r>
              <a:rPr kumimoji="0" lang="en-US" altLang="ko-KR" sz="1600" b="1" dirty="0" err="1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printf</a:t>
            </a: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("</a:t>
            </a:r>
            <a:r>
              <a:rPr kumimoji="0" lang="ko-KR" altLang="en-US" sz="1600" b="1" dirty="0" err="1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첫번째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 수를 입력하세요 </a:t>
            </a: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: ");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	</a:t>
            </a:r>
            <a:r>
              <a:rPr kumimoji="0" lang="en-US" altLang="ko-KR" sz="1600" b="1" dirty="0" err="1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scanf</a:t>
            </a: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("%d", &amp;a);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	</a:t>
            </a:r>
            <a:r>
              <a:rPr kumimoji="0" lang="en-US" altLang="ko-KR" sz="1600" b="1" dirty="0" err="1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printf</a:t>
            </a: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("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계산할 연산자를 입력하세요 </a:t>
            </a: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: ");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	</a:t>
            </a:r>
            <a:r>
              <a:rPr kumimoji="0" lang="en-US" altLang="ko-KR" sz="1600" b="1" dirty="0" err="1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scanf</a:t>
            </a:r>
            <a:r>
              <a:rPr kumimoji="0" lang="en-US" altLang="ko-KR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("%c", &amp;</a:t>
            </a:r>
            <a:r>
              <a:rPr kumimoji="0" lang="en-US" altLang="ko-KR" sz="1600" b="1" dirty="0" err="1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ch</a:t>
            </a:r>
            <a:r>
              <a:rPr kumimoji="0" lang="en-US" altLang="ko-KR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);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	</a:t>
            </a:r>
            <a:r>
              <a:rPr kumimoji="0" lang="en-US" altLang="ko-KR" sz="1600" b="1" dirty="0" err="1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printf</a:t>
            </a: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("</a:t>
            </a:r>
            <a:r>
              <a:rPr kumimoji="0" lang="ko-KR" altLang="en-US" sz="1600" b="1" dirty="0" err="1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두번째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 수를 입력하세요 </a:t>
            </a: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: ");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	</a:t>
            </a:r>
            <a:r>
              <a:rPr kumimoji="0" lang="en-US" altLang="ko-KR" sz="1600" b="1" dirty="0" err="1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scanf</a:t>
            </a: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("%d", &amp;b);</a:t>
            </a:r>
            <a:endParaRPr kumimoji="0" lang="ko-KR" altLang="en-US" sz="1600" b="1" dirty="0" smtClean="0">
              <a:latin typeface="+mn-ea"/>
              <a:ea typeface="+mn-ea"/>
              <a:cs typeface="Arial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600" b="1" dirty="0"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140968"/>
            <a:ext cx="29908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5597620" y="2348880"/>
            <a:ext cx="3006828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실행 결과 아래와 같이 이상한 경우가 발생한다면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,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292080" y="4217557"/>
            <a:ext cx="3960440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오류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, </a:t>
            </a:r>
            <a:r>
              <a:rPr kumimoji="0" lang="en-US" altLang="ko-KR" sz="1400" b="1" dirty="0" err="1">
                <a:solidFill>
                  <a:srgbClr val="0000FF"/>
                </a:solidFill>
                <a:latin typeface="+mn-ea"/>
                <a:cs typeface="Arial" pitchFamily="34" charset="0"/>
                <a:sym typeface="Wingdings" panose="05000000000000000000" pitchFamily="2" charset="2"/>
              </a:rPr>
              <a:t>scanf</a:t>
            </a:r>
            <a:r>
              <a:rPr kumimoji="0" lang="en-US" altLang="ko-KR" sz="1400" b="1" dirty="0">
                <a:solidFill>
                  <a:srgbClr val="0000FF"/>
                </a:solidFill>
                <a:latin typeface="+mn-ea"/>
                <a:cs typeface="Arial" pitchFamily="34" charset="0"/>
                <a:sym typeface="Wingdings" panose="05000000000000000000" pitchFamily="2" charset="2"/>
              </a:rPr>
              <a:t>("%c", &amp;</a:t>
            </a:r>
            <a:r>
              <a:rPr kumimoji="0" lang="en-US" altLang="ko-KR" sz="1400" b="1" dirty="0" err="1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ch</a:t>
            </a:r>
            <a:r>
              <a:rPr kumimoji="0"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); </a:t>
            </a: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실행 안 된다면</a:t>
            </a:r>
            <a:r>
              <a:rPr kumimoji="0"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,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4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en-US" altLang="ko-KR" sz="1400" b="1" dirty="0" err="1">
                <a:solidFill>
                  <a:srgbClr val="FF0000"/>
                </a:solidFill>
                <a:latin typeface="+mn-ea"/>
                <a:ea typeface="+mn-ea"/>
              </a:rPr>
              <a:t>fflush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en-US" altLang="ko-KR" sz="1400" b="1" dirty="0" err="1">
                <a:solidFill>
                  <a:srgbClr val="FF0000"/>
                </a:solidFill>
                <a:latin typeface="+mn-ea"/>
                <a:ea typeface="+mn-ea"/>
              </a:rPr>
              <a:t>stdin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);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를 사용하여 버퍼 비우기</a:t>
            </a:r>
            <a:endParaRPr kumimoji="0" lang="en-US" altLang="ko-KR" sz="1400" b="1" dirty="0">
              <a:solidFill>
                <a:srgbClr val="FF0000"/>
              </a:solidFill>
              <a:latin typeface="+mn-ea"/>
              <a:ea typeface="+mn-ea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436096" y="3284984"/>
            <a:ext cx="3096344" cy="1798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latin typeface="+mn-ea"/>
            </a:endParaRPr>
          </a:p>
        </p:txBody>
      </p:sp>
      <p:cxnSp>
        <p:nvCxnSpPr>
          <p:cNvPr id="21" name="구부러진 연결선 20"/>
          <p:cNvCxnSpPr/>
          <p:nvPr/>
        </p:nvCxnSpPr>
        <p:spPr bwMode="auto">
          <a:xfrm rot="5400000" flipH="1" flipV="1">
            <a:off x="5138723" y="3762191"/>
            <a:ext cx="756270" cy="161524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sysDot"/>
            <a:bevel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구부러진 연결선 21"/>
          <p:cNvCxnSpPr/>
          <p:nvPr/>
        </p:nvCxnSpPr>
        <p:spPr bwMode="auto">
          <a:xfrm rot="10800000">
            <a:off x="3203848" y="3464819"/>
            <a:ext cx="2232248" cy="752739"/>
          </a:xfrm>
          <a:prstGeom prst="curvedConnector3">
            <a:avLst>
              <a:gd name="adj1" fmla="val 15864"/>
            </a:avLst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sysDot"/>
            <a:bevel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아래쪽 화살표 12"/>
          <p:cNvSpPr/>
          <p:nvPr/>
        </p:nvSpPr>
        <p:spPr>
          <a:xfrm>
            <a:off x="6804248" y="5013176"/>
            <a:ext cx="468052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224" y="5797693"/>
            <a:ext cx="30861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1275500" y="4586888"/>
            <a:ext cx="4088587" cy="1708160"/>
          </a:xfrm>
          <a:prstGeom prst="rect">
            <a:avLst/>
          </a:prstGeom>
          <a:ln w="12700">
            <a:solidFill>
              <a:srgbClr val="FF00FF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500" b="1" dirty="0" err="1">
                <a:latin typeface="+mn-ea"/>
                <a:ea typeface="+mn-ea"/>
              </a:rPr>
              <a:t>printf</a:t>
            </a:r>
            <a:r>
              <a:rPr lang="en-US" altLang="ko-KR" sz="1500" b="1" dirty="0">
                <a:latin typeface="+mn-ea"/>
                <a:ea typeface="+mn-ea"/>
              </a:rPr>
              <a:t>("</a:t>
            </a:r>
            <a:r>
              <a:rPr lang="ko-KR" altLang="en-US" sz="1500" b="1" dirty="0" err="1">
                <a:latin typeface="+mn-ea"/>
                <a:ea typeface="+mn-ea"/>
              </a:rPr>
              <a:t>첫번째</a:t>
            </a:r>
            <a:r>
              <a:rPr lang="ko-KR" altLang="en-US" sz="1500" b="1" dirty="0">
                <a:latin typeface="+mn-ea"/>
                <a:ea typeface="+mn-ea"/>
              </a:rPr>
              <a:t> 수를 입력하세요 </a:t>
            </a:r>
            <a:r>
              <a:rPr lang="en-US" altLang="ko-KR" sz="1500" b="1" dirty="0">
                <a:latin typeface="+mn-ea"/>
                <a:ea typeface="+mn-ea"/>
              </a:rPr>
              <a:t>: ");</a:t>
            </a:r>
          </a:p>
          <a:p>
            <a:r>
              <a:rPr lang="en-US" altLang="ko-KR" sz="1500" b="1" dirty="0" err="1">
                <a:latin typeface="+mn-ea"/>
                <a:ea typeface="+mn-ea"/>
              </a:rPr>
              <a:t>scanf</a:t>
            </a:r>
            <a:r>
              <a:rPr lang="en-US" altLang="ko-KR" sz="1500" b="1" dirty="0">
                <a:latin typeface="+mn-ea"/>
                <a:ea typeface="+mn-ea"/>
              </a:rPr>
              <a:t>("%d", &amp;a);</a:t>
            </a:r>
          </a:p>
          <a:p>
            <a:r>
              <a:rPr lang="en-US" altLang="ko-KR" sz="1500" b="1" dirty="0" err="1">
                <a:solidFill>
                  <a:srgbClr val="FF0000"/>
                </a:solidFill>
                <a:latin typeface="+mn-ea"/>
                <a:ea typeface="+mn-ea"/>
              </a:rPr>
              <a:t>fflush</a:t>
            </a:r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en-US" altLang="ko-KR" sz="1500" b="1" dirty="0" err="1">
                <a:solidFill>
                  <a:srgbClr val="FF0000"/>
                </a:solidFill>
                <a:latin typeface="+mn-ea"/>
                <a:ea typeface="+mn-ea"/>
              </a:rPr>
              <a:t>stdin</a:t>
            </a:r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);</a:t>
            </a:r>
          </a:p>
          <a:p>
            <a:r>
              <a:rPr lang="en-US" altLang="ko-KR" sz="1500" b="1" dirty="0" err="1">
                <a:latin typeface="+mn-ea"/>
                <a:ea typeface="+mn-ea"/>
              </a:rPr>
              <a:t>printf</a:t>
            </a:r>
            <a:r>
              <a:rPr lang="en-US" altLang="ko-KR" sz="1500" b="1" dirty="0">
                <a:latin typeface="+mn-ea"/>
                <a:ea typeface="+mn-ea"/>
              </a:rPr>
              <a:t>("</a:t>
            </a:r>
            <a:r>
              <a:rPr lang="ko-KR" altLang="en-US" sz="1500" b="1" dirty="0">
                <a:latin typeface="+mn-ea"/>
                <a:ea typeface="+mn-ea"/>
              </a:rPr>
              <a:t>계산할 연산자를 입력하세요 </a:t>
            </a:r>
            <a:r>
              <a:rPr lang="en-US" altLang="ko-KR" sz="1500" b="1" dirty="0">
                <a:latin typeface="+mn-ea"/>
                <a:ea typeface="+mn-ea"/>
              </a:rPr>
              <a:t>: ");</a:t>
            </a:r>
          </a:p>
          <a:p>
            <a:r>
              <a:rPr lang="en-US" altLang="ko-KR" sz="1500" b="1" dirty="0" err="1">
                <a:latin typeface="+mn-ea"/>
                <a:ea typeface="+mn-ea"/>
              </a:rPr>
              <a:t>scanf</a:t>
            </a:r>
            <a:r>
              <a:rPr lang="en-US" altLang="ko-KR" sz="1500" b="1" dirty="0">
                <a:latin typeface="+mn-ea"/>
                <a:ea typeface="+mn-ea"/>
              </a:rPr>
              <a:t>("%c", &amp;</a:t>
            </a:r>
            <a:r>
              <a:rPr lang="en-US" altLang="ko-KR" sz="1500" b="1" dirty="0" err="1">
                <a:latin typeface="+mn-ea"/>
                <a:ea typeface="+mn-ea"/>
              </a:rPr>
              <a:t>ch</a:t>
            </a:r>
            <a:r>
              <a:rPr lang="en-US" altLang="ko-KR" sz="1500" b="1" dirty="0">
                <a:latin typeface="+mn-ea"/>
                <a:ea typeface="+mn-ea"/>
              </a:rPr>
              <a:t>);</a:t>
            </a:r>
          </a:p>
          <a:p>
            <a:r>
              <a:rPr lang="en-US" altLang="ko-KR" sz="1500" b="1" dirty="0" err="1">
                <a:latin typeface="+mn-ea"/>
                <a:ea typeface="+mn-ea"/>
              </a:rPr>
              <a:t>printf</a:t>
            </a:r>
            <a:r>
              <a:rPr lang="en-US" altLang="ko-KR" sz="1500" b="1" dirty="0">
                <a:latin typeface="+mn-ea"/>
                <a:ea typeface="+mn-ea"/>
              </a:rPr>
              <a:t>("</a:t>
            </a:r>
            <a:r>
              <a:rPr lang="ko-KR" altLang="en-US" sz="1500" b="1" dirty="0" err="1">
                <a:latin typeface="+mn-ea"/>
                <a:ea typeface="+mn-ea"/>
              </a:rPr>
              <a:t>두번째</a:t>
            </a:r>
            <a:r>
              <a:rPr lang="ko-KR" altLang="en-US" sz="1500" b="1" dirty="0">
                <a:latin typeface="+mn-ea"/>
                <a:ea typeface="+mn-ea"/>
              </a:rPr>
              <a:t> 수를 입력하세요 </a:t>
            </a:r>
            <a:r>
              <a:rPr lang="en-US" altLang="ko-KR" sz="1500" b="1" dirty="0">
                <a:latin typeface="+mn-ea"/>
                <a:ea typeface="+mn-ea"/>
              </a:rPr>
              <a:t>: ");</a:t>
            </a:r>
          </a:p>
          <a:p>
            <a:r>
              <a:rPr lang="en-US" altLang="ko-KR" sz="1500" b="1" dirty="0" err="1">
                <a:latin typeface="+mn-ea"/>
                <a:ea typeface="+mn-ea"/>
              </a:rPr>
              <a:t>scanf</a:t>
            </a:r>
            <a:r>
              <a:rPr lang="en-US" altLang="ko-KR" sz="1500" b="1" dirty="0">
                <a:latin typeface="+mn-ea"/>
                <a:ea typeface="+mn-ea"/>
              </a:rPr>
              <a:t>("%d", &amp;b);</a:t>
            </a:r>
            <a:endParaRPr lang="ko-KR" altLang="en-US" sz="15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415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6. </a:t>
            </a:r>
            <a:r>
              <a:rPr lang="ko-KR" altLang="en-US" sz="2400" b="1" dirty="0" err="1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제어문</a:t>
            </a:r>
            <a:endParaRPr lang="ko-KR" altLang="en-US" sz="2400" b="1" dirty="0">
              <a:solidFill>
                <a:srgbClr val="0000FF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4619" y="620688"/>
            <a:ext cx="86398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6.7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for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문 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…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중첩</a:t>
            </a:r>
            <a:endParaRPr kumimoji="0" lang="en-US" altLang="ko-KR" sz="16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      : for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문 안에 또 다른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for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문이 포함된 것</a:t>
            </a:r>
          </a:p>
          <a:p>
            <a:pPr>
              <a:lnSpc>
                <a:spcPct val="150000"/>
              </a:lnSpc>
              <a:defRPr/>
            </a:pPr>
            <a:endParaRPr kumimoji="0" lang="en-US" altLang="ko-KR" sz="1500" b="1" dirty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94544" y="2784489"/>
            <a:ext cx="2843808" cy="7848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nn-NO" altLang="ko-KR" sz="1500" b="1" smtClean="0">
                <a:solidFill>
                  <a:srgbClr val="000000"/>
                </a:solidFill>
                <a:latin typeface="+mn-ea"/>
                <a:ea typeface="+mn-ea"/>
              </a:rPr>
              <a:t>for (j=1</a:t>
            </a:r>
            <a:r>
              <a:rPr lang="nn-NO" altLang="ko-KR" sz="1500" b="1">
                <a:solidFill>
                  <a:srgbClr val="000000"/>
                </a:solidFill>
                <a:latin typeface="+mn-ea"/>
                <a:ea typeface="+mn-ea"/>
              </a:rPr>
              <a:t>; </a:t>
            </a:r>
            <a:r>
              <a:rPr lang="nn-NO" altLang="ko-KR" sz="1500" b="1" smtClean="0">
                <a:solidFill>
                  <a:srgbClr val="000000"/>
                </a:solidFill>
                <a:latin typeface="+mn-ea"/>
                <a:ea typeface="+mn-ea"/>
              </a:rPr>
              <a:t>j&lt;=3; j++)</a:t>
            </a:r>
          </a:p>
          <a:p>
            <a:pPr lvl="1">
              <a:lnSpc>
                <a:spcPct val="150000"/>
              </a:lnSpc>
            </a:pPr>
            <a:r>
              <a:rPr lang="en-US" altLang="ko-KR" sz="1500" b="1" smtClean="0">
                <a:solidFill>
                  <a:srgbClr val="000000"/>
                </a:solidFill>
                <a:latin typeface="+mn-ea"/>
                <a:ea typeface="+mn-ea"/>
              </a:rPr>
              <a:t>printf(”%d \n”, j);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572000" y="1690411"/>
            <a:ext cx="3672408" cy="1477328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nn-NO" altLang="ko-KR" sz="1500" b="1" dirty="0" smtClean="0">
                <a:solidFill>
                  <a:srgbClr val="000000"/>
                </a:solidFill>
                <a:latin typeface="+mn-ea"/>
                <a:ea typeface="+mn-ea"/>
              </a:rPr>
              <a:t>for </a:t>
            </a:r>
            <a:r>
              <a:rPr lang="nn-NO" altLang="ko-KR" sz="1500" b="1" dirty="0">
                <a:solidFill>
                  <a:srgbClr val="000000"/>
                </a:solidFill>
                <a:latin typeface="+mn-ea"/>
                <a:ea typeface="+mn-ea"/>
              </a:rPr>
              <a:t>(i=1; i</a:t>
            </a:r>
            <a:r>
              <a:rPr lang="nn-NO" altLang="ko-KR" sz="1500" b="1" dirty="0" smtClean="0">
                <a:solidFill>
                  <a:srgbClr val="000000"/>
                </a:solidFill>
                <a:latin typeface="+mn-ea"/>
                <a:ea typeface="+mn-ea"/>
              </a:rPr>
              <a:t>&lt;=2; </a:t>
            </a:r>
            <a:r>
              <a:rPr lang="nn-NO" altLang="ko-KR" sz="1500" b="1" dirty="0">
                <a:solidFill>
                  <a:srgbClr val="000000"/>
                </a:solidFill>
                <a:latin typeface="+mn-ea"/>
                <a:ea typeface="+mn-ea"/>
              </a:rPr>
              <a:t>i</a:t>
            </a:r>
            <a:r>
              <a:rPr lang="nn-NO" altLang="ko-KR" sz="1500" b="1" dirty="0" smtClean="0">
                <a:solidFill>
                  <a:srgbClr val="000000"/>
                </a:solidFill>
                <a:latin typeface="+mn-ea"/>
                <a:ea typeface="+mn-ea"/>
              </a:rPr>
              <a:t>++) {</a:t>
            </a:r>
          </a:p>
          <a:p>
            <a:pPr lvl="0">
              <a:lnSpc>
                <a:spcPct val="150000"/>
              </a:lnSpc>
            </a:pPr>
            <a:r>
              <a:rPr lang="nn-NO" altLang="ko-KR" sz="1500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nn-NO" altLang="ko-KR" sz="1500" b="1" dirty="0" smtClean="0">
                <a:solidFill>
                  <a:srgbClr val="000000"/>
                </a:solidFill>
                <a:latin typeface="+mn-ea"/>
              </a:rPr>
              <a:t>    for </a:t>
            </a:r>
            <a:r>
              <a:rPr lang="nn-NO" altLang="ko-KR" sz="1500" b="1" dirty="0">
                <a:solidFill>
                  <a:srgbClr val="000000"/>
                </a:solidFill>
                <a:latin typeface="+mn-ea"/>
              </a:rPr>
              <a:t>(j=1; j&lt;=3; j++)</a:t>
            </a:r>
          </a:p>
          <a:p>
            <a:pPr lvl="1"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000000"/>
                </a:solidFill>
                <a:latin typeface="+mn-ea"/>
              </a:rPr>
              <a:t>   </a:t>
            </a:r>
            <a:r>
              <a:rPr lang="en-US" altLang="ko-KR" sz="1500" b="1" dirty="0" err="1" smtClean="0">
                <a:solidFill>
                  <a:srgbClr val="000000"/>
                </a:solidFill>
                <a:latin typeface="+mn-ea"/>
              </a:rPr>
              <a:t>printf</a:t>
            </a:r>
            <a:r>
              <a:rPr lang="en-US" altLang="ko-KR" sz="1500" b="1" dirty="0">
                <a:solidFill>
                  <a:srgbClr val="000000"/>
                </a:solidFill>
                <a:latin typeface="+mn-ea"/>
              </a:rPr>
              <a:t>(”%d \n”, j);</a:t>
            </a:r>
          </a:p>
          <a:p>
            <a:pPr>
              <a:lnSpc>
                <a:spcPct val="150000"/>
              </a:lnSpc>
            </a:pPr>
            <a:r>
              <a:rPr lang="nn-NO" altLang="ko-KR" sz="1500" b="1" dirty="0" smtClean="0">
                <a:solidFill>
                  <a:srgbClr val="000000"/>
                </a:solidFill>
                <a:latin typeface="+mn-ea"/>
                <a:ea typeface="+mn-ea"/>
              </a:rPr>
              <a:t>}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194544" y="1484784"/>
            <a:ext cx="2843808" cy="7848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nn-NO" altLang="ko-KR" sz="1500" b="1" smtClean="0">
                <a:solidFill>
                  <a:srgbClr val="000000"/>
                </a:solidFill>
                <a:latin typeface="+mn-ea"/>
                <a:ea typeface="+mn-ea"/>
              </a:rPr>
              <a:t>for (j=1</a:t>
            </a:r>
            <a:r>
              <a:rPr lang="nn-NO" altLang="ko-KR" sz="1500" b="1">
                <a:solidFill>
                  <a:srgbClr val="000000"/>
                </a:solidFill>
                <a:latin typeface="+mn-ea"/>
                <a:ea typeface="+mn-ea"/>
              </a:rPr>
              <a:t>; </a:t>
            </a:r>
            <a:r>
              <a:rPr lang="nn-NO" altLang="ko-KR" sz="1500" b="1" smtClean="0">
                <a:solidFill>
                  <a:srgbClr val="000000"/>
                </a:solidFill>
                <a:latin typeface="+mn-ea"/>
                <a:ea typeface="+mn-ea"/>
              </a:rPr>
              <a:t>j&lt;=3; j++)</a:t>
            </a:r>
          </a:p>
          <a:p>
            <a:pPr lvl="1">
              <a:lnSpc>
                <a:spcPct val="150000"/>
              </a:lnSpc>
            </a:pPr>
            <a:r>
              <a:rPr lang="en-US" altLang="ko-KR" sz="1500" b="1" smtClean="0">
                <a:solidFill>
                  <a:srgbClr val="000000"/>
                </a:solidFill>
                <a:latin typeface="+mn-ea"/>
                <a:ea typeface="+mn-ea"/>
              </a:rPr>
              <a:t>printf(”%d \n”, j);</a:t>
            </a:r>
          </a:p>
        </p:txBody>
      </p:sp>
      <p:cxnSp>
        <p:nvCxnSpPr>
          <p:cNvPr id="18" name="직선 화살표 연결선 17"/>
          <p:cNvCxnSpPr>
            <a:stCxn id="14" idx="3"/>
            <a:endCxn id="8" idx="1"/>
          </p:cNvCxnSpPr>
          <p:nvPr/>
        </p:nvCxnSpPr>
        <p:spPr bwMode="auto">
          <a:xfrm>
            <a:off x="4038352" y="1877199"/>
            <a:ext cx="533648" cy="5518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직선 화살표 연결선 18"/>
          <p:cNvCxnSpPr>
            <a:stCxn id="6" idx="3"/>
            <a:endCxn id="8" idx="1"/>
          </p:cNvCxnSpPr>
          <p:nvPr/>
        </p:nvCxnSpPr>
        <p:spPr bwMode="auto">
          <a:xfrm flipV="1">
            <a:off x="4038352" y="2429075"/>
            <a:ext cx="533648" cy="74782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직사각형 22"/>
          <p:cNvSpPr/>
          <p:nvPr/>
        </p:nvSpPr>
        <p:spPr>
          <a:xfrm>
            <a:off x="336968" y="3573016"/>
            <a:ext cx="8627520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FF00FF"/>
                </a:solidFill>
                <a:latin typeface="+mn-ea"/>
                <a:ea typeface="+mn-ea"/>
              </a:rPr>
              <a:t>#include &lt;</a:t>
            </a:r>
            <a:r>
              <a:rPr lang="en-US" altLang="ko-KR" sz="1400" b="1" dirty="0" err="1">
                <a:solidFill>
                  <a:srgbClr val="FF00FF"/>
                </a:solidFill>
                <a:latin typeface="+mn-ea"/>
                <a:ea typeface="+mn-ea"/>
              </a:rPr>
              <a:t>stdio.h</a:t>
            </a:r>
            <a:r>
              <a:rPr lang="en-US" altLang="ko-KR" sz="1400" b="1" dirty="0" smtClean="0">
                <a:solidFill>
                  <a:srgbClr val="FF00FF"/>
                </a:solidFill>
                <a:latin typeface="+mn-ea"/>
                <a:ea typeface="+mn-ea"/>
              </a:rPr>
              <a:t>&gt;</a:t>
            </a:r>
          </a:p>
          <a:p>
            <a:endParaRPr lang="ko-KR" altLang="en-US" sz="1400" b="1" dirty="0">
              <a:latin typeface="+mn-ea"/>
              <a:ea typeface="+mn-ea"/>
            </a:endParaRPr>
          </a:p>
          <a:p>
            <a:r>
              <a:rPr lang="en-US" altLang="ko-KR" sz="1400" b="1" dirty="0" err="1">
                <a:latin typeface="+mn-ea"/>
                <a:ea typeface="+mn-ea"/>
              </a:rPr>
              <a:t>int</a:t>
            </a:r>
            <a:r>
              <a:rPr lang="en-US" altLang="ko-KR" sz="1400" b="1" dirty="0">
                <a:latin typeface="+mn-ea"/>
                <a:ea typeface="+mn-ea"/>
              </a:rPr>
              <a:t> main()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{</a:t>
            </a:r>
          </a:p>
          <a:p>
            <a:pPr marL="304800" lvl="1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622300" algn="l"/>
              </a:tabLst>
            </a:pPr>
            <a:r>
              <a:rPr lang="nn-NO" altLang="ko-KR" sz="1400" b="1" dirty="0" smtClean="0">
                <a:solidFill>
                  <a:srgbClr val="000000"/>
                </a:solidFill>
                <a:latin typeface="+mn-ea"/>
                <a:ea typeface="+mn-ea"/>
              </a:rPr>
              <a:t>for (</a:t>
            </a:r>
            <a:r>
              <a:rPr lang="en-US" altLang="ko-KR" sz="1400" b="1" dirty="0" err="1" smtClean="0">
                <a:solidFill>
                  <a:srgbClr val="FF0000"/>
                </a:solidFill>
                <a:latin typeface="+mn-ea"/>
                <a:ea typeface="+mn-ea"/>
              </a:rPr>
              <a:t>int</a:t>
            </a:r>
            <a:r>
              <a:rPr lang="en-US" altLang="ko-KR" sz="1400" b="1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nn-NO" altLang="ko-KR" sz="1400" b="1" dirty="0" smtClean="0">
                <a:solidFill>
                  <a:srgbClr val="000000"/>
                </a:solidFill>
                <a:latin typeface="+mn-ea"/>
                <a:ea typeface="+mn-ea"/>
              </a:rPr>
              <a:t>i=1</a:t>
            </a:r>
            <a:r>
              <a:rPr lang="nn-NO" altLang="ko-KR" sz="1400" b="1" dirty="0">
                <a:solidFill>
                  <a:srgbClr val="000000"/>
                </a:solidFill>
                <a:latin typeface="+mn-ea"/>
                <a:ea typeface="+mn-ea"/>
              </a:rPr>
              <a:t>; i&lt;=2; i</a:t>
            </a:r>
            <a:r>
              <a:rPr lang="nn-NO" altLang="ko-KR" sz="1400" b="1" dirty="0" smtClean="0">
                <a:solidFill>
                  <a:srgbClr val="000000"/>
                </a:solidFill>
                <a:latin typeface="+mn-ea"/>
                <a:ea typeface="+mn-ea"/>
              </a:rPr>
              <a:t>++) </a:t>
            </a:r>
            <a:r>
              <a:rPr lang="en-US" altLang="ko-KR" sz="1400" b="1" dirty="0" smtClean="0">
                <a:solidFill>
                  <a:srgbClr val="000000"/>
                </a:solidFill>
                <a:latin typeface="+mn-ea"/>
                <a:ea typeface="+mn-ea"/>
              </a:rPr>
              <a:t>{</a:t>
            </a:r>
            <a:endParaRPr lang="en-US" altLang="ko-KR" sz="1400" b="1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304800" lvl="1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622300" algn="l"/>
              </a:tabLst>
            </a:pPr>
            <a:r>
              <a:rPr lang="en-US" altLang="ko-KR" sz="1400" b="1" dirty="0">
                <a:solidFill>
                  <a:srgbClr val="4D8000"/>
                </a:solidFill>
                <a:latin typeface="+mn-ea"/>
                <a:ea typeface="+mn-ea"/>
              </a:rPr>
              <a:t>	</a:t>
            </a:r>
            <a:r>
              <a:rPr lang="en-US" altLang="ko-KR" sz="1400" b="1" dirty="0" err="1">
                <a:solidFill>
                  <a:srgbClr val="000000"/>
                </a:solidFill>
                <a:latin typeface="+mn-ea"/>
                <a:ea typeface="+mn-ea"/>
              </a:rPr>
              <a:t>printf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ea typeface="+mn-ea"/>
              </a:rPr>
              <a:t>("</a:t>
            </a:r>
            <a:r>
              <a:rPr lang="en-US" altLang="ko-KR" sz="1400" b="1" dirty="0" err="1">
                <a:solidFill>
                  <a:srgbClr val="000000"/>
                </a:solidFill>
                <a:latin typeface="+mn-ea"/>
                <a:ea typeface="+mn-ea"/>
              </a:rPr>
              <a:t>i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ea typeface="+mn-ea"/>
              </a:rPr>
              <a:t>=%d</a:t>
            </a:r>
            <a:r>
              <a:rPr lang="ko-KR" altLang="en-US" sz="1400" b="1" dirty="0">
                <a:solidFill>
                  <a:srgbClr val="000000"/>
                </a:solidFill>
                <a:latin typeface="+mn-ea"/>
                <a:ea typeface="+mn-ea"/>
              </a:rPr>
              <a:t>일 때 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ea typeface="+mn-ea"/>
              </a:rPr>
              <a:t>: ", </a:t>
            </a:r>
            <a:r>
              <a:rPr lang="en-US" altLang="ko-KR" sz="1400" b="1" dirty="0" err="1">
                <a:solidFill>
                  <a:srgbClr val="000000"/>
                </a:solidFill>
                <a:latin typeface="+mn-ea"/>
                <a:ea typeface="+mn-ea"/>
              </a:rPr>
              <a:t>i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ea typeface="+mn-ea"/>
              </a:rPr>
              <a:t>);</a:t>
            </a:r>
          </a:p>
          <a:p>
            <a:pPr marL="304800" lvl="1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622300" algn="l"/>
              </a:tabLst>
            </a:pPr>
            <a:r>
              <a:rPr lang="en-US" altLang="ko-KR" sz="800" b="1" dirty="0">
                <a:solidFill>
                  <a:srgbClr val="4D8000"/>
                </a:solidFill>
                <a:latin typeface="+mn-ea"/>
                <a:ea typeface="+mn-ea"/>
              </a:rPr>
              <a:t>	</a:t>
            </a:r>
            <a:endParaRPr lang="en-US" altLang="ko-KR" sz="800" b="1" dirty="0" smtClean="0">
              <a:solidFill>
                <a:srgbClr val="4D8000"/>
              </a:solidFill>
              <a:latin typeface="+mn-ea"/>
              <a:ea typeface="+mn-ea"/>
            </a:endParaRPr>
          </a:p>
          <a:p>
            <a:pPr marL="304800" lvl="1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622300" algn="l"/>
              </a:tabLst>
            </a:pPr>
            <a:r>
              <a:rPr lang="en-US" altLang="ko-KR" sz="1400" b="1" dirty="0" smtClean="0">
                <a:solidFill>
                  <a:srgbClr val="000000"/>
                </a:solidFill>
                <a:latin typeface="+mn-ea"/>
                <a:ea typeface="+mn-ea"/>
              </a:rPr>
              <a:t>     for (</a:t>
            </a:r>
            <a:r>
              <a:rPr lang="en-US" altLang="ko-KR" sz="1400" b="1" dirty="0" err="1" smtClean="0">
                <a:solidFill>
                  <a:srgbClr val="FF0000"/>
                </a:solidFill>
                <a:latin typeface="+mn-ea"/>
                <a:ea typeface="+mn-ea"/>
              </a:rPr>
              <a:t>int</a:t>
            </a:r>
            <a:r>
              <a:rPr lang="en-US" altLang="ko-KR" sz="1400" b="1" dirty="0" smtClean="0">
                <a:solidFill>
                  <a:srgbClr val="000000"/>
                </a:solidFill>
                <a:latin typeface="+mn-ea"/>
                <a:ea typeface="+mn-ea"/>
              </a:rPr>
              <a:t> j=1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ea typeface="+mn-ea"/>
              </a:rPr>
              <a:t>; j&lt;=3; </a:t>
            </a:r>
            <a:r>
              <a:rPr lang="en-US" altLang="ko-KR" sz="1400" b="1" dirty="0" err="1">
                <a:solidFill>
                  <a:srgbClr val="000000"/>
                </a:solidFill>
                <a:latin typeface="+mn-ea"/>
                <a:ea typeface="+mn-ea"/>
              </a:rPr>
              <a:t>j++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</a:p>
          <a:p>
            <a:pPr marL="304800" lvl="1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622300" algn="l"/>
              </a:tabLst>
            </a:pPr>
            <a:r>
              <a:rPr lang="en-US" altLang="ko-KR" sz="1400" b="1" dirty="0">
                <a:solidFill>
                  <a:srgbClr val="4D8000"/>
                </a:solidFill>
                <a:latin typeface="+mn-ea"/>
                <a:ea typeface="+mn-ea"/>
              </a:rPr>
              <a:t>		</a:t>
            </a:r>
            <a:r>
              <a:rPr lang="en-US" altLang="ko-KR" sz="1400" b="1" dirty="0" err="1">
                <a:solidFill>
                  <a:srgbClr val="000000"/>
                </a:solidFill>
                <a:latin typeface="+mn-ea"/>
                <a:ea typeface="+mn-ea"/>
              </a:rPr>
              <a:t>printf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ea typeface="+mn-ea"/>
              </a:rPr>
              <a:t>("j=%d ", j);</a:t>
            </a:r>
          </a:p>
          <a:p>
            <a:pPr marL="304800" lvl="1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622300" algn="l"/>
              </a:tabLst>
            </a:pPr>
            <a:endParaRPr lang="en-US" altLang="ko-KR" sz="800" b="1" dirty="0" smtClean="0">
              <a:solidFill>
                <a:srgbClr val="4D8000"/>
              </a:solidFill>
              <a:latin typeface="+mn-ea"/>
              <a:ea typeface="+mn-ea"/>
            </a:endParaRPr>
          </a:p>
          <a:p>
            <a:pPr marL="304800" lvl="1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622300" algn="l"/>
              </a:tabLst>
            </a:pPr>
            <a:r>
              <a:rPr lang="en-US" altLang="ko-KR" sz="1400" b="1" dirty="0" smtClean="0">
                <a:solidFill>
                  <a:srgbClr val="4D8000"/>
                </a:solidFill>
                <a:latin typeface="+mn-ea"/>
                <a:ea typeface="+mn-ea"/>
              </a:rPr>
              <a:t> </a:t>
            </a:r>
            <a:r>
              <a:rPr lang="en-US" altLang="ko-KR" sz="1400" b="1" dirty="0">
                <a:solidFill>
                  <a:srgbClr val="4D8000"/>
                </a:solidFill>
                <a:latin typeface="+mn-ea"/>
                <a:ea typeface="+mn-ea"/>
              </a:rPr>
              <a:t>	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+mn-ea"/>
                <a:ea typeface="+mn-ea"/>
              </a:rPr>
              <a:t>printf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ea typeface="+mn-ea"/>
              </a:rPr>
              <a:t>("\n</a:t>
            </a:r>
            <a:r>
              <a:rPr lang="en-US" altLang="ko-KR" sz="1400" b="1" dirty="0" smtClean="0">
                <a:solidFill>
                  <a:srgbClr val="000000"/>
                </a:solidFill>
                <a:latin typeface="+mn-ea"/>
                <a:ea typeface="+mn-ea"/>
              </a:rPr>
              <a:t>");  </a:t>
            </a:r>
          </a:p>
          <a:p>
            <a:pPr marL="304800" lvl="1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622300" algn="l"/>
              </a:tabLst>
            </a:pPr>
            <a:r>
              <a:rPr lang="en-US" altLang="ko-KR" sz="1400" b="1" dirty="0" smtClean="0">
                <a:solidFill>
                  <a:srgbClr val="000000"/>
                </a:solidFill>
                <a:latin typeface="+mn-ea"/>
                <a:ea typeface="+mn-ea"/>
              </a:rPr>
              <a:t>} } </a:t>
            </a:r>
            <a:endParaRPr lang="en-US" altLang="ko-KR" sz="1400" b="1" dirty="0">
              <a:latin typeface="+mn-ea"/>
              <a:ea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57020" y="6461563"/>
            <a:ext cx="3006828" cy="37388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결과 값을 미리 생각해 </a:t>
            </a:r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보기</a:t>
            </a:r>
            <a:endParaRPr lang="en-US" altLang="ko-KR" sz="1400" b="1" dirty="0" smtClean="0">
              <a:solidFill>
                <a:srgbClr val="FF0000"/>
              </a:solidFill>
              <a:latin typeface="+mn-ea"/>
              <a:ea typeface="+mn-ea"/>
              <a:sym typeface="Wingdings" panose="05000000000000000000" pitchFamily="2" charset="2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43608" y="4469843"/>
            <a:ext cx="320158" cy="327309"/>
          </a:xfrm>
          <a:prstGeom prst="roundRect">
            <a:avLst/>
          </a:prstGeom>
          <a:solidFill>
            <a:srgbClr val="FFFF00">
              <a:alpha val="4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76056" y="3558618"/>
            <a:ext cx="2664296" cy="765200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</a:rPr>
              <a:t>for </a:t>
            </a:r>
            <a:r>
              <a:rPr lang="ko-KR" altLang="en-US" sz="1500" b="1" dirty="0" smtClean="0">
                <a:solidFill>
                  <a:srgbClr val="0000FF"/>
                </a:solidFill>
                <a:latin typeface="+mn-ea"/>
                <a:ea typeface="+mn-ea"/>
              </a:rPr>
              <a:t>문에 변수 선언</a:t>
            </a:r>
            <a:endParaRPr lang="en-US" altLang="ko-KR" sz="1500" b="1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r>
              <a:rPr lang="ko-KR" altLang="en-US" sz="1500" b="1" dirty="0" smtClean="0">
                <a:solidFill>
                  <a:srgbClr val="0000FF"/>
                </a:solidFill>
                <a:latin typeface="+mn-ea"/>
                <a:ea typeface="+mn-ea"/>
              </a:rPr>
              <a:t>또는 </a:t>
            </a:r>
            <a:endParaRPr lang="en-US" altLang="ko-KR" sz="1500" b="1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</a:rPr>
              <a:t>for </a:t>
            </a:r>
            <a:r>
              <a:rPr lang="ko-KR" altLang="en-US" sz="1500" b="1" dirty="0" smtClean="0">
                <a:solidFill>
                  <a:srgbClr val="0000FF"/>
                </a:solidFill>
                <a:latin typeface="+mn-ea"/>
                <a:ea typeface="+mn-ea"/>
              </a:rPr>
              <a:t>문 밖에 선언 </a:t>
            </a:r>
            <a:r>
              <a:rPr lang="en-US" altLang="ko-KR" sz="1500" b="1" dirty="0" err="1" smtClean="0">
                <a:solidFill>
                  <a:srgbClr val="FF0000"/>
                </a:solidFill>
                <a:latin typeface="+mn-ea"/>
                <a:ea typeface="+mn-ea"/>
              </a:rPr>
              <a:t>int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500" b="1" dirty="0" err="1" smtClean="0">
                <a:solidFill>
                  <a:srgbClr val="FF0000"/>
                </a:solidFill>
                <a:latin typeface="+mn-ea"/>
                <a:ea typeface="+mn-ea"/>
              </a:rPr>
              <a:t>i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</a:rPr>
              <a:t>, j;</a:t>
            </a:r>
            <a:endParaRPr lang="ko-KR" altLang="en-US" sz="15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cxnSp>
        <p:nvCxnSpPr>
          <p:cNvPr id="28" name="구부러진 연결선 27"/>
          <p:cNvCxnSpPr/>
          <p:nvPr/>
        </p:nvCxnSpPr>
        <p:spPr bwMode="auto">
          <a:xfrm rot="10800000" flipV="1">
            <a:off x="1246380" y="3753034"/>
            <a:ext cx="3613653" cy="67753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ysDot"/>
            <a:bevel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모서리가 둥근 직사각형 29"/>
          <p:cNvSpPr/>
          <p:nvPr/>
        </p:nvSpPr>
        <p:spPr>
          <a:xfrm>
            <a:off x="1371522" y="5333939"/>
            <a:ext cx="320158" cy="327309"/>
          </a:xfrm>
          <a:prstGeom prst="roundRect">
            <a:avLst/>
          </a:prstGeom>
          <a:solidFill>
            <a:srgbClr val="FFFF00">
              <a:alpha val="4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2" name="구부러진 연결선 31"/>
          <p:cNvCxnSpPr/>
          <p:nvPr/>
        </p:nvCxnSpPr>
        <p:spPr bwMode="auto">
          <a:xfrm rot="10800000" flipV="1">
            <a:off x="1691681" y="3753034"/>
            <a:ext cx="3168353" cy="1580903"/>
          </a:xfrm>
          <a:prstGeom prst="curvedConnector3">
            <a:avLst>
              <a:gd name="adj1" fmla="val 36601"/>
            </a:avLst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ysDot"/>
            <a:bevel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3157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6. </a:t>
            </a:r>
            <a:r>
              <a:rPr lang="ko-KR" altLang="en-US" sz="2400" b="1" dirty="0" err="1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제어문</a:t>
            </a:r>
            <a:endParaRPr lang="ko-KR" altLang="en-US" sz="2400" b="1" dirty="0">
              <a:solidFill>
                <a:srgbClr val="0000FF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4619" y="620688"/>
            <a:ext cx="86398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6.7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for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문 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…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중첩</a:t>
            </a:r>
            <a:endParaRPr kumimoji="0" lang="en-US" altLang="ko-KR" sz="16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      : for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문 안에 또 다른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for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문이 포함된 것</a:t>
            </a:r>
          </a:p>
          <a:p>
            <a:pPr>
              <a:lnSpc>
                <a:spcPct val="150000"/>
              </a:lnSpc>
              <a:defRPr/>
            </a:pPr>
            <a:endParaRPr kumimoji="0" lang="en-US" altLang="ko-KR" sz="1500" b="1" dirty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30793" y="1556792"/>
            <a:ext cx="8627520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FF00FF"/>
                </a:solidFill>
                <a:latin typeface="+mn-ea"/>
                <a:ea typeface="+mn-ea"/>
              </a:rPr>
              <a:t>#include &lt;</a:t>
            </a:r>
            <a:r>
              <a:rPr lang="en-US" altLang="ko-KR" sz="1400" b="1" dirty="0" err="1">
                <a:solidFill>
                  <a:srgbClr val="FF00FF"/>
                </a:solidFill>
                <a:latin typeface="+mn-ea"/>
                <a:ea typeface="+mn-ea"/>
              </a:rPr>
              <a:t>stdio.h</a:t>
            </a:r>
            <a:r>
              <a:rPr lang="en-US" altLang="ko-KR" sz="1400" b="1" dirty="0" smtClean="0">
                <a:solidFill>
                  <a:srgbClr val="FF00FF"/>
                </a:solidFill>
                <a:latin typeface="+mn-ea"/>
                <a:ea typeface="+mn-ea"/>
              </a:rPr>
              <a:t>&gt;</a:t>
            </a:r>
          </a:p>
          <a:p>
            <a:endParaRPr lang="ko-KR" altLang="en-US" sz="1400" b="1" dirty="0">
              <a:latin typeface="+mn-ea"/>
              <a:ea typeface="+mn-ea"/>
            </a:endParaRPr>
          </a:p>
          <a:p>
            <a:r>
              <a:rPr lang="en-US" altLang="ko-KR" sz="1400" b="1" dirty="0" err="1">
                <a:latin typeface="+mn-ea"/>
                <a:ea typeface="+mn-ea"/>
              </a:rPr>
              <a:t>int</a:t>
            </a:r>
            <a:r>
              <a:rPr lang="en-US" altLang="ko-KR" sz="1400" b="1" dirty="0">
                <a:latin typeface="+mn-ea"/>
                <a:ea typeface="+mn-ea"/>
              </a:rPr>
              <a:t> main()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{</a:t>
            </a:r>
          </a:p>
          <a:p>
            <a:pPr marL="304800" lvl="1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622300" algn="l"/>
              </a:tabLst>
            </a:pPr>
            <a:r>
              <a:rPr lang="nn-NO" altLang="ko-KR" sz="1400" b="1" dirty="0" smtClean="0">
                <a:solidFill>
                  <a:srgbClr val="000000"/>
                </a:solidFill>
                <a:latin typeface="+mn-ea"/>
                <a:ea typeface="+mn-ea"/>
              </a:rPr>
              <a:t>for (</a:t>
            </a:r>
            <a:r>
              <a:rPr lang="en-US" altLang="ko-KR" sz="1400" b="1" dirty="0" err="1" smtClean="0">
                <a:solidFill>
                  <a:srgbClr val="FF0000"/>
                </a:solidFill>
                <a:latin typeface="+mn-ea"/>
                <a:ea typeface="+mn-ea"/>
              </a:rPr>
              <a:t>int</a:t>
            </a:r>
            <a:r>
              <a:rPr lang="en-US" altLang="ko-KR" sz="1400" b="1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nn-NO" altLang="ko-KR" sz="1400" b="1" dirty="0" smtClean="0">
                <a:solidFill>
                  <a:srgbClr val="000000"/>
                </a:solidFill>
                <a:latin typeface="+mn-ea"/>
                <a:ea typeface="+mn-ea"/>
              </a:rPr>
              <a:t>i=1</a:t>
            </a:r>
            <a:r>
              <a:rPr lang="nn-NO" altLang="ko-KR" sz="1400" b="1" dirty="0">
                <a:solidFill>
                  <a:srgbClr val="000000"/>
                </a:solidFill>
                <a:latin typeface="+mn-ea"/>
                <a:ea typeface="+mn-ea"/>
              </a:rPr>
              <a:t>; i&lt;=2; i</a:t>
            </a:r>
            <a:r>
              <a:rPr lang="nn-NO" altLang="ko-KR" sz="1400" b="1" dirty="0" smtClean="0">
                <a:solidFill>
                  <a:srgbClr val="000000"/>
                </a:solidFill>
                <a:latin typeface="+mn-ea"/>
                <a:ea typeface="+mn-ea"/>
              </a:rPr>
              <a:t>++) </a:t>
            </a:r>
            <a:r>
              <a:rPr lang="en-US" altLang="ko-KR" sz="1400" b="1" dirty="0" smtClean="0">
                <a:solidFill>
                  <a:srgbClr val="000000"/>
                </a:solidFill>
                <a:latin typeface="+mn-ea"/>
                <a:ea typeface="+mn-ea"/>
              </a:rPr>
              <a:t>{</a:t>
            </a:r>
            <a:endParaRPr lang="en-US" altLang="ko-KR" sz="1400" b="1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304800" lvl="1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622300" algn="l"/>
              </a:tabLst>
            </a:pPr>
            <a:r>
              <a:rPr lang="en-US" altLang="ko-KR" sz="1400" b="1" dirty="0">
                <a:solidFill>
                  <a:srgbClr val="4D8000"/>
                </a:solidFill>
                <a:latin typeface="+mn-ea"/>
                <a:ea typeface="+mn-ea"/>
              </a:rPr>
              <a:t>	</a:t>
            </a:r>
            <a:r>
              <a:rPr lang="en-US" altLang="ko-KR" sz="1400" b="1" dirty="0" err="1">
                <a:solidFill>
                  <a:srgbClr val="000000"/>
                </a:solidFill>
                <a:latin typeface="+mn-ea"/>
                <a:ea typeface="+mn-ea"/>
              </a:rPr>
              <a:t>printf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ea typeface="+mn-ea"/>
              </a:rPr>
              <a:t>("</a:t>
            </a:r>
            <a:r>
              <a:rPr lang="en-US" altLang="ko-KR" sz="1400" b="1" dirty="0" err="1">
                <a:solidFill>
                  <a:srgbClr val="000000"/>
                </a:solidFill>
                <a:latin typeface="+mn-ea"/>
                <a:ea typeface="+mn-ea"/>
              </a:rPr>
              <a:t>i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ea typeface="+mn-ea"/>
              </a:rPr>
              <a:t>=%d</a:t>
            </a:r>
            <a:r>
              <a:rPr lang="ko-KR" altLang="en-US" sz="1400" b="1" dirty="0">
                <a:solidFill>
                  <a:srgbClr val="000000"/>
                </a:solidFill>
                <a:latin typeface="+mn-ea"/>
                <a:ea typeface="+mn-ea"/>
              </a:rPr>
              <a:t>일 때 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ea typeface="+mn-ea"/>
              </a:rPr>
              <a:t>: ", </a:t>
            </a:r>
            <a:r>
              <a:rPr lang="en-US" altLang="ko-KR" sz="1400" b="1" dirty="0" err="1">
                <a:solidFill>
                  <a:srgbClr val="000000"/>
                </a:solidFill>
                <a:latin typeface="+mn-ea"/>
                <a:ea typeface="+mn-ea"/>
              </a:rPr>
              <a:t>i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ea typeface="+mn-ea"/>
              </a:rPr>
              <a:t>);</a:t>
            </a:r>
          </a:p>
          <a:p>
            <a:pPr marL="304800" lvl="1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622300" algn="l"/>
              </a:tabLst>
            </a:pPr>
            <a:r>
              <a:rPr lang="en-US" altLang="ko-KR" sz="800" b="1" dirty="0">
                <a:solidFill>
                  <a:srgbClr val="4D8000"/>
                </a:solidFill>
                <a:latin typeface="+mn-ea"/>
                <a:ea typeface="+mn-ea"/>
              </a:rPr>
              <a:t>	</a:t>
            </a:r>
            <a:endParaRPr lang="en-US" altLang="ko-KR" sz="800" b="1" dirty="0" smtClean="0">
              <a:solidFill>
                <a:srgbClr val="4D8000"/>
              </a:solidFill>
              <a:latin typeface="+mn-ea"/>
              <a:ea typeface="+mn-ea"/>
            </a:endParaRPr>
          </a:p>
          <a:p>
            <a:pPr marL="304800" lvl="1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622300" algn="l"/>
              </a:tabLst>
            </a:pPr>
            <a:r>
              <a:rPr lang="en-US" altLang="ko-KR" sz="1400" b="1" dirty="0" smtClean="0">
                <a:solidFill>
                  <a:srgbClr val="000000"/>
                </a:solidFill>
                <a:latin typeface="+mn-ea"/>
                <a:ea typeface="+mn-ea"/>
              </a:rPr>
              <a:t>     for (</a:t>
            </a:r>
            <a:r>
              <a:rPr lang="en-US" altLang="ko-KR" sz="1400" b="1" dirty="0" err="1" smtClean="0">
                <a:solidFill>
                  <a:srgbClr val="FF0000"/>
                </a:solidFill>
                <a:latin typeface="+mn-ea"/>
                <a:ea typeface="+mn-ea"/>
              </a:rPr>
              <a:t>int</a:t>
            </a:r>
            <a:r>
              <a:rPr lang="en-US" altLang="ko-KR" sz="1400" b="1" dirty="0" smtClean="0">
                <a:solidFill>
                  <a:srgbClr val="000000"/>
                </a:solidFill>
                <a:latin typeface="+mn-ea"/>
                <a:ea typeface="+mn-ea"/>
              </a:rPr>
              <a:t> j=1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ea typeface="+mn-ea"/>
              </a:rPr>
              <a:t>; j&lt;=3; </a:t>
            </a:r>
            <a:r>
              <a:rPr lang="en-US" altLang="ko-KR" sz="1400" b="1" dirty="0" err="1">
                <a:solidFill>
                  <a:srgbClr val="000000"/>
                </a:solidFill>
                <a:latin typeface="+mn-ea"/>
                <a:ea typeface="+mn-ea"/>
              </a:rPr>
              <a:t>j++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</a:p>
          <a:p>
            <a:pPr marL="304800" lvl="1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622300" algn="l"/>
              </a:tabLst>
            </a:pPr>
            <a:r>
              <a:rPr lang="en-US" altLang="ko-KR" sz="1400" b="1" dirty="0">
                <a:solidFill>
                  <a:srgbClr val="4D8000"/>
                </a:solidFill>
                <a:latin typeface="+mn-ea"/>
                <a:ea typeface="+mn-ea"/>
              </a:rPr>
              <a:t>		</a:t>
            </a:r>
            <a:r>
              <a:rPr lang="en-US" altLang="ko-KR" sz="1400" b="1" dirty="0" err="1">
                <a:solidFill>
                  <a:srgbClr val="000000"/>
                </a:solidFill>
                <a:latin typeface="+mn-ea"/>
                <a:ea typeface="+mn-ea"/>
              </a:rPr>
              <a:t>printf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ea typeface="+mn-ea"/>
              </a:rPr>
              <a:t>("j=%d ", j);</a:t>
            </a:r>
          </a:p>
          <a:p>
            <a:pPr marL="304800" lvl="1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622300" algn="l"/>
              </a:tabLst>
            </a:pPr>
            <a:endParaRPr lang="en-US" altLang="ko-KR" sz="800" b="1" dirty="0" smtClean="0">
              <a:solidFill>
                <a:srgbClr val="4D8000"/>
              </a:solidFill>
              <a:latin typeface="+mn-ea"/>
              <a:ea typeface="+mn-ea"/>
            </a:endParaRPr>
          </a:p>
          <a:p>
            <a:pPr marL="304800" lvl="1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622300" algn="l"/>
              </a:tabLst>
            </a:pPr>
            <a:r>
              <a:rPr lang="en-US" altLang="ko-KR" sz="1400" b="1" dirty="0" smtClean="0">
                <a:solidFill>
                  <a:srgbClr val="4D8000"/>
                </a:solidFill>
                <a:latin typeface="+mn-ea"/>
                <a:ea typeface="+mn-ea"/>
              </a:rPr>
              <a:t> </a:t>
            </a:r>
            <a:r>
              <a:rPr lang="en-US" altLang="ko-KR" sz="1400" b="1" dirty="0">
                <a:solidFill>
                  <a:srgbClr val="4D8000"/>
                </a:solidFill>
                <a:latin typeface="+mn-ea"/>
                <a:ea typeface="+mn-ea"/>
              </a:rPr>
              <a:t>	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+mn-ea"/>
                <a:ea typeface="+mn-ea"/>
              </a:rPr>
              <a:t>printf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ea typeface="+mn-ea"/>
              </a:rPr>
              <a:t>("\n</a:t>
            </a:r>
            <a:r>
              <a:rPr lang="en-US" altLang="ko-KR" sz="1400" b="1" dirty="0" smtClean="0">
                <a:solidFill>
                  <a:srgbClr val="000000"/>
                </a:solidFill>
                <a:latin typeface="+mn-ea"/>
                <a:ea typeface="+mn-ea"/>
              </a:rPr>
              <a:t>");  </a:t>
            </a:r>
          </a:p>
          <a:p>
            <a:pPr marL="304800" lvl="1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622300" algn="l"/>
              </a:tabLst>
            </a:pPr>
            <a:r>
              <a:rPr lang="en-US" altLang="ko-KR" sz="1400" b="1" dirty="0" smtClean="0">
                <a:solidFill>
                  <a:srgbClr val="000000"/>
                </a:solidFill>
                <a:latin typeface="+mn-ea"/>
                <a:ea typeface="+mn-ea"/>
              </a:rPr>
              <a:t>} } </a:t>
            </a:r>
            <a:endParaRPr lang="en-US" altLang="ko-KR" sz="1400" b="1" dirty="0">
              <a:latin typeface="+mn-ea"/>
              <a:ea typeface="+mn-ea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4819224"/>
            <a:ext cx="4548848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982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6. </a:t>
            </a:r>
            <a:r>
              <a:rPr lang="ko-KR" altLang="en-US" sz="2400" b="1" dirty="0" err="1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제어문</a:t>
            </a:r>
            <a:endParaRPr lang="ko-KR" altLang="en-US" sz="2400" b="1" dirty="0">
              <a:solidFill>
                <a:srgbClr val="0000FF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4619" y="620688"/>
            <a:ext cx="8639869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6.8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for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문 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…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퀴즈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결과 출력하기</a:t>
            </a:r>
            <a:endParaRPr kumimoji="0" lang="en-US" altLang="ko-KR" sz="16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6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     (1)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입력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: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학생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10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명의 퀴즈 점수</a:t>
            </a:r>
          </a:p>
          <a:p>
            <a:pPr>
              <a:lnSpc>
                <a:spcPct val="150000"/>
              </a:lnSpc>
              <a:defRPr/>
            </a:pP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     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(2)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전체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평균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,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통과자수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(70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이상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),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탈락자수 출력</a:t>
            </a:r>
            <a:endParaRPr kumimoji="0" lang="ko-KR" altLang="en-US" sz="1500" b="1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71600" y="2209273"/>
            <a:ext cx="6984776" cy="316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 smtClean="0">
                <a:latin typeface="+mn-ea"/>
                <a:ea typeface="+mn-ea"/>
              </a:rPr>
              <a:t>#</a:t>
            </a:r>
            <a:r>
              <a:rPr lang="ko-KR" altLang="en-US" sz="1500" b="1" dirty="0">
                <a:latin typeface="+mn-ea"/>
                <a:ea typeface="+mn-ea"/>
              </a:rPr>
              <a:t>분석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+mn-ea"/>
                <a:ea typeface="+mn-ea"/>
              </a:rPr>
              <a:t>for (</a:t>
            </a:r>
            <a:r>
              <a:rPr lang="en-US" altLang="ko-KR" sz="1500" b="1" dirty="0" err="1">
                <a:latin typeface="+mn-ea"/>
                <a:ea typeface="+mn-ea"/>
              </a:rPr>
              <a:t>i</a:t>
            </a:r>
            <a:r>
              <a:rPr lang="en-US" altLang="ko-KR" sz="1500" b="1" dirty="0">
                <a:latin typeface="+mn-ea"/>
                <a:ea typeface="+mn-ea"/>
              </a:rPr>
              <a:t>=1; </a:t>
            </a:r>
            <a:r>
              <a:rPr lang="en-US" altLang="ko-KR" sz="1500" b="1" dirty="0" err="1">
                <a:latin typeface="+mn-ea"/>
                <a:ea typeface="+mn-ea"/>
              </a:rPr>
              <a:t>i</a:t>
            </a:r>
            <a:r>
              <a:rPr lang="en-US" altLang="ko-KR" sz="1500" b="1" dirty="0">
                <a:latin typeface="+mn-ea"/>
                <a:ea typeface="+mn-ea"/>
              </a:rPr>
              <a:t>&lt;=10; </a:t>
            </a:r>
            <a:r>
              <a:rPr lang="en-US" altLang="ko-KR" sz="1500" b="1" dirty="0" err="1">
                <a:latin typeface="+mn-ea"/>
                <a:ea typeface="+mn-ea"/>
              </a:rPr>
              <a:t>i</a:t>
            </a:r>
            <a:r>
              <a:rPr lang="en-US" altLang="ko-KR" sz="1500" b="1" dirty="0">
                <a:latin typeface="+mn-ea"/>
                <a:ea typeface="+mn-ea"/>
              </a:rPr>
              <a:t>++)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+mn-ea"/>
                <a:ea typeface="+mn-ea"/>
              </a:rPr>
              <a:t>{ 	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latin typeface="+mn-ea"/>
                <a:ea typeface="+mn-ea"/>
              </a:rPr>
              <a:t>       // </a:t>
            </a:r>
            <a:r>
              <a:rPr lang="ko-KR" altLang="en-US" sz="1500" b="1" dirty="0">
                <a:latin typeface="+mn-ea"/>
                <a:ea typeface="+mn-ea"/>
              </a:rPr>
              <a:t>학생 </a:t>
            </a:r>
            <a:r>
              <a:rPr lang="en-US" altLang="ko-KR" sz="1500" b="1" dirty="0">
                <a:latin typeface="+mn-ea"/>
                <a:ea typeface="+mn-ea"/>
              </a:rPr>
              <a:t>1</a:t>
            </a:r>
            <a:r>
              <a:rPr lang="ko-KR" altLang="en-US" sz="1500" b="1" dirty="0">
                <a:latin typeface="+mn-ea"/>
                <a:ea typeface="+mn-ea"/>
              </a:rPr>
              <a:t>명 마다 처리할 내용</a:t>
            </a:r>
          </a:p>
          <a:p>
            <a:pPr>
              <a:lnSpc>
                <a:spcPct val="150000"/>
              </a:lnSpc>
            </a:pPr>
            <a:r>
              <a:rPr lang="ko-KR" altLang="en-US" sz="1500" b="1" dirty="0" smtClean="0">
                <a:latin typeface="+mn-ea"/>
                <a:ea typeface="+mn-ea"/>
              </a:rPr>
              <a:t>      ① </a:t>
            </a:r>
            <a:r>
              <a:rPr lang="ko-KR" altLang="en-US" sz="1500" b="1" dirty="0">
                <a:latin typeface="+mn-ea"/>
                <a:ea typeface="+mn-ea"/>
              </a:rPr>
              <a:t>퀴즈 점수 입력 받기</a:t>
            </a:r>
          </a:p>
          <a:p>
            <a:pPr>
              <a:lnSpc>
                <a:spcPct val="150000"/>
              </a:lnSpc>
            </a:pPr>
            <a:r>
              <a:rPr lang="ko-KR" altLang="en-US" sz="1500" b="1" dirty="0" smtClean="0">
                <a:latin typeface="+mn-ea"/>
                <a:ea typeface="+mn-ea"/>
              </a:rPr>
              <a:t>      ② </a:t>
            </a:r>
            <a:r>
              <a:rPr lang="ko-KR" altLang="en-US" sz="1500" b="1" dirty="0">
                <a:latin typeface="+mn-ea"/>
                <a:ea typeface="+mn-ea"/>
              </a:rPr>
              <a:t>입력된 점수를 </a:t>
            </a:r>
            <a:r>
              <a:rPr lang="en-US" altLang="ko-KR" sz="1500" b="1" dirty="0">
                <a:latin typeface="+mn-ea"/>
                <a:ea typeface="+mn-ea"/>
              </a:rPr>
              <a:t>sum</a:t>
            </a:r>
            <a:r>
              <a:rPr lang="ko-KR" altLang="en-US" sz="1500" b="1" dirty="0">
                <a:latin typeface="+mn-ea"/>
                <a:ea typeface="+mn-ea"/>
              </a:rPr>
              <a:t>에 더하기</a:t>
            </a:r>
          </a:p>
          <a:p>
            <a:pPr>
              <a:lnSpc>
                <a:spcPct val="150000"/>
              </a:lnSpc>
            </a:pPr>
            <a:r>
              <a:rPr lang="ko-KR" altLang="en-US" sz="1500" b="1" dirty="0" smtClean="0">
                <a:latin typeface="+mn-ea"/>
                <a:ea typeface="+mn-ea"/>
              </a:rPr>
              <a:t>      ③ </a:t>
            </a:r>
            <a:r>
              <a:rPr lang="ko-KR" altLang="en-US" sz="1500" b="1" dirty="0">
                <a:latin typeface="+mn-ea"/>
                <a:ea typeface="+mn-ea"/>
              </a:rPr>
              <a:t>점수가 </a:t>
            </a:r>
            <a:r>
              <a:rPr lang="en-US" altLang="ko-KR" sz="1500" b="1" dirty="0">
                <a:latin typeface="+mn-ea"/>
                <a:ea typeface="+mn-ea"/>
              </a:rPr>
              <a:t>70</a:t>
            </a:r>
            <a:r>
              <a:rPr lang="ko-KR" altLang="en-US" sz="1500" b="1" dirty="0">
                <a:latin typeface="+mn-ea"/>
                <a:ea typeface="+mn-ea"/>
              </a:rPr>
              <a:t>점 이상이면 통과자수를 </a:t>
            </a:r>
            <a:r>
              <a:rPr lang="en-US" altLang="ko-KR" sz="1500" b="1" dirty="0">
                <a:latin typeface="+mn-ea"/>
                <a:ea typeface="+mn-ea"/>
              </a:rPr>
              <a:t>1 </a:t>
            </a:r>
            <a:r>
              <a:rPr lang="ko-KR" altLang="en-US" sz="1500" b="1" dirty="0">
                <a:latin typeface="+mn-ea"/>
                <a:ea typeface="+mn-ea"/>
              </a:rPr>
              <a:t>증가</a:t>
            </a:r>
            <a:r>
              <a:rPr lang="en-US" altLang="ko-KR" sz="1500" b="1" dirty="0">
                <a:latin typeface="+mn-ea"/>
                <a:ea typeface="+mn-ea"/>
              </a:rPr>
              <a:t>, </a:t>
            </a:r>
            <a:r>
              <a:rPr lang="ko-KR" altLang="en-US" sz="1500" b="1" dirty="0">
                <a:latin typeface="+mn-ea"/>
                <a:ea typeface="+mn-ea"/>
              </a:rPr>
              <a:t>아니면 탈락자수 </a:t>
            </a:r>
            <a:r>
              <a:rPr lang="en-US" altLang="ko-KR" sz="1500" b="1" dirty="0">
                <a:latin typeface="+mn-ea"/>
                <a:ea typeface="+mn-ea"/>
              </a:rPr>
              <a:t>1 </a:t>
            </a:r>
            <a:r>
              <a:rPr lang="ko-KR" altLang="en-US" sz="1500" b="1" dirty="0">
                <a:latin typeface="+mn-ea"/>
                <a:ea typeface="+mn-ea"/>
              </a:rPr>
              <a:t>증가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+mn-ea"/>
                <a:ea typeface="+mn-ea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+mn-ea"/>
                <a:ea typeface="+mn-ea"/>
              </a:rPr>
              <a:t>④ </a:t>
            </a:r>
            <a:r>
              <a:rPr lang="en-US" altLang="ko-KR" sz="1500" b="1" dirty="0" err="1">
                <a:latin typeface="+mn-ea"/>
                <a:ea typeface="+mn-ea"/>
              </a:rPr>
              <a:t>avg</a:t>
            </a:r>
            <a:r>
              <a:rPr lang="en-US" altLang="ko-KR" sz="1500" b="1" dirty="0">
                <a:latin typeface="+mn-ea"/>
                <a:ea typeface="+mn-ea"/>
              </a:rPr>
              <a:t> </a:t>
            </a:r>
            <a:r>
              <a:rPr lang="en-US" altLang="ko-KR" sz="1500" b="1" dirty="0" smtClean="0">
                <a:latin typeface="+mn-ea"/>
                <a:ea typeface="+mn-ea"/>
              </a:rPr>
              <a:t>= </a:t>
            </a:r>
            <a:r>
              <a:rPr lang="en-US" altLang="ko-KR" sz="1500" b="1" dirty="0">
                <a:latin typeface="+mn-ea"/>
                <a:ea typeface="+mn-ea"/>
              </a:rPr>
              <a:t>sum / 10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115616" y="5733256"/>
            <a:ext cx="3006828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프로그램 하시오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발표 준비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89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91580" y="661508"/>
            <a:ext cx="8352420" cy="7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2424" y="21748"/>
            <a:ext cx="6287768" cy="5724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#include &lt;</a:t>
            </a:r>
            <a:r>
              <a:rPr lang="en-US" altLang="ko-KR" sz="1400" b="1" dirty="0" err="1">
                <a:latin typeface="+mn-ea"/>
                <a:ea typeface="+mn-ea"/>
              </a:rPr>
              <a:t>stdio.h</a:t>
            </a:r>
            <a:r>
              <a:rPr lang="en-US" altLang="ko-KR" sz="1400" b="1" dirty="0">
                <a:latin typeface="+mn-ea"/>
                <a:ea typeface="+mn-ea"/>
              </a:rPr>
              <a:t>&gt;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err="1">
                <a:latin typeface="+mn-ea"/>
                <a:ea typeface="+mn-ea"/>
              </a:rPr>
              <a:t>int</a:t>
            </a:r>
            <a:r>
              <a:rPr lang="en-US" altLang="ko-KR" sz="1400" b="1" dirty="0">
                <a:latin typeface="+mn-ea"/>
                <a:ea typeface="+mn-ea"/>
              </a:rPr>
              <a:t> main</a:t>
            </a:r>
            <a:r>
              <a:rPr lang="en-US" altLang="ko-KR" sz="1400" b="1" dirty="0" smtClean="0">
                <a:latin typeface="+mn-ea"/>
                <a:ea typeface="+mn-ea"/>
              </a:rPr>
              <a:t>() {</a:t>
            </a:r>
            <a:endParaRPr lang="en-US" altLang="ko-KR" sz="14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500" b="1" dirty="0">
                <a:latin typeface="+mn-ea"/>
                <a:ea typeface="+mn-ea"/>
              </a:rPr>
              <a:t>	</a:t>
            </a:r>
            <a:endParaRPr lang="en-US" altLang="ko-KR" sz="5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 </a:t>
            </a:r>
            <a:r>
              <a:rPr lang="en-US" altLang="ko-KR" sz="1400" b="1" dirty="0" smtClean="0">
                <a:latin typeface="+mn-ea"/>
                <a:ea typeface="+mn-ea"/>
              </a:rPr>
              <a:t>    </a:t>
            </a:r>
            <a:r>
              <a:rPr lang="en-US" altLang="ko-KR" sz="1400" b="1" dirty="0" err="1" smtClean="0">
                <a:latin typeface="+mn-ea"/>
                <a:ea typeface="+mn-ea"/>
              </a:rPr>
              <a:t>int</a:t>
            </a:r>
            <a:r>
              <a:rPr lang="en-US" altLang="ko-KR" sz="1400" b="1" dirty="0" smtClean="0">
                <a:latin typeface="+mn-ea"/>
                <a:ea typeface="+mn-ea"/>
              </a:rPr>
              <a:t> </a:t>
            </a:r>
            <a:r>
              <a:rPr lang="en-US" altLang="ko-KR" sz="1400" b="1" dirty="0" err="1">
                <a:latin typeface="+mn-ea"/>
                <a:ea typeface="+mn-ea"/>
              </a:rPr>
              <a:t>i</a:t>
            </a:r>
            <a:r>
              <a:rPr lang="en-US" altLang="ko-KR" sz="1400" b="1" dirty="0">
                <a:latin typeface="+mn-ea"/>
                <a:ea typeface="+mn-ea"/>
              </a:rPr>
              <a:t>, quiz, sum, pass, fail;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     double </a:t>
            </a:r>
            <a:r>
              <a:rPr lang="en-US" altLang="ko-KR" sz="1400" b="1" dirty="0" err="1">
                <a:latin typeface="+mn-ea"/>
                <a:ea typeface="+mn-ea"/>
              </a:rPr>
              <a:t>avg</a:t>
            </a:r>
            <a:r>
              <a:rPr lang="en-US" altLang="ko-KR" sz="1400" b="1" dirty="0">
                <a:latin typeface="+mn-ea"/>
                <a:ea typeface="+mn-ea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R" sz="5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     sum </a:t>
            </a:r>
            <a:r>
              <a:rPr lang="en-US" altLang="ko-KR" sz="1400" b="1" dirty="0">
                <a:latin typeface="+mn-ea"/>
                <a:ea typeface="+mn-ea"/>
              </a:rPr>
              <a:t>= 0</a:t>
            </a:r>
            <a:r>
              <a:rPr lang="en-US" altLang="ko-KR" sz="1400" b="1" dirty="0" smtClean="0">
                <a:latin typeface="+mn-ea"/>
                <a:ea typeface="+mn-ea"/>
              </a:rPr>
              <a:t>;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//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  <a:ea typeface="+mn-ea"/>
              </a:rPr>
              <a:t>누적용 변수를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0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  <a:ea typeface="+mn-ea"/>
              </a:rPr>
              <a:t>으로 초기화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     pass </a:t>
            </a:r>
            <a:r>
              <a:rPr lang="en-US" altLang="ko-KR" sz="1400" b="1" dirty="0">
                <a:latin typeface="+mn-ea"/>
                <a:ea typeface="+mn-ea"/>
              </a:rPr>
              <a:t>= 0;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     fail </a:t>
            </a:r>
            <a:r>
              <a:rPr lang="en-US" altLang="ko-KR" sz="1400" b="1" dirty="0">
                <a:latin typeface="+mn-ea"/>
                <a:ea typeface="+mn-ea"/>
              </a:rPr>
              <a:t>= 0;</a:t>
            </a:r>
          </a:p>
          <a:p>
            <a:pPr>
              <a:lnSpc>
                <a:spcPct val="150000"/>
              </a:lnSpc>
            </a:pPr>
            <a:endParaRPr lang="en-US" altLang="ko-KR" sz="5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     /* </a:t>
            </a:r>
            <a:r>
              <a:rPr lang="en-US" altLang="ko-KR" sz="1400" b="1" dirty="0">
                <a:latin typeface="+mn-ea"/>
                <a:ea typeface="+mn-ea"/>
              </a:rPr>
              <a:t>10</a:t>
            </a:r>
            <a:r>
              <a:rPr lang="ko-KR" altLang="en-US" sz="1400" b="1" dirty="0">
                <a:latin typeface="+mn-ea"/>
                <a:ea typeface="+mn-ea"/>
              </a:rPr>
              <a:t>명의 </a:t>
            </a:r>
            <a:r>
              <a:rPr lang="ko-KR" altLang="en-US" sz="1400" b="1" dirty="0" smtClean="0">
                <a:latin typeface="+mn-ea"/>
                <a:ea typeface="+mn-ea"/>
              </a:rPr>
              <a:t>점수를 </a:t>
            </a:r>
            <a:r>
              <a:rPr lang="ko-KR" altLang="en-US" sz="1400" b="1" dirty="0" err="1">
                <a:latin typeface="+mn-ea"/>
                <a:ea typeface="+mn-ea"/>
              </a:rPr>
              <a:t>입력받아</a:t>
            </a:r>
            <a:r>
              <a:rPr lang="ko-KR" altLang="en-US" sz="1400" b="1" dirty="0">
                <a:latin typeface="+mn-ea"/>
                <a:ea typeface="+mn-ea"/>
              </a:rPr>
              <a:t> </a:t>
            </a:r>
            <a:r>
              <a:rPr lang="en-US" altLang="ko-KR" sz="1400" b="1" dirty="0" smtClean="0">
                <a:latin typeface="+mn-ea"/>
                <a:ea typeface="+mn-ea"/>
              </a:rPr>
              <a:t>*/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     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for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en-US" altLang="ko-KR" sz="1400" b="1" dirty="0" err="1">
                <a:solidFill>
                  <a:srgbClr val="FF0000"/>
                </a:solidFill>
                <a:latin typeface="+mn-ea"/>
                <a:ea typeface="+mn-ea"/>
              </a:rPr>
              <a:t>i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=1; </a:t>
            </a:r>
            <a:r>
              <a:rPr lang="en-US" altLang="ko-KR" sz="1400" b="1" dirty="0" err="1">
                <a:solidFill>
                  <a:srgbClr val="FF0000"/>
                </a:solidFill>
                <a:latin typeface="+mn-ea"/>
                <a:ea typeface="+mn-ea"/>
              </a:rPr>
              <a:t>i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&lt;=10; </a:t>
            </a:r>
            <a:r>
              <a:rPr lang="en-US" altLang="ko-KR" sz="1400" b="1" dirty="0" err="1">
                <a:solidFill>
                  <a:srgbClr val="FF0000"/>
                </a:solidFill>
                <a:latin typeface="+mn-ea"/>
                <a:ea typeface="+mn-ea"/>
              </a:rPr>
              <a:t>i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++) </a:t>
            </a:r>
            <a:r>
              <a:rPr lang="en-US" altLang="ko-KR" sz="1400" b="1" dirty="0" smtClean="0">
                <a:latin typeface="+mn-ea"/>
                <a:ea typeface="+mn-ea"/>
              </a:rPr>
              <a:t>{</a:t>
            </a:r>
            <a:endParaRPr lang="en-US" altLang="ko-KR" sz="14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          </a:t>
            </a: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("%d</a:t>
            </a:r>
            <a:r>
              <a:rPr lang="ko-KR" altLang="en-US" sz="1400" b="1" dirty="0">
                <a:latin typeface="+mn-ea"/>
                <a:ea typeface="+mn-ea"/>
              </a:rPr>
              <a:t>번의 퀴즈 점수는</a:t>
            </a:r>
            <a:r>
              <a:rPr lang="en-US" altLang="ko-KR" sz="1400" b="1" dirty="0">
                <a:latin typeface="+mn-ea"/>
                <a:ea typeface="+mn-ea"/>
              </a:rPr>
              <a:t>? ", </a:t>
            </a:r>
            <a:r>
              <a:rPr lang="en-US" altLang="ko-KR" sz="1400" b="1" dirty="0" err="1">
                <a:latin typeface="+mn-ea"/>
                <a:ea typeface="+mn-ea"/>
              </a:rPr>
              <a:t>i</a:t>
            </a:r>
            <a:r>
              <a:rPr lang="en-US" altLang="ko-KR" sz="1400" b="1" dirty="0">
                <a:latin typeface="+mn-ea"/>
                <a:ea typeface="+mn-ea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          </a:t>
            </a:r>
            <a:r>
              <a:rPr lang="en-US" altLang="ko-KR" sz="1400" b="1" dirty="0" err="1" smtClean="0">
                <a:latin typeface="+mn-ea"/>
                <a:ea typeface="+mn-ea"/>
              </a:rPr>
              <a:t>scanf_s</a:t>
            </a:r>
            <a:r>
              <a:rPr lang="en-US" altLang="ko-KR" sz="1400" b="1" dirty="0" smtClean="0">
                <a:latin typeface="+mn-ea"/>
                <a:ea typeface="+mn-ea"/>
              </a:rPr>
              <a:t>("%</a:t>
            </a:r>
            <a:r>
              <a:rPr lang="en-US" altLang="ko-KR" sz="1400" b="1" dirty="0">
                <a:latin typeface="+mn-ea"/>
                <a:ea typeface="+mn-ea"/>
              </a:rPr>
              <a:t>d", &amp;quiz); </a:t>
            </a:r>
            <a:r>
              <a:rPr lang="en-US" altLang="ko-KR" sz="1400" b="1" dirty="0" smtClean="0">
                <a:latin typeface="+mn-ea"/>
                <a:ea typeface="+mn-ea"/>
              </a:rPr>
              <a:t>		// </a:t>
            </a:r>
            <a:r>
              <a:rPr lang="en-US" altLang="ko-KR" sz="1400" b="1" dirty="0" err="1">
                <a:latin typeface="+mn-ea"/>
                <a:ea typeface="+mn-ea"/>
              </a:rPr>
              <a:t>i</a:t>
            </a:r>
            <a:r>
              <a:rPr lang="ko-KR" altLang="en-US" sz="1400" b="1" dirty="0">
                <a:latin typeface="+mn-ea"/>
                <a:ea typeface="+mn-ea"/>
              </a:rPr>
              <a:t>번 학생의 퀴즈 점수 입력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+mn-ea"/>
                <a:ea typeface="+mn-ea"/>
              </a:rPr>
              <a:t> </a:t>
            </a:r>
            <a:r>
              <a:rPr lang="ko-KR" altLang="en-US" sz="1400" b="1" dirty="0" smtClean="0">
                <a:latin typeface="+mn-ea"/>
                <a:ea typeface="+mn-ea"/>
              </a:rPr>
              <a:t>         </a:t>
            </a:r>
            <a:r>
              <a:rPr lang="en-US" altLang="ko-KR" sz="1400" b="1" dirty="0" smtClean="0">
                <a:latin typeface="+mn-ea"/>
                <a:ea typeface="+mn-ea"/>
              </a:rPr>
              <a:t>sum += quiz;	</a:t>
            </a:r>
            <a:r>
              <a:rPr lang="ko-KR" altLang="en-US" sz="1400" b="1" dirty="0">
                <a:latin typeface="+mn-ea"/>
                <a:ea typeface="+mn-ea"/>
              </a:rPr>
              <a:t>	</a:t>
            </a:r>
            <a:r>
              <a:rPr lang="en-US" altLang="ko-KR" sz="1400" b="1" dirty="0" smtClean="0">
                <a:latin typeface="+mn-ea"/>
                <a:ea typeface="+mn-ea"/>
              </a:rPr>
              <a:t>	// </a:t>
            </a:r>
            <a:r>
              <a:rPr lang="ko-KR" altLang="en-US" sz="1400" b="1" dirty="0" smtClean="0">
                <a:latin typeface="+mn-ea"/>
                <a:ea typeface="+mn-ea"/>
              </a:rPr>
              <a:t>점수를 </a:t>
            </a:r>
            <a:r>
              <a:rPr lang="en-US" altLang="ko-KR" sz="1400" b="1" dirty="0">
                <a:latin typeface="+mn-ea"/>
                <a:ea typeface="+mn-ea"/>
              </a:rPr>
              <a:t>sum</a:t>
            </a:r>
            <a:r>
              <a:rPr lang="ko-KR" altLang="en-US" sz="1400" b="1" dirty="0">
                <a:latin typeface="+mn-ea"/>
                <a:ea typeface="+mn-ea"/>
              </a:rPr>
              <a:t>에 누적하기</a:t>
            </a:r>
          </a:p>
          <a:p>
            <a:pPr>
              <a:lnSpc>
                <a:spcPct val="150000"/>
              </a:lnSpc>
            </a:pPr>
            <a:endParaRPr lang="en-US" altLang="ko-KR" sz="5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          if </a:t>
            </a:r>
            <a:r>
              <a:rPr lang="en-US" altLang="ko-KR" sz="1400" b="1" dirty="0">
                <a:latin typeface="+mn-ea"/>
                <a:ea typeface="+mn-ea"/>
              </a:rPr>
              <a:t>(quiz &gt;= </a:t>
            </a:r>
            <a:r>
              <a:rPr lang="en-US" altLang="ko-KR" sz="1400" b="1" dirty="0" smtClean="0">
                <a:latin typeface="+mn-ea"/>
                <a:ea typeface="+mn-ea"/>
              </a:rPr>
              <a:t>70)  pass</a:t>
            </a:r>
            <a:r>
              <a:rPr lang="en-US" altLang="ko-KR" sz="1400" b="1" dirty="0">
                <a:latin typeface="+mn-ea"/>
                <a:ea typeface="+mn-ea"/>
              </a:rPr>
              <a:t>++; </a:t>
            </a:r>
            <a:r>
              <a:rPr lang="en-US" altLang="ko-KR" sz="1400" b="1" dirty="0" smtClean="0">
                <a:latin typeface="+mn-ea"/>
                <a:ea typeface="+mn-ea"/>
              </a:rPr>
              <a:t>		// </a:t>
            </a:r>
            <a:r>
              <a:rPr lang="en-US" altLang="ko-KR" sz="1400" b="1" dirty="0">
                <a:latin typeface="+mn-ea"/>
                <a:ea typeface="+mn-ea"/>
              </a:rPr>
              <a:t>70</a:t>
            </a:r>
            <a:r>
              <a:rPr lang="ko-KR" altLang="en-US" sz="1400" b="1" dirty="0">
                <a:latin typeface="+mn-ea"/>
                <a:ea typeface="+mn-ea"/>
              </a:rPr>
              <a:t>점 이상이면 통과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latin typeface="+mn-ea"/>
                <a:ea typeface="+mn-ea"/>
              </a:rPr>
              <a:t>          </a:t>
            </a:r>
            <a:r>
              <a:rPr lang="en-US" altLang="ko-KR" sz="1400" b="1" dirty="0" smtClean="0">
                <a:latin typeface="+mn-ea"/>
                <a:ea typeface="+mn-ea"/>
              </a:rPr>
              <a:t>else fail</a:t>
            </a:r>
            <a:r>
              <a:rPr lang="en-US" altLang="ko-KR" sz="1400" b="1" dirty="0">
                <a:latin typeface="+mn-ea"/>
                <a:ea typeface="+mn-ea"/>
              </a:rPr>
              <a:t>++; </a:t>
            </a:r>
            <a:r>
              <a:rPr lang="en-US" altLang="ko-KR" sz="1400" b="1" dirty="0" smtClean="0">
                <a:latin typeface="+mn-ea"/>
                <a:ea typeface="+mn-ea"/>
              </a:rPr>
              <a:t>			// </a:t>
            </a:r>
            <a:r>
              <a:rPr lang="en-US" altLang="ko-KR" sz="1400" b="1" dirty="0">
                <a:latin typeface="+mn-ea"/>
                <a:ea typeface="+mn-ea"/>
              </a:rPr>
              <a:t>70</a:t>
            </a:r>
            <a:r>
              <a:rPr lang="ko-KR" altLang="en-US" sz="1400" b="1" dirty="0">
                <a:latin typeface="+mn-ea"/>
                <a:ea typeface="+mn-ea"/>
              </a:rPr>
              <a:t>점 미만이면 탈락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latin typeface="+mn-ea"/>
                <a:ea typeface="+mn-ea"/>
              </a:rPr>
              <a:t>     </a:t>
            </a:r>
            <a:r>
              <a:rPr lang="en-US" altLang="ko-KR" sz="1400" b="1" dirty="0" smtClean="0">
                <a:latin typeface="+mn-ea"/>
                <a:ea typeface="+mn-ea"/>
              </a:rPr>
              <a:t>}</a:t>
            </a:r>
            <a:endParaRPr lang="en-US" altLang="ko-KR" sz="1400" b="1" dirty="0"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44008" y="212155"/>
            <a:ext cx="4392488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/* sum</a:t>
            </a:r>
            <a:r>
              <a:rPr lang="ko-KR" altLang="en-US" sz="1400" b="1" dirty="0">
                <a:latin typeface="+mn-ea"/>
                <a:ea typeface="+mn-ea"/>
              </a:rPr>
              <a:t>으로부터 평균 </a:t>
            </a:r>
            <a:r>
              <a:rPr lang="ko-KR" altLang="en-US" sz="1400" b="1" dirty="0" smtClean="0">
                <a:latin typeface="+mn-ea"/>
                <a:ea typeface="+mn-ea"/>
              </a:rPr>
              <a:t>구하기 </a:t>
            </a:r>
            <a:r>
              <a:rPr lang="en-US" altLang="ko-KR" sz="1400" b="1" dirty="0" smtClean="0">
                <a:latin typeface="+mn-ea"/>
                <a:ea typeface="+mn-ea"/>
              </a:rPr>
              <a:t>*/</a:t>
            </a:r>
            <a:endParaRPr lang="ko-KR" altLang="en-US" sz="14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err="1" smtClean="0">
                <a:latin typeface="+mn-ea"/>
                <a:ea typeface="+mn-ea"/>
              </a:rPr>
              <a:t>avg</a:t>
            </a:r>
            <a:r>
              <a:rPr lang="en-US" altLang="ko-KR" sz="1400" b="1" dirty="0" smtClean="0">
                <a:latin typeface="+mn-ea"/>
                <a:ea typeface="+mn-ea"/>
              </a:rPr>
              <a:t> </a:t>
            </a:r>
            <a:r>
              <a:rPr lang="en-US" altLang="ko-KR" sz="1400" b="1" dirty="0">
                <a:latin typeface="+mn-ea"/>
                <a:ea typeface="+mn-ea"/>
              </a:rPr>
              <a:t>= (double)sum / 10;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("========================\n");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</a:t>
            </a:r>
            <a:r>
              <a:rPr lang="ko-KR" altLang="en-US" sz="1400" b="1" dirty="0">
                <a:latin typeface="+mn-ea"/>
                <a:ea typeface="+mn-ea"/>
              </a:rPr>
              <a:t>평균</a:t>
            </a:r>
            <a:r>
              <a:rPr lang="en-US" altLang="ko-KR" sz="1400" b="1" dirty="0">
                <a:latin typeface="+mn-ea"/>
                <a:ea typeface="+mn-ea"/>
              </a:rPr>
              <a:t>: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%.2lf</a:t>
            </a:r>
            <a:r>
              <a:rPr lang="ko-KR" altLang="en-US" sz="1400" b="1" dirty="0">
                <a:latin typeface="+mn-ea"/>
                <a:ea typeface="+mn-ea"/>
              </a:rPr>
              <a:t>점</a:t>
            </a:r>
            <a:r>
              <a:rPr lang="en-US" altLang="ko-KR" sz="1400" b="1" dirty="0">
                <a:latin typeface="+mn-ea"/>
                <a:ea typeface="+mn-ea"/>
              </a:rPr>
              <a:t>\n", </a:t>
            </a:r>
            <a:r>
              <a:rPr lang="en-US" altLang="ko-KR" sz="1400" b="1" dirty="0" err="1">
                <a:latin typeface="+mn-ea"/>
                <a:ea typeface="+mn-ea"/>
              </a:rPr>
              <a:t>avg</a:t>
            </a:r>
            <a:r>
              <a:rPr lang="en-US" altLang="ko-KR" sz="1400" b="1" dirty="0">
                <a:latin typeface="+mn-ea"/>
                <a:ea typeface="+mn-ea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</a:t>
            </a:r>
            <a:r>
              <a:rPr lang="ko-KR" altLang="en-US" sz="1400" b="1" dirty="0">
                <a:latin typeface="+mn-ea"/>
                <a:ea typeface="+mn-ea"/>
              </a:rPr>
              <a:t>통과자</a:t>
            </a:r>
            <a:r>
              <a:rPr lang="en-US" altLang="ko-KR" sz="1400" b="1" dirty="0">
                <a:latin typeface="+mn-ea"/>
                <a:ea typeface="+mn-ea"/>
              </a:rPr>
              <a:t>: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%2d</a:t>
            </a:r>
            <a:r>
              <a:rPr lang="ko-KR" altLang="en-US" sz="1400" b="1" dirty="0">
                <a:latin typeface="+mn-ea"/>
                <a:ea typeface="+mn-ea"/>
              </a:rPr>
              <a:t>명</a:t>
            </a:r>
            <a:r>
              <a:rPr lang="en-US" altLang="ko-KR" sz="1400" b="1" dirty="0">
                <a:latin typeface="+mn-ea"/>
                <a:ea typeface="+mn-ea"/>
              </a:rPr>
              <a:t>\n", pass);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</a:t>
            </a:r>
            <a:r>
              <a:rPr lang="ko-KR" altLang="en-US" sz="1400" b="1" dirty="0">
                <a:latin typeface="+mn-ea"/>
                <a:ea typeface="+mn-ea"/>
              </a:rPr>
              <a:t>탈락자</a:t>
            </a:r>
            <a:r>
              <a:rPr lang="en-US" altLang="ko-KR" sz="1400" b="1" dirty="0">
                <a:latin typeface="+mn-ea"/>
                <a:ea typeface="+mn-ea"/>
              </a:rPr>
              <a:t>: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%2d</a:t>
            </a:r>
            <a:r>
              <a:rPr lang="ko-KR" altLang="en-US" sz="1400" b="1" dirty="0">
                <a:latin typeface="+mn-ea"/>
                <a:ea typeface="+mn-ea"/>
              </a:rPr>
              <a:t>명</a:t>
            </a:r>
            <a:r>
              <a:rPr lang="en-US" altLang="ko-KR" sz="1400" b="1" dirty="0">
                <a:latin typeface="+mn-ea"/>
                <a:ea typeface="+mn-ea"/>
              </a:rPr>
              <a:t>\n", fail</a:t>
            </a:r>
            <a:r>
              <a:rPr lang="en-US" altLang="ko-KR" sz="1400" b="1" dirty="0" smtClean="0">
                <a:latin typeface="+mn-ea"/>
                <a:ea typeface="+mn-ea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return </a:t>
            </a:r>
            <a:r>
              <a:rPr lang="en-US" altLang="ko-KR" sz="1400" b="1" dirty="0">
                <a:latin typeface="+mn-ea"/>
                <a:ea typeface="+mn-ea"/>
              </a:rPr>
              <a:t>0;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}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4499992" y="260648"/>
            <a:ext cx="0" cy="3456384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331640" y="5880453"/>
            <a:ext cx="3006828" cy="37388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디버그 </a:t>
            </a:r>
            <a:r>
              <a:rPr kumimoji="0"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– </a:t>
            </a: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디버깅하지 않고 시작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869" y="4293096"/>
            <a:ext cx="2895859" cy="2564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553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6. </a:t>
            </a:r>
            <a:r>
              <a:rPr lang="ko-KR" altLang="en-US" sz="2400" b="1" dirty="0" err="1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제어문</a:t>
            </a:r>
            <a:endParaRPr lang="ko-KR" altLang="en-US" sz="2400" b="1" dirty="0">
              <a:solidFill>
                <a:srgbClr val="0000FF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4619" y="620688"/>
            <a:ext cx="863986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6.9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for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문 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…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특정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단의 구구단 출력하기</a:t>
            </a:r>
            <a:endParaRPr kumimoji="0" lang="en-US" altLang="ko-KR" sz="16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6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     (1)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입력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: 1~20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숫자를 입력 받아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, 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숫자에 해당되는 구구단 출력하기</a:t>
            </a:r>
            <a:endParaRPr kumimoji="0" lang="ko-KR" altLang="en-US" sz="1500" b="1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71600" y="2209273"/>
            <a:ext cx="6984776" cy="459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latin typeface="+mn-ea"/>
                <a:ea typeface="+mn-ea"/>
              </a:rPr>
              <a:t>#include &lt;</a:t>
            </a:r>
            <a:r>
              <a:rPr lang="en-US" altLang="ko-KR" sz="1500" b="1" dirty="0" err="1">
                <a:latin typeface="+mn-ea"/>
                <a:ea typeface="+mn-ea"/>
              </a:rPr>
              <a:t>stdio.h</a:t>
            </a:r>
            <a:r>
              <a:rPr lang="en-US" altLang="ko-KR" sz="1500" b="1" dirty="0">
                <a:latin typeface="+mn-ea"/>
                <a:ea typeface="+mn-ea"/>
              </a:rPr>
              <a:t>&gt;</a:t>
            </a:r>
          </a:p>
          <a:p>
            <a:pPr>
              <a:lnSpc>
                <a:spcPct val="150000"/>
              </a:lnSpc>
            </a:pPr>
            <a:endParaRPr lang="en-US" altLang="ko-KR" sz="15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 err="1">
                <a:latin typeface="+mn-ea"/>
                <a:ea typeface="+mn-ea"/>
              </a:rPr>
              <a:t>int</a:t>
            </a:r>
            <a:r>
              <a:rPr lang="en-US" altLang="ko-KR" sz="1500" b="1" dirty="0">
                <a:latin typeface="+mn-ea"/>
                <a:ea typeface="+mn-ea"/>
              </a:rPr>
              <a:t> main()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+mn-ea"/>
                <a:ea typeface="+mn-ea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+mn-ea"/>
                <a:ea typeface="+mn-ea"/>
              </a:rPr>
              <a:t>	</a:t>
            </a:r>
            <a:r>
              <a:rPr lang="en-US" altLang="ko-KR" sz="1500" b="1" dirty="0" err="1">
                <a:latin typeface="+mn-ea"/>
                <a:ea typeface="+mn-ea"/>
              </a:rPr>
              <a:t>int</a:t>
            </a:r>
            <a:r>
              <a:rPr lang="en-US" altLang="ko-KR" sz="1500" b="1" dirty="0">
                <a:latin typeface="+mn-ea"/>
                <a:ea typeface="+mn-ea"/>
              </a:rPr>
              <a:t> </a:t>
            </a:r>
            <a:r>
              <a:rPr lang="en-US" altLang="ko-KR" sz="1500" b="1" dirty="0" err="1">
                <a:latin typeface="+mn-ea"/>
                <a:ea typeface="+mn-ea"/>
              </a:rPr>
              <a:t>i</a:t>
            </a:r>
            <a:r>
              <a:rPr lang="en-US" altLang="ko-KR" sz="1500" b="1" dirty="0">
                <a:latin typeface="+mn-ea"/>
                <a:ea typeface="+mn-ea"/>
              </a:rPr>
              <a:t>, n;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+mn-ea"/>
                <a:ea typeface="+mn-ea"/>
              </a:rPr>
              <a:t>	</a:t>
            </a:r>
            <a:r>
              <a:rPr lang="en-US" altLang="ko-KR" sz="1500" b="1" dirty="0" err="1">
                <a:latin typeface="+mn-ea"/>
                <a:ea typeface="+mn-ea"/>
              </a:rPr>
              <a:t>printf</a:t>
            </a:r>
            <a:r>
              <a:rPr lang="en-US" altLang="ko-KR" sz="1500" b="1" dirty="0">
                <a:latin typeface="+mn-ea"/>
                <a:ea typeface="+mn-ea"/>
              </a:rPr>
              <a:t>("</a:t>
            </a:r>
            <a:r>
              <a:rPr lang="ko-KR" altLang="en-US" sz="1500" b="1" dirty="0">
                <a:latin typeface="+mn-ea"/>
                <a:ea typeface="+mn-ea"/>
              </a:rPr>
              <a:t>출력을 원하는 단은</a:t>
            </a:r>
            <a:r>
              <a:rPr lang="en-US" altLang="ko-KR" sz="1500" b="1" dirty="0">
                <a:latin typeface="+mn-ea"/>
                <a:ea typeface="+mn-ea"/>
              </a:rPr>
              <a:t>?");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+mn-ea"/>
                <a:ea typeface="+mn-ea"/>
              </a:rPr>
              <a:t>	</a:t>
            </a:r>
            <a:r>
              <a:rPr lang="en-US" altLang="ko-KR" sz="1500" b="1" dirty="0" err="1" smtClean="0">
                <a:latin typeface="+mn-ea"/>
                <a:ea typeface="+mn-ea"/>
              </a:rPr>
              <a:t>scanf_s</a:t>
            </a:r>
            <a:r>
              <a:rPr lang="en-US" altLang="ko-KR" sz="1500" b="1" dirty="0" smtClean="0">
                <a:latin typeface="+mn-ea"/>
                <a:ea typeface="+mn-ea"/>
              </a:rPr>
              <a:t>("%</a:t>
            </a:r>
            <a:r>
              <a:rPr lang="en-US" altLang="ko-KR" sz="1500" b="1" dirty="0">
                <a:latin typeface="+mn-ea"/>
                <a:ea typeface="+mn-ea"/>
              </a:rPr>
              <a:t>d", &amp;n);</a:t>
            </a:r>
          </a:p>
          <a:p>
            <a:pPr>
              <a:lnSpc>
                <a:spcPct val="150000"/>
              </a:lnSpc>
            </a:pPr>
            <a:endParaRPr lang="en-US" altLang="ko-KR" sz="15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+mn-ea"/>
                <a:ea typeface="+mn-ea"/>
              </a:rPr>
              <a:t>	for (</a:t>
            </a:r>
            <a:r>
              <a:rPr lang="en-US" altLang="ko-KR" sz="1500" b="1" dirty="0" err="1">
                <a:latin typeface="+mn-ea"/>
                <a:ea typeface="+mn-ea"/>
              </a:rPr>
              <a:t>i</a:t>
            </a:r>
            <a:r>
              <a:rPr lang="en-US" altLang="ko-KR" sz="1500" b="1" dirty="0">
                <a:latin typeface="+mn-ea"/>
                <a:ea typeface="+mn-ea"/>
              </a:rPr>
              <a:t> = 1; </a:t>
            </a:r>
            <a:r>
              <a:rPr lang="en-US" altLang="ko-KR" sz="1500" b="1" dirty="0" err="1">
                <a:latin typeface="+mn-ea"/>
                <a:ea typeface="+mn-ea"/>
              </a:rPr>
              <a:t>i</a:t>
            </a:r>
            <a:r>
              <a:rPr lang="en-US" altLang="ko-KR" sz="1500" b="1" dirty="0">
                <a:latin typeface="+mn-ea"/>
                <a:ea typeface="+mn-ea"/>
              </a:rPr>
              <a:t> &lt;= 20; </a:t>
            </a:r>
            <a:r>
              <a:rPr lang="en-US" altLang="ko-KR" sz="1500" b="1" dirty="0" err="1">
                <a:latin typeface="+mn-ea"/>
                <a:ea typeface="+mn-ea"/>
              </a:rPr>
              <a:t>i</a:t>
            </a:r>
            <a:r>
              <a:rPr lang="en-US" altLang="ko-KR" sz="1500" b="1" dirty="0">
                <a:latin typeface="+mn-ea"/>
                <a:ea typeface="+mn-ea"/>
              </a:rPr>
              <a:t>++)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+mn-ea"/>
                <a:ea typeface="+mn-ea"/>
              </a:rPr>
              <a:t>		</a:t>
            </a:r>
            <a:r>
              <a:rPr lang="en-US" altLang="ko-KR" sz="1500" b="1" dirty="0" err="1">
                <a:latin typeface="+mn-ea"/>
                <a:ea typeface="+mn-ea"/>
              </a:rPr>
              <a:t>printf</a:t>
            </a:r>
            <a:r>
              <a:rPr lang="en-US" altLang="ko-KR" sz="1500" b="1" dirty="0">
                <a:latin typeface="+mn-ea"/>
                <a:ea typeface="+mn-ea"/>
              </a:rPr>
              <a:t>("%d * %d = %2d\n", n, </a:t>
            </a:r>
            <a:r>
              <a:rPr lang="en-US" altLang="ko-KR" sz="1500" b="1" dirty="0" err="1">
                <a:latin typeface="+mn-ea"/>
                <a:ea typeface="+mn-ea"/>
              </a:rPr>
              <a:t>i</a:t>
            </a:r>
            <a:r>
              <a:rPr lang="en-US" altLang="ko-KR" sz="1500" b="1" dirty="0">
                <a:latin typeface="+mn-ea"/>
                <a:ea typeface="+mn-ea"/>
              </a:rPr>
              <a:t>, n*</a:t>
            </a:r>
            <a:r>
              <a:rPr lang="en-US" altLang="ko-KR" sz="1500" b="1" dirty="0" err="1">
                <a:latin typeface="+mn-ea"/>
                <a:ea typeface="+mn-ea"/>
              </a:rPr>
              <a:t>i</a:t>
            </a:r>
            <a:r>
              <a:rPr lang="en-US" altLang="ko-KR" sz="1500" b="1" dirty="0">
                <a:latin typeface="+mn-ea"/>
                <a:ea typeface="+mn-ea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R" sz="15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+mn-ea"/>
                <a:ea typeface="+mn-ea"/>
              </a:rPr>
              <a:t>	return 0;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+mn-ea"/>
                <a:ea typeface="+mn-ea"/>
              </a:rPr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868144" y="6380769"/>
            <a:ext cx="3006828" cy="37388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itchFamily="2" charset="2"/>
              <a:buChar char="è"/>
            </a:pP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프로그램 하시오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907704" y="4869160"/>
            <a:ext cx="4752528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33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6. </a:t>
            </a:r>
            <a:r>
              <a:rPr lang="ko-KR" altLang="en-US" sz="2400" b="1" dirty="0" err="1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제어문</a:t>
            </a:r>
            <a:endParaRPr lang="ko-KR" altLang="en-US" sz="2400" b="1" dirty="0">
              <a:solidFill>
                <a:srgbClr val="0000FF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4619" y="620688"/>
            <a:ext cx="86398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6.9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for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문 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…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특정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단의 구구단 출력하기</a:t>
            </a:r>
            <a:endParaRPr kumimoji="0" lang="en-US" altLang="ko-KR" sz="1600" b="1" dirty="0" smtClean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536" y="1268760"/>
            <a:ext cx="6984776" cy="459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latin typeface="+mn-ea"/>
                <a:ea typeface="+mn-ea"/>
              </a:rPr>
              <a:t>#include &lt;</a:t>
            </a:r>
            <a:r>
              <a:rPr lang="en-US" altLang="ko-KR" sz="1500" b="1" dirty="0" err="1">
                <a:latin typeface="+mn-ea"/>
                <a:ea typeface="+mn-ea"/>
              </a:rPr>
              <a:t>stdio.h</a:t>
            </a:r>
            <a:r>
              <a:rPr lang="en-US" altLang="ko-KR" sz="1500" b="1" dirty="0">
                <a:latin typeface="+mn-ea"/>
                <a:ea typeface="+mn-ea"/>
              </a:rPr>
              <a:t>&gt;</a:t>
            </a:r>
          </a:p>
          <a:p>
            <a:pPr>
              <a:lnSpc>
                <a:spcPct val="150000"/>
              </a:lnSpc>
            </a:pPr>
            <a:endParaRPr lang="en-US" altLang="ko-KR" sz="15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 err="1">
                <a:latin typeface="+mn-ea"/>
                <a:ea typeface="+mn-ea"/>
              </a:rPr>
              <a:t>int</a:t>
            </a:r>
            <a:r>
              <a:rPr lang="en-US" altLang="ko-KR" sz="1500" b="1" dirty="0">
                <a:latin typeface="+mn-ea"/>
                <a:ea typeface="+mn-ea"/>
              </a:rPr>
              <a:t> main()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+mn-ea"/>
                <a:ea typeface="+mn-ea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+mn-ea"/>
                <a:ea typeface="+mn-ea"/>
              </a:rPr>
              <a:t>	</a:t>
            </a:r>
            <a:r>
              <a:rPr lang="en-US" altLang="ko-KR" sz="1500" b="1" dirty="0" err="1">
                <a:latin typeface="+mn-ea"/>
                <a:ea typeface="+mn-ea"/>
              </a:rPr>
              <a:t>int</a:t>
            </a:r>
            <a:r>
              <a:rPr lang="en-US" altLang="ko-KR" sz="1500" b="1" dirty="0">
                <a:latin typeface="+mn-ea"/>
                <a:ea typeface="+mn-ea"/>
              </a:rPr>
              <a:t> </a:t>
            </a:r>
            <a:r>
              <a:rPr lang="en-US" altLang="ko-KR" sz="1500" b="1" dirty="0" err="1">
                <a:latin typeface="+mn-ea"/>
                <a:ea typeface="+mn-ea"/>
              </a:rPr>
              <a:t>i</a:t>
            </a:r>
            <a:r>
              <a:rPr lang="en-US" altLang="ko-KR" sz="1500" b="1" dirty="0">
                <a:latin typeface="+mn-ea"/>
                <a:ea typeface="+mn-ea"/>
              </a:rPr>
              <a:t>, n;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+mn-ea"/>
                <a:ea typeface="+mn-ea"/>
              </a:rPr>
              <a:t>	</a:t>
            </a:r>
            <a:r>
              <a:rPr lang="en-US" altLang="ko-KR" sz="1500" b="1" dirty="0" err="1">
                <a:latin typeface="+mn-ea"/>
                <a:ea typeface="+mn-ea"/>
              </a:rPr>
              <a:t>printf</a:t>
            </a:r>
            <a:r>
              <a:rPr lang="en-US" altLang="ko-KR" sz="1500" b="1" dirty="0">
                <a:latin typeface="+mn-ea"/>
                <a:ea typeface="+mn-ea"/>
              </a:rPr>
              <a:t>("</a:t>
            </a:r>
            <a:r>
              <a:rPr lang="ko-KR" altLang="en-US" sz="1500" b="1" dirty="0">
                <a:latin typeface="+mn-ea"/>
                <a:ea typeface="+mn-ea"/>
              </a:rPr>
              <a:t>출력을 원하는 단은</a:t>
            </a:r>
            <a:r>
              <a:rPr lang="en-US" altLang="ko-KR" sz="1500" b="1" dirty="0">
                <a:latin typeface="+mn-ea"/>
                <a:ea typeface="+mn-ea"/>
              </a:rPr>
              <a:t>?");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+mn-ea"/>
                <a:ea typeface="+mn-ea"/>
              </a:rPr>
              <a:t>	</a:t>
            </a:r>
            <a:r>
              <a:rPr lang="en-US" altLang="ko-KR" sz="1500" b="1" dirty="0" err="1" smtClean="0">
                <a:latin typeface="+mn-ea"/>
                <a:ea typeface="+mn-ea"/>
              </a:rPr>
              <a:t>scanf_s</a:t>
            </a:r>
            <a:r>
              <a:rPr lang="en-US" altLang="ko-KR" sz="1500" b="1" dirty="0" smtClean="0">
                <a:latin typeface="+mn-ea"/>
                <a:ea typeface="+mn-ea"/>
              </a:rPr>
              <a:t>("%</a:t>
            </a:r>
            <a:r>
              <a:rPr lang="en-US" altLang="ko-KR" sz="1500" b="1" dirty="0">
                <a:latin typeface="+mn-ea"/>
                <a:ea typeface="+mn-ea"/>
              </a:rPr>
              <a:t>d", &amp;n);</a:t>
            </a:r>
          </a:p>
          <a:p>
            <a:pPr>
              <a:lnSpc>
                <a:spcPct val="150000"/>
              </a:lnSpc>
            </a:pPr>
            <a:endParaRPr lang="en-US" altLang="ko-KR" sz="15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+mn-ea"/>
                <a:ea typeface="+mn-ea"/>
              </a:rPr>
              <a:t>	for (</a:t>
            </a:r>
            <a:r>
              <a:rPr lang="en-US" altLang="ko-KR" sz="1500" b="1" dirty="0" err="1">
                <a:latin typeface="+mn-ea"/>
                <a:ea typeface="+mn-ea"/>
              </a:rPr>
              <a:t>i</a:t>
            </a:r>
            <a:r>
              <a:rPr lang="en-US" altLang="ko-KR" sz="1500" b="1" dirty="0">
                <a:latin typeface="+mn-ea"/>
                <a:ea typeface="+mn-ea"/>
              </a:rPr>
              <a:t> = 1; </a:t>
            </a:r>
            <a:r>
              <a:rPr lang="en-US" altLang="ko-KR" sz="1500" b="1" dirty="0" err="1">
                <a:latin typeface="+mn-ea"/>
                <a:ea typeface="+mn-ea"/>
              </a:rPr>
              <a:t>i</a:t>
            </a:r>
            <a:r>
              <a:rPr lang="en-US" altLang="ko-KR" sz="1500" b="1" dirty="0">
                <a:latin typeface="+mn-ea"/>
                <a:ea typeface="+mn-ea"/>
              </a:rPr>
              <a:t> &lt;= 20; </a:t>
            </a:r>
            <a:r>
              <a:rPr lang="en-US" altLang="ko-KR" sz="1500" b="1" dirty="0" err="1">
                <a:latin typeface="+mn-ea"/>
                <a:ea typeface="+mn-ea"/>
              </a:rPr>
              <a:t>i</a:t>
            </a:r>
            <a:r>
              <a:rPr lang="en-US" altLang="ko-KR" sz="1500" b="1" dirty="0">
                <a:latin typeface="+mn-ea"/>
                <a:ea typeface="+mn-ea"/>
              </a:rPr>
              <a:t>++)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+mn-ea"/>
                <a:ea typeface="+mn-ea"/>
              </a:rPr>
              <a:t>	</a:t>
            </a:r>
            <a:r>
              <a:rPr lang="en-US" altLang="ko-KR" sz="1500" b="1" dirty="0" smtClean="0">
                <a:latin typeface="+mn-ea"/>
                <a:ea typeface="+mn-ea"/>
              </a:rPr>
              <a:t>     </a:t>
            </a:r>
            <a:r>
              <a:rPr lang="en-US" altLang="ko-KR" sz="1500" b="1" dirty="0" err="1" smtClean="0">
                <a:latin typeface="+mn-ea"/>
                <a:ea typeface="+mn-ea"/>
              </a:rPr>
              <a:t>printf</a:t>
            </a:r>
            <a:r>
              <a:rPr lang="en-US" altLang="ko-KR" sz="1500" b="1" dirty="0">
                <a:latin typeface="+mn-ea"/>
                <a:ea typeface="+mn-ea"/>
              </a:rPr>
              <a:t>("%d * %d = %2d\n", n, </a:t>
            </a:r>
            <a:r>
              <a:rPr lang="en-US" altLang="ko-KR" sz="1500" b="1" dirty="0" err="1">
                <a:latin typeface="+mn-ea"/>
                <a:ea typeface="+mn-ea"/>
              </a:rPr>
              <a:t>i</a:t>
            </a:r>
            <a:r>
              <a:rPr lang="en-US" altLang="ko-KR" sz="1500" b="1" dirty="0">
                <a:latin typeface="+mn-ea"/>
                <a:ea typeface="+mn-ea"/>
              </a:rPr>
              <a:t>, n*</a:t>
            </a:r>
            <a:r>
              <a:rPr lang="en-US" altLang="ko-KR" sz="1500" b="1" dirty="0" err="1">
                <a:latin typeface="+mn-ea"/>
                <a:ea typeface="+mn-ea"/>
              </a:rPr>
              <a:t>i</a:t>
            </a:r>
            <a:r>
              <a:rPr lang="en-US" altLang="ko-KR" sz="1500" b="1" dirty="0">
                <a:latin typeface="+mn-ea"/>
                <a:ea typeface="+mn-ea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R" sz="15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+mn-ea"/>
                <a:ea typeface="+mn-ea"/>
              </a:rPr>
              <a:t>	return 0;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+mn-ea"/>
                <a:ea typeface="+mn-ea"/>
              </a:rPr>
              <a:t>}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316" y="2420888"/>
            <a:ext cx="3162300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869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6. </a:t>
            </a:r>
            <a:r>
              <a:rPr lang="ko-KR" altLang="en-US" sz="2400" b="1" dirty="0" err="1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제어문</a:t>
            </a:r>
            <a:endParaRPr lang="ko-KR" altLang="en-US" sz="2400" b="1" dirty="0">
              <a:solidFill>
                <a:srgbClr val="0000FF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620688"/>
            <a:ext cx="8639869" cy="2562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6.10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for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문 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…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주사위의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경우의 수 구하기</a:t>
            </a:r>
            <a:endParaRPr kumimoji="0" lang="en-US" altLang="ko-KR" sz="16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6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     (1) 2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개의 주사위를 던졌을 때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, 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        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합이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7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이 되는 경우를 출력하시오</a:t>
            </a:r>
            <a:endParaRPr kumimoji="0" lang="en-US" altLang="ko-KR" sz="15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         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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주사위의 가능한 값을 모두 조사하기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위해 </a:t>
            </a:r>
            <a:endParaRPr kumimoji="0" lang="en-US" altLang="ko-KR" sz="1500" b="1" dirty="0" smtClean="0">
              <a:latin typeface="+mn-ea"/>
              <a:ea typeface="+mn-ea"/>
              <a:cs typeface="Arial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               </a:t>
            </a:r>
            <a:r>
              <a:rPr kumimoji="0" lang="ko-KR" altLang="en-US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주사위 </a:t>
            </a:r>
            <a:r>
              <a:rPr kumimoji="0" lang="ko-KR" altLang="en-US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하나 마다 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for</a:t>
            </a:r>
            <a:r>
              <a:rPr kumimoji="0" lang="ko-KR" altLang="en-US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문을 사용</a:t>
            </a:r>
          </a:p>
          <a:p>
            <a:pPr>
              <a:lnSpc>
                <a:spcPct val="150000"/>
              </a:lnSpc>
              <a:defRPr/>
            </a:pPr>
            <a:endParaRPr kumimoji="0" lang="ko-KR" altLang="en-US" sz="1500" b="1" dirty="0"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5" y="764704"/>
            <a:ext cx="3976464" cy="60332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모서리가 둥근 직사각형 8"/>
          <p:cNvSpPr/>
          <p:nvPr/>
        </p:nvSpPr>
        <p:spPr>
          <a:xfrm>
            <a:off x="7236295" y="1721620"/>
            <a:ext cx="1856285" cy="141934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187624" y="5157192"/>
            <a:ext cx="3006828" cy="10618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프로그램 </a:t>
            </a: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하시오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0" lang="ko-KR" altLang="en-US" sz="1400" b="1" dirty="0" err="1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프로그램후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, </a:t>
            </a: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발표 </a:t>
            </a:r>
            <a:r>
              <a:rPr kumimoji="0" lang="ko-KR" altLang="en-US" sz="14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준비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29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91580" y="661508"/>
            <a:ext cx="8352420" cy="7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2424" y="21748"/>
            <a:ext cx="8736040" cy="644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+mn-ea"/>
                <a:ea typeface="+mn-ea"/>
              </a:rPr>
              <a:t>#include &lt;</a:t>
            </a:r>
            <a:r>
              <a:rPr lang="en-US" altLang="ko-KR" sz="1400" b="1" dirty="0" err="1">
                <a:latin typeface="+mn-ea"/>
                <a:ea typeface="+mn-ea"/>
              </a:rPr>
              <a:t>stdio.h</a:t>
            </a:r>
            <a:r>
              <a:rPr lang="en-US" altLang="ko-KR" sz="1400" b="1" dirty="0">
                <a:latin typeface="+mn-ea"/>
                <a:ea typeface="+mn-ea"/>
              </a:rPr>
              <a:t>&gt;</a:t>
            </a:r>
          </a:p>
          <a:p>
            <a:endParaRPr lang="ko-KR" altLang="en-US" sz="1400" b="1" dirty="0">
              <a:latin typeface="+mn-ea"/>
              <a:ea typeface="+mn-ea"/>
            </a:endParaRPr>
          </a:p>
          <a:p>
            <a:r>
              <a:rPr lang="en-US" altLang="ko-KR" sz="1400" b="1" dirty="0" err="1">
                <a:latin typeface="+mn-ea"/>
                <a:ea typeface="+mn-ea"/>
              </a:rPr>
              <a:t>int</a:t>
            </a:r>
            <a:r>
              <a:rPr lang="en-US" altLang="ko-KR" sz="1400" b="1" dirty="0">
                <a:latin typeface="+mn-ea"/>
                <a:ea typeface="+mn-ea"/>
              </a:rPr>
              <a:t> main</a:t>
            </a:r>
            <a:r>
              <a:rPr lang="en-US" altLang="ko-KR" sz="1400" b="1" dirty="0" smtClean="0">
                <a:latin typeface="+mn-ea"/>
                <a:ea typeface="+mn-ea"/>
              </a:rPr>
              <a:t>() {</a:t>
            </a:r>
            <a:endParaRPr lang="en-US" altLang="ko-KR" sz="1400" b="1" dirty="0">
              <a:latin typeface="+mn-ea"/>
              <a:ea typeface="+mn-ea"/>
            </a:endParaRPr>
          </a:p>
          <a:p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err="1" smtClean="0">
                <a:latin typeface="+mn-ea"/>
                <a:ea typeface="+mn-ea"/>
              </a:rPr>
              <a:t>int</a:t>
            </a:r>
            <a:r>
              <a:rPr lang="en-US" altLang="ko-KR" sz="1400" b="1" dirty="0" smtClean="0">
                <a:latin typeface="+mn-ea"/>
                <a:ea typeface="+mn-ea"/>
              </a:rPr>
              <a:t> </a:t>
            </a:r>
            <a:r>
              <a:rPr lang="en-US" altLang="ko-KR" sz="1400" b="1" dirty="0">
                <a:latin typeface="+mn-ea"/>
                <a:ea typeface="+mn-ea"/>
              </a:rPr>
              <a:t>dice1, dice2;</a:t>
            </a:r>
          </a:p>
          <a:p>
            <a:r>
              <a:rPr lang="en-US" altLang="ko-KR" sz="1400" b="1" dirty="0" smtClean="0">
                <a:latin typeface="+mn-ea"/>
                <a:ea typeface="+mn-ea"/>
              </a:rPr>
              <a:t>	</a:t>
            </a:r>
            <a:r>
              <a:rPr lang="en-US" altLang="ko-KR" sz="1400" b="1" dirty="0" err="1" smtClean="0">
                <a:latin typeface="+mn-ea"/>
                <a:ea typeface="+mn-ea"/>
              </a:rPr>
              <a:t>int</a:t>
            </a:r>
            <a:r>
              <a:rPr lang="en-US" altLang="ko-KR" sz="1400" b="1" dirty="0" smtClean="0">
                <a:latin typeface="+mn-ea"/>
                <a:ea typeface="+mn-ea"/>
              </a:rPr>
              <a:t> </a:t>
            </a:r>
            <a:r>
              <a:rPr lang="en-US" altLang="ko-KR" sz="1400" b="1" dirty="0" err="1" smtClean="0">
                <a:latin typeface="+mn-ea"/>
                <a:ea typeface="+mn-ea"/>
              </a:rPr>
              <a:t>cnt</a:t>
            </a:r>
            <a:r>
              <a:rPr lang="en-US" altLang="ko-KR" sz="1400" b="1" dirty="0" smtClean="0">
                <a:latin typeface="+mn-ea"/>
                <a:ea typeface="+mn-ea"/>
              </a:rPr>
              <a:t>=0;</a:t>
            </a:r>
            <a:endParaRPr lang="en-US" altLang="ko-KR" sz="1400" b="1" dirty="0">
              <a:latin typeface="+mn-ea"/>
              <a:ea typeface="+mn-ea"/>
            </a:endParaRPr>
          </a:p>
          <a:p>
            <a:endParaRPr lang="ko-KR" altLang="en-US" sz="1400" b="1" dirty="0">
              <a:latin typeface="+mn-ea"/>
              <a:ea typeface="+mn-ea"/>
            </a:endParaRPr>
          </a:p>
          <a:p>
            <a:r>
              <a:rPr lang="en-US" altLang="ko-KR" sz="1400" b="1" dirty="0" smtClean="0">
                <a:latin typeface="+mn-ea"/>
                <a:ea typeface="+mn-ea"/>
              </a:rPr>
              <a:t>	</a:t>
            </a: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 =================\n");</a:t>
            </a:r>
          </a:p>
          <a:p>
            <a:r>
              <a:rPr lang="en-US" altLang="ko-KR" sz="1400" b="1" dirty="0" smtClean="0">
                <a:latin typeface="+mn-ea"/>
                <a:ea typeface="+mn-ea"/>
              </a:rPr>
              <a:t>	</a:t>
            </a: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 </a:t>
            </a:r>
            <a:r>
              <a:rPr lang="ko-KR" altLang="en-US" sz="1400" b="1" dirty="0">
                <a:latin typeface="+mn-ea"/>
                <a:ea typeface="+mn-ea"/>
              </a:rPr>
              <a:t>주사위</a:t>
            </a:r>
            <a:r>
              <a:rPr lang="en-US" altLang="ko-KR" sz="1400" b="1" dirty="0">
                <a:latin typeface="+mn-ea"/>
                <a:ea typeface="+mn-ea"/>
              </a:rPr>
              <a:t>1 </a:t>
            </a:r>
            <a:r>
              <a:rPr lang="ko-KR" altLang="en-US" sz="1400" b="1" dirty="0">
                <a:latin typeface="+mn-ea"/>
                <a:ea typeface="+mn-ea"/>
              </a:rPr>
              <a:t>주사위</a:t>
            </a:r>
            <a:r>
              <a:rPr lang="en-US" altLang="ko-KR" sz="1400" b="1" dirty="0">
                <a:latin typeface="+mn-ea"/>
                <a:ea typeface="+mn-ea"/>
              </a:rPr>
              <a:t>2 \n");</a:t>
            </a:r>
          </a:p>
          <a:p>
            <a:r>
              <a:rPr lang="en-US" altLang="ko-KR" sz="1400" b="1" dirty="0" smtClean="0">
                <a:latin typeface="+mn-ea"/>
                <a:ea typeface="+mn-ea"/>
              </a:rPr>
              <a:t>	</a:t>
            </a: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 =================\n");</a:t>
            </a:r>
          </a:p>
          <a:p>
            <a:endParaRPr lang="ko-KR" altLang="en-US" sz="14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it-IT" altLang="ko-KR" sz="1400" b="1" dirty="0" smtClean="0">
                <a:latin typeface="+mn-ea"/>
                <a:ea typeface="+mn-ea"/>
              </a:rPr>
              <a:t>	</a:t>
            </a:r>
            <a:r>
              <a:rPr lang="it-IT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for </a:t>
            </a:r>
            <a:r>
              <a:rPr lang="it-IT" altLang="ko-KR" sz="1400" b="1" dirty="0">
                <a:solidFill>
                  <a:srgbClr val="0000FF"/>
                </a:solidFill>
                <a:latin typeface="+mn-ea"/>
                <a:ea typeface="+mn-ea"/>
              </a:rPr>
              <a:t>(dice1 = 1; dice1 &lt;= 6; dice1++)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	{</a:t>
            </a:r>
            <a:endParaRPr lang="en-US" altLang="ko-KR" sz="1400" b="1" dirty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it-IT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		for </a:t>
            </a:r>
            <a:r>
              <a:rPr lang="it-IT" altLang="ko-KR" sz="1400" b="1" dirty="0">
                <a:solidFill>
                  <a:srgbClr val="0000FF"/>
                </a:solidFill>
                <a:latin typeface="+mn-ea"/>
                <a:ea typeface="+mn-ea"/>
              </a:rPr>
              <a:t>(dice2 = 1; dice2 &lt;= 6; dice2</a:t>
            </a:r>
            <a:r>
              <a:rPr lang="it-IT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++) </a:t>
            </a: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{</a:t>
            </a:r>
            <a:endParaRPr lang="en-US" altLang="ko-KR" sz="1400" b="1" dirty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			if 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</a:rPr>
              <a:t>(dice1 + dice2 == 7</a:t>
            </a: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) {</a:t>
            </a:r>
            <a:endParaRPr lang="en-US" altLang="ko-KR" sz="1400" b="1" dirty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				</a:t>
            </a:r>
            <a:r>
              <a:rPr lang="en-US" altLang="ko-KR" sz="1400" b="1" dirty="0" err="1" smtClean="0">
                <a:solidFill>
                  <a:srgbClr val="0000FF"/>
                </a:solidFill>
                <a:latin typeface="+mn-ea"/>
                <a:ea typeface="+mn-ea"/>
              </a:rPr>
              <a:t>printf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</a:rPr>
              <a:t>("\</a:t>
            </a:r>
            <a:r>
              <a:rPr lang="en-US" altLang="ko-KR" sz="1400" b="1" dirty="0" err="1">
                <a:solidFill>
                  <a:srgbClr val="0000FF"/>
                </a:solidFill>
                <a:latin typeface="+mn-ea"/>
                <a:ea typeface="+mn-ea"/>
              </a:rPr>
              <a:t>t%d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</a:rPr>
              <a:t> \</a:t>
            </a:r>
            <a:r>
              <a:rPr lang="en-US" altLang="ko-KR" sz="1400" b="1" dirty="0" err="1">
                <a:solidFill>
                  <a:srgbClr val="0000FF"/>
                </a:solidFill>
                <a:latin typeface="+mn-ea"/>
                <a:ea typeface="+mn-ea"/>
              </a:rPr>
              <a:t>t%d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</a:rPr>
              <a:t> \n", dice1, dice2);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				</a:t>
            </a:r>
            <a:r>
              <a:rPr lang="en-US" altLang="ko-KR" sz="1400" b="1" dirty="0" err="1" smtClean="0">
                <a:solidFill>
                  <a:srgbClr val="0000FF"/>
                </a:solidFill>
                <a:latin typeface="+mn-ea"/>
                <a:ea typeface="+mn-ea"/>
              </a:rPr>
              <a:t>cnt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			}</a:t>
            </a:r>
            <a:endParaRPr lang="en-US" altLang="ko-KR" sz="1400" b="1" dirty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		}</a:t>
            </a:r>
            <a:endParaRPr lang="en-US" altLang="ko-KR" sz="1400" b="1" dirty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	}</a:t>
            </a:r>
            <a:endParaRPr lang="en-US" altLang="ko-KR" sz="1400" b="1" dirty="0">
              <a:solidFill>
                <a:srgbClr val="0000FF"/>
              </a:solidFill>
              <a:latin typeface="+mn-ea"/>
              <a:ea typeface="+mn-ea"/>
            </a:endParaRPr>
          </a:p>
          <a:p>
            <a:endParaRPr lang="ko-KR" altLang="en-US" sz="1400" b="1" dirty="0">
              <a:latin typeface="+mn-ea"/>
              <a:ea typeface="+mn-ea"/>
            </a:endParaRPr>
          </a:p>
          <a:p>
            <a:r>
              <a:rPr lang="en-US" altLang="ko-KR" sz="1400" b="1" dirty="0" smtClean="0">
                <a:latin typeface="+mn-ea"/>
                <a:ea typeface="+mn-ea"/>
              </a:rPr>
              <a:t>	</a:t>
            </a: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 =================\n");</a:t>
            </a:r>
          </a:p>
          <a:p>
            <a:r>
              <a:rPr lang="en-US" altLang="ko-KR" sz="1400" b="1" dirty="0" smtClean="0">
                <a:latin typeface="+mn-ea"/>
                <a:ea typeface="+mn-ea"/>
              </a:rPr>
              <a:t>	</a:t>
            </a: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("\t</a:t>
            </a:r>
            <a:r>
              <a:rPr lang="ko-KR" altLang="en-US" sz="1400" b="1" dirty="0">
                <a:latin typeface="+mn-ea"/>
                <a:ea typeface="+mn-ea"/>
              </a:rPr>
              <a:t>총 </a:t>
            </a:r>
            <a:r>
              <a:rPr lang="en-US" altLang="ko-KR" sz="1400" b="1" dirty="0">
                <a:latin typeface="+mn-ea"/>
                <a:ea typeface="+mn-ea"/>
              </a:rPr>
              <a:t>%d</a:t>
            </a:r>
            <a:r>
              <a:rPr lang="ko-KR" altLang="en-US" sz="1400" b="1" dirty="0">
                <a:latin typeface="+mn-ea"/>
                <a:ea typeface="+mn-ea"/>
              </a:rPr>
              <a:t>가지</a:t>
            </a:r>
            <a:r>
              <a:rPr lang="en-US" altLang="ko-KR" sz="1400" b="1" dirty="0">
                <a:latin typeface="+mn-ea"/>
                <a:ea typeface="+mn-ea"/>
              </a:rPr>
              <a:t>\n", </a:t>
            </a:r>
            <a:r>
              <a:rPr lang="en-US" altLang="ko-KR" sz="1400" b="1" dirty="0" err="1">
                <a:latin typeface="+mn-ea"/>
                <a:ea typeface="+mn-ea"/>
              </a:rPr>
              <a:t>cnt</a:t>
            </a:r>
            <a:r>
              <a:rPr lang="en-US" altLang="ko-KR" sz="1400" b="1" dirty="0">
                <a:latin typeface="+mn-ea"/>
                <a:ea typeface="+mn-ea"/>
              </a:rPr>
              <a:t>);</a:t>
            </a:r>
          </a:p>
          <a:p>
            <a:endParaRPr lang="ko-KR" altLang="en-US" sz="1400" b="1" dirty="0">
              <a:latin typeface="+mn-ea"/>
              <a:ea typeface="+mn-ea"/>
            </a:endParaRPr>
          </a:p>
          <a:p>
            <a:r>
              <a:rPr lang="en-US" altLang="ko-KR" sz="1400" b="1" dirty="0" smtClean="0">
                <a:latin typeface="+mn-ea"/>
                <a:ea typeface="+mn-ea"/>
              </a:rPr>
              <a:t>	return </a:t>
            </a:r>
            <a:r>
              <a:rPr lang="en-US" altLang="ko-KR" sz="1400" b="1" dirty="0">
                <a:latin typeface="+mn-ea"/>
                <a:ea typeface="+mn-ea"/>
              </a:rPr>
              <a:t>0;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}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877030" y="6468196"/>
            <a:ext cx="3006828" cy="37388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디버그 </a:t>
            </a:r>
            <a:r>
              <a:rPr kumimoji="0"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– </a:t>
            </a: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디버깅하지 않고 시작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293096"/>
            <a:ext cx="300037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469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6. </a:t>
            </a:r>
            <a:r>
              <a:rPr lang="ko-KR" altLang="en-US" sz="2400" b="1" dirty="0" err="1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제어문</a:t>
            </a:r>
            <a:endParaRPr lang="ko-KR" altLang="en-US" sz="2400" b="1" dirty="0">
              <a:solidFill>
                <a:srgbClr val="0000FF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620688"/>
            <a:ext cx="86398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6.11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for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문 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…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중첩된 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for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문으로 알파벳 출력하기</a:t>
            </a:r>
            <a:endParaRPr kumimoji="0" lang="en-US" altLang="ko-KR" sz="1600" b="1" dirty="0" smtClean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755402" y="1196752"/>
            <a:ext cx="7993062" cy="50165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en-US" altLang="ko-KR" sz="1500" b="1" dirty="0" smtClean="0">
                <a:latin typeface="+mn-ea"/>
              </a:rPr>
              <a:t>ASCII  (16</a:t>
            </a:r>
            <a:r>
              <a:rPr kumimoji="0" lang="ko-KR" altLang="en-US" sz="1500" b="1" dirty="0" smtClean="0">
                <a:latin typeface="+mn-ea"/>
              </a:rPr>
              <a:t>진수</a:t>
            </a:r>
            <a:r>
              <a:rPr kumimoji="0" lang="en-US" altLang="ko-KR" sz="1500" b="1" dirty="0" smtClean="0">
                <a:latin typeface="+mn-ea"/>
              </a:rPr>
              <a:t>, char</a:t>
            </a:r>
            <a:r>
              <a:rPr kumimoji="0" lang="ko-KR" altLang="en-US" sz="1500" b="1" dirty="0" smtClean="0">
                <a:latin typeface="+mn-ea"/>
              </a:rPr>
              <a:t>형만 이해</a:t>
            </a:r>
            <a:r>
              <a:rPr kumimoji="0" lang="en-US" altLang="ko-KR" sz="1500" b="1" dirty="0" smtClean="0">
                <a:latin typeface="+mn-ea"/>
              </a:rPr>
              <a:t>)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63" y="1545480"/>
            <a:ext cx="8162925" cy="5195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모서리가 둥근 직사각형 12"/>
          <p:cNvSpPr/>
          <p:nvPr/>
        </p:nvSpPr>
        <p:spPr>
          <a:xfrm>
            <a:off x="6289389" y="3861048"/>
            <a:ext cx="1234939" cy="28083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657541" y="1844824"/>
            <a:ext cx="1234939" cy="28803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932040" y="1844824"/>
            <a:ext cx="1234939" cy="4896544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3577577" y="6525344"/>
            <a:ext cx="1234939" cy="216024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39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6. </a:t>
            </a:r>
            <a:r>
              <a:rPr lang="ko-KR" altLang="en-US" sz="2400" b="1" dirty="0" err="1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제어문</a:t>
            </a:r>
            <a:endParaRPr lang="ko-KR" altLang="en-US" sz="2400" b="1" dirty="0">
              <a:solidFill>
                <a:srgbClr val="0000FF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620688"/>
            <a:ext cx="86398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6.11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for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문 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…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중첩된 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for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문으로 알파벳 출력하기</a:t>
            </a:r>
            <a:endParaRPr kumimoji="0" lang="en-US" altLang="ko-KR" sz="1600" b="1" dirty="0" smtClean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3825" y="1124744"/>
            <a:ext cx="873604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+mn-ea"/>
                <a:ea typeface="+mn-ea"/>
              </a:rPr>
              <a:t>#include &lt;</a:t>
            </a:r>
            <a:r>
              <a:rPr lang="en-US" altLang="ko-KR" sz="1400" b="1" dirty="0" err="1">
                <a:latin typeface="+mn-ea"/>
                <a:ea typeface="+mn-ea"/>
              </a:rPr>
              <a:t>stdio.h</a:t>
            </a:r>
            <a:r>
              <a:rPr lang="en-US" altLang="ko-KR" sz="1400" b="1" dirty="0">
                <a:latin typeface="+mn-ea"/>
                <a:ea typeface="+mn-ea"/>
              </a:rPr>
              <a:t>&gt;</a:t>
            </a:r>
          </a:p>
          <a:p>
            <a:endParaRPr lang="ko-KR" altLang="en-US" sz="1400" b="1" dirty="0">
              <a:latin typeface="+mn-ea"/>
              <a:ea typeface="+mn-ea"/>
            </a:endParaRPr>
          </a:p>
          <a:p>
            <a:r>
              <a:rPr lang="en-US" altLang="ko-KR" sz="1400" b="1" dirty="0" err="1">
                <a:latin typeface="+mn-ea"/>
                <a:ea typeface="+mn-ea"/>
              </a:rPr>
              <a:t>int</a:t>
            </a:r>
            <a:r>
              <a:rPr lang="en-US" altLang="ko-KR" sz="1400" b="1" dirty="0">
                <a:latin typeface="+mn-ea"/>
                <a:ea typeface="+mn-ea"/>
              </a:rPr>
              <a:t> main</a:t>
            </a:r>
            <a:r>
              <a:rPr lang="en-US" altLang="ko-KR" sz="1400" b="1" dirty="0" smtClean="0">
                <a:latin typeface="+mn-ea"/>
                <a:ea typeface="+mn-ea"/>
              </a:rPr>
              <a:t>() {</a:t>
            </a:r>
            <a:endParaRPr lang="en-US" altLang="ko-KR" sz="1400" b="1" dirty="0">
              <a:latin typeface="+mn-ea"/>
              <a:ea typeface="+mn-ea"/>
            </a:endParaRPr>
          </a:p>
          <a:p>
            <a:r>
              <a:rPr lang="en-US" altLang="ko-KR" sz="1400" b="1" dirty="0" smtClean="0">
                <a:latin typeface="+mn-ea"/>
                <a:ea typeface="+mn-ea"/>
              </a:rPr>
              <a:t>	char </a:t>
            </a:r>
            <a:r>
              <a:rPr lang="en-US" altLang="ko-KR" sz="1400" b="1" dirty="0">
                <a:latin typeface="+mn-ea"/>
                <a:ea typeface="+mn-ea"/>
              </a:rPr>
              <a:t>start, </a:t>
            </a:r>
            <a:r>
              <a:rPr lang="en-US" altLang="ko-KR" sz="1400" b="1" dirty="0" err="1">
                <a:latin typeface="+mn-ea"/>
                <a:ea typeface="+mn-ea"/>
              </a:rPr>
              <a:t>ch</a:t>
            </a:r>
            <a:r>
              <a:rPr lang="en-US" altLang="ko-KR" sz="1400" b="1" dirty="0">
                <a:latin typeface="+mn-ea"/>
                <a:ea typeface="+mn-ea"/>
              </a:rPr>
              <a:t>;</a:t>
            </a:r>
          </a:p>
          <a:p>
            <a:endParaRPr lang="en-US" altLang="ko-KR" sz="1400" b="1" dirty="0">
              <a:latin typeface="+mn-ea"/>
              <a:ea typeface="+mn-ea"/>
            </a:endParaRPr>
          </a:p>
          <a:p>
            <a:r>
              <a:rPr lang="en-US" altLang="ko-KR" sz="1400" b="1" dirty="0">
                <a:latin typeface="+mn-ea"/>
                <a:ea typeface="+mn-ea"/>
              </a:rPr>
              <a:t>	for (start = 'z'; start &gt;= 'a'; start--)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	{</a:t>
            </a:r>
          </a:p>
          <a:p>
            <a:r>
              <a:rPr lang="en-US" altLang="ko-KR" sz="1300" b="1" dirty="0">
                <a:latin typeface="+mn-ea"/>
                <a:ea typeface="+mn-ea"/>
              </a:rPr>
              <a:t>		// </a:t>
            </a:r>
            <a:r>
              <a:rPr lang="ko-KR" altLang="en-US" sz="1300" b="1" dirty="0">
                <a:latin typeface="+mn-ea"/>
                <a:ea typeface="+mn-ea"/>
              </a:rPr>
              <a:t>각 행 시작 부분의 연속된 빈 칸 출력하기</a:t>
            </a:r>
          </a:p>
          <a:p>
            <a:pPr>
              <a:lnSpc>
                <a:spcPct val="150000"/>
              </a:lnSpc>
            </a:pPr>
            <a:r>
              <a:rPr lang="ko-KR" altLang="en-US" sz="1500" b="1" dirty="0">
                <a:latin typeface="+mn-ea"/>
                <a:ea typeface="+mn-ea"/>
              </a:rPr>
              <a:t>		</a:t>
            </a:r>
            <a:r>
              <a:rPr lang="en-US" altLang="ko-KR" sz="1500" b="1" dirty="0">
                <a:solidFill>
                  <a:srgbClr val="0000FF"/>
                </a:solidFill>
                <a:latin typeface="+mn-ea"/>
                <a:ea typeface="+mn-ea"/>
              </a:rPr>
              <a:t>for (</a:t>
            </a:r>
            <a:r>
              <a:rPr lang="en-US" altLang="ko-KR" sz="1500" b="1" dirty="0" err="1">
                <a:solidFill>
                  <a:srgbClr val="0000FF"/>
                </a:solidFill>
                <a:latin typeface="+mn-ea"/>
                <a:ea typeface="+mn-ea"/>
              </a:rPr>
              <a:t>ch</a:t>
            </a:r>
            <a:r>
              <a:rPr lang="en-US" altLang="ko-KR" sz="1500" b="1" dirty="0">
                <a:solidFill>
                  <a:srgbClr val="0000FF"/>
                </a:solidFill>
                <a:latin typeface="+mn-ea"/>
                <a:ea typeface="+mn-ea"/>
              </a:rPr>
              <a:t> = 'a'; </a:t>
            </a:r>
            <a:r>
              <a:rPr lang="en-US" altLang="ko-KR" sz="1500" b="1" dirty="0" err="1">
                <a:solidFill>
                  <a:srgbClr val="FF0000"/>
                </a:solidFill>
                <a:latin typeface="+mn-ea"/>
                <a:ea typeface="+mn-ea"/>
              </a:rPr>
              <a:t>ch</a:t>
            </a:r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&lt;start</a:t>
            </a:r>
            <a:r>
              <a:rPr lang="en-US" altLang="ko-KR" sz="1500" b="1" dirty="0">
                <a:solidFill>
                  <a:srgbClr val="0000FF"/>
                </a:solidFill>
                <a:latin typeface="+mn-ea"/>
                <a:ea typeface="+mn-ea"/>
              </a:rPr>
              <a:t>; </a:t>
            </a:r>
            <a:r>
              <a:rPr lang="en-US" altLang="ko-KR" sz="1500" b="1" dirty="0" err="1">
                <a:solidFill>
                  <a:srgbClr val="0000FF"/>
                </a:solidFill>
                <a:latin typeface="+mn-ea"/>
                <a:ea typeface="+mn-ea"/>
              </a:rPr>
              <a:t>ch</a:t>
            </a:r>
            <a:r>
              <a:rPr lang="en-US" altLang="ko-KR" sz="1500" b="1" dirty="0">
                <a:solidFill>
                  <a:srgbClr val="0000FF"/>
                </a:solidFill>
                <a:latin typeface="+mn-ea"/>
                <a:ea typeface="+mn-ea"/>
              </a:rPr>
              <a:t>++)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0000FF"/>
                </a:solidFill>
                <a:latin typeface="+mn-ea"/>
                <a:ea typeface="+mn-ea"/>
              </a:rPr>
              <a:t>			</a:t>
            </a:r>
            <a:r>
              <a:rPr lang="en-US" altLang="ko-KR" sz="1500" b="1" dirty="0" err="1">
                <a:solidFill>
                  <a:srgbClr val="0000FF"/>
                </a:solidFill>
                <a:latin typeface="+mn-ea"/>
                <a:ea typeface="+mn-ea"/>
              </a:rPr>
              <a:t>printf</a:t>
            </a:r>
            <a:r>
              <a:rPr lang="en-US" altLang="ko-KR" sz="1500" b="1" dirty="0">
                <a:solidFill>
                  <a:srgbClr val="0000FF"/>
                </a:solidFill>
                <a:latin typeface="+mn-ea"/>
                <a:ea typeface="+mn-ea"/>
              </a:rPr>
              <a:t>(" ");</a:t>
            </a:r>
          </a:p>
          <a:p>
            <a:endParaRPr lang="en-US" altLang="ko-KR" sz="1400" b="1" dirty="0">
              <a:latin typeface="+mn-ea"/>
              <a:ea typeface="+mn-ea"/>
            </a:endParaRPr>
          </a:p>
          <a:p>
            <a:r>
              <a:rPr lang="en-US" altLang="ko-KR" sz="1300" b="1" dirty="0">
                <a:latin typeface="+mn-ea"/>
                <a:ea typeface="+mn-ea"/>
              </a:rPr>
              <a:t>		// </a:t>
            </a:r>
            <a:r>
              <a:rPr lang="ko-KR" altLang="en-US" sz="1300" b="1" dirty="0">
                <a:latin typeface="+mn-ea"/>
                <a:ea typeface="+mn-ea"/>
              </a:rPr>
              <a:t>빈 칸 뒤에 알파벳을 </a:t>
            </a:r>
            <a:r>
              <a:rPr lang="en-US" altLang="ko-KR" sz="1300" b="1" dirty="0">
                <a:latin typeface="+mn-ea"/>
                <a:ea typeface="+mn-ea"/>
              </a:rPr>
              <a:t>start</a:t>
            </a:r>
            <a:r>
              <a:rPr lang="ko-KR" altLang="en-US" sz="1300" b="1" dirty="0">
                <a:latin typeface="+mn-ea"/>
                <a:ea typeface="+mn-ea"/>
              </a:rPr>
              <a:t>부터 </a:t>
            </a:r>
            <a:r>
              <a:rPr lang="en-US" altLang="ko-KR" sz="1300" b="1" dirty="0">
                <a:latin typeface="+mn-ea"/>
                <a:ea typeface="+mn-ea"/>
              </a:rPr>
              <a:t>'z'</a:t>
            </a:r>
            <a:r>
              <a:rPr lang="ko-KR" altLang="en-US" sz="1300" b="1" dirty="0">
                <a:latin typeface="+mn-ea"/>
                <a:ea typeface="+mn-ea"/>
              </a:rPr>
              <a:t>까지 출력하기</a:t>
            </a:r>
          </a:p>
          <a:p>
            <a:pPr>
              <a:lnSpc>
                <a:spcPct val="150000"/>
              </a:lnSpc>
            </a:pPr>
            <a:r>
              <a:rPr lang="ko-KR" altLang="en-US" sz="1500" b="1" dirty="0">
                <a:latin typeface="+mn-ea"/>
                <a:ea typeface="+mn-ea"/>
              </a:rPr>
              <a:t>		</a:t>
            </a:r>
            <a:r>
              <a:rPr lang="en-US" altLang="ko-KR" sz="1500" b="1" dirty="0">
                <a:solidFill>
                  <a:srgbClr val="0000FF"/>
                </a:solidFill>
                <a:latin typeface="+mn-ea"/>
                <a:ea typeface="+mn-ea"/>
              </a:rPr>
              <a:t>for (</a:t>
            </a:r>
            <a:r>
              <a:rPr lang="en-US" altLang="ko-KR" sz="1500" b="1" dirty="0" err="1">
                <a:solidFill>
                  <a:srgbClr val="0000FF"/>
                </a:solidFill>
                <a:latin typeface="+mn-ea"/>
                <a:ea typeface="+mn-ea"/>
              </a:rPr>
              <a:t>ch</a:t>
            </a:r>
            <a:r>
              <a:rPr lang="en-US" altLang="ko-KR" sz="1500" b="1" dirty="0">
                <a:solidFill>
                  <a:srgbClr val="0000FF"/>
                </a:solidFill>
                <a:latin typeface="+mn-ea"/>
                <a:ea typeface="+mn-ea"/>
              </a:rPr>
              <a:t> = start; </a:t>
            </a:r>
            <a:r>
              <a:rPr lang="en-US" altLang="ko-KR" sz="1500" b="1" dirty="0" err="1">
                <a:solidFill>
                  <a:srgbClr val="FF0000"/>
                </a:solidFill>
                <a:latin typeface="+mn-ea"/>
                <a:ea typeface="+mn-ea"/>
              </a:rPr>
              <a:t>ch</a:t>
            </a:r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 &lt;= 'z'; </a:t>
            </a:r>
            <a:r>
              <a:rPr lang="en-US" altLang="ko-KR" sz="1500" b="1" dirty="0" err="1">
                <a:solidFill>
                  <a:srgbClr val="0000FF"/>
                </a:solidFill>
                <a:latin typeface="+mn-ea"/>
                <a:ea typeface="+mn-ea"/>
              </a:rPr>
              <a:t>ch</a:t>
            </a:r>
            <a:r>
              <a:rPr lang="en-US" altLang="ko-KR" sz="1500" b="1" dirty="0">
                <a:solidFill>
                  <a:srgbClr val="0000FF"/>
                </a:solidFill>
                <a:latin typeface="+mn-ea"/>
                <a:ea typeface="+mn-ea"/>
              </a:rPr>
              <a:t>++)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0000FF"/>
                </a:solidFill>
                <a:latin typeface="+mn-ea"/>
                <a:ea typeface="+mn-ea"/>
              </a:rPr>
              <a:t>			</a:t>
            </a:r>
            <a:r>
              <a:rPr lang="en-US" altLang="ko-KR" sz="1500" b="1" dirty="0" err="1">
                <a:solidFill>
                  <a:srgbClr val="0000FF"/>
                </a:solidFill>
                <a:latin typeface="+mn-ea"/>
                <a:ea typeface="+mn-ea"/>
              </a:rPr>
              <a:t>printf</a:t>
            </a:r>
            <a:r>
              <a:rPr lang="en-US" altLang="ko-KR" sz="1500" b="1" dirty="0">
                <a:solidFill>
                  <a:srgbClr val="0000FF"/>
                </a:solidFill>
                <a:latin typeface="+mn-ea"/>
                <a:ea typeface="+mn-ea"/>
              </a:rPr>
              <a:t>("%c", </a:t>
            </a:r>
            <a:r>
              <a:rPr lang="en-US" altLang="ko-KR" sz="1500" b="1" dirty="0" err="1">
                <a:solidFill>
                  <a:srgbClr val="0000FF"/>
                </a:solidFill>
                <a:latin typeface="+mn-ea"/>
                <a:ea typeface="+mn-ea"/>
              </a:rPr>
              <a:t>ch</a:t>
            </a:r>
            <a:r>
              <a:rPr lang="en-US" altLang="ko-KR" sz="1500" b="1" dirty="0">
                <a:solidFill>
                  <a:srgbClr val="0000FF"/>
                </a:solidFill>
                <a:latin typeface="+mn-ea"/>
                <a:ea typeface="+mn-ea"/>
              </a:rPr>
              <a:t>);</a:t>
            </a:r>
          </a:p>
          <a:p>
            <a:endParaRPr lang="en-US" altLang="ko-KR" sz="1400" b="1" dirty="0">
              <a:latin typeface="+mn-ea"/>
              <a:ea typeface="+mn-ea"/>
            </a:endParaRPr>
          </a:p>
          <a:p>
            <a:r>
              <a:rPr lang="en-US" altLang="ko-KR" sz="1400" b="1" dirty="0">
                <a:latin typeface="+mn-ea"/>
                <a:ea typeface="+mn-ea"/>
              </a:rPr>
              <a:t>		</a:t>
            </a:r>
            <a:r>
              <a:rPr lang="en-US" altLang="ko-KR" sz="1400" b="1" dirty="0" err="1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("\n"); // </a:t>
            </a:r>
            <a:r>
              <a:rPr lang="ko-KR" altLang="en-US" sz="1400" b="1" dirty="0">
                <a:latin typeface="+mn-ea"/>
                <a:ea typeface="+mn-ea"/>
              </a:rPr>
              <a:t>알파벳 출력 후 행 바꾸기</a:t>
            </a:r>
          </a:p>
          <a:p>
            <a:r>
              <a:rPr lang="ko-KR" altLang="en-US" sz="1400" b="1" dirty="0">
                <a:latin typeface="+mn-ea"/>
                <a:ea typeface="+mn-ea"/>
              </a:rPr>
              <a:t>	</a:t>
            </a:r>
            <a:r>
              <a:rPr lang="en-US" altLang="ko-KR" sz="1400" b="1" dirty="0">
                <a:latin typeface="+mn-ea"/>
                <a:ea typeface="+mn-ea"/>
              </a:rPr>
              <a:t>}</a:t>
            </a:r>
            <a:endParaRPr lang="ko-KR" altLang="en-US" sz="1400" b="1" dirty="0" smtClean="0">
              <a:latin typeface="+mn-ea"/>
              <a:ea typeface="+mn-ea"/>
            </a:endParaRPr>
          </a:p>
          <a:p>
            <a:endParaRPr lang="ko-KR" altLang="en-US" sz="1400" b="1" dirty="0">
              <a:latin typeface="+mn-ea"/>
              <a:ea typeface="+mn-ea"/>
            </a:endParaRPr>
          </a:p>
          <a:p>
            <a:r>
              <a:rPr lang="en-US" altLang="ko-KR" sz="1400" b="1" dirty="0" smtClean="0">
                <a:latin typeface="+mn-ea"/>
                <a:ea typeface="+mn-ea"/>
              </a:rPr>
              <a:t>	return </a:t>
            </a:r>
            <a:r>
              <a:rPr lang="en-US" altLang="ko-KR" sz="1400" b="1" dirty="0">
                <a:latin typeface="+mn-ea"/>
                <a:ea typeface="+mn-ea"/>
              </a:rPr>
              <a:t>0;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}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5"/>
          <a:stretch/>
        </p:blipFill>
        <p:spPr bwMode="auto">
          <a:xfrm>
            <a:off x="6228778" y="1723586"/>
            <a:ext cx="2807718" cy="5108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508104" y="2217922"/>
            <a:ext cx="431454" cy="30353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</a:rPr>
              <a:t>1</a:t>
            </a:r>
            <a:r>
              <a:rPr lang="ko-KR" altLang="en-US" sz="1500" b="1" dirty="0" smtClean="0">
                <a:solidFill>
                  <a:srgbClr val="0000FF"/>
                </a:solidFill>
                <a:latin typeface="+mn-ea"/>
                <a:ea typeface="+mn-ea"/>
              </a:rPr>
              <a:t>칸</a:t>
            </a:r>
            <a:endParaRPr lang="ko-KR" altLang="en-US" sz="15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cxnSp>
        <p:nvCxnSpPr>
          <p:cNvPr id="19" name="구부러진 연결선 18"/>
          <p:cNvCxnSpPr/>
          <p:nvPr/>
        </p:nvCxnSpPr>
        <p:spPr bwMode="auto">
          <a:xfrm rot="10800000" flipV="1">
            <a:off x="3635896" y="2521459"/>
            <a:ext cx="2015927" cy="907542"/>
          </a:xfrm>
          <a:prstGeom prst="curvedConnector3">
            <a:avLst>
              <a:gd name="adj1" fmla="val 11526"/>
            </a:avLst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ysDot"/>
            <a:bevel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406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6. </a:t>
            </a:r>
            <a:r>
              <a:rPr lang="ko-KR" altLang="en-US" sz="2400" b="1" dirty="0" err="1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제어문</a:t>
            </a:r>
            <a:endParaRPr lang="ko-KR" altLang="en-US" sz="2400" b="1" dirty="0">
              <a:solidFill>
                <a:srgbClr val="0000FF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4619" y="620688"/>
            <a:ext cx="82078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6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.1 </a:t>
            </a:r>
            <a:r>
              <a:rPr kumimoji="0"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if </a:t>
            </a:r>
            <a:r>
              <a:rPr kumimoji="0"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문</a:t>
            </a:r>
            <a:r>
              <a:rPr kumimoji="0"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 (</a:t>
            </a:r>
            <a:r>
              <a:rPr kumimoji="0"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단순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</a:rPr>
              <a:t>if</a:t>
            </a:r>
            <a:r>
              <a:rPr kumimoji="0"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kumimoji="0"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문</a:t>
            </a:r>
            <a:r>
              <a:rPr kumimoji="0"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endParaRPr kumimoji="0" lang="en-US" altLang="ko-KR" sz="1600" b="1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95320" y="2619978"/>
            <a:ext cx="360040" cy="4121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4" t="1419" r="2076" b="54952"/>
          <a:stretch/>
        </p:blipFill>
        <p:spPr bwMode="auto">
          <a:xfrm>
            <a:off x="395536" y="1100811"/>
            <a:ext cx="8672817" cy="2824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4644007" y="4005064"/>
            <a:ext cx="4392489" cy="2870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FF00FF"/>
                </a:solidFill>
                <a:latin typeface="+mn-ea"/>
                <a:ea typeface="+mn-ea"/>
              </a:rPr>
              <a:t>#include &lt;</a:t>
            </a:r>
            <a:r>
              <a:rPr lang="en-US" altLang="ko-KR" sz="1400" b="1" dirty="0" err="1">
                <a:solidFill>
                  <a:srgbClr val="FF00FF"/>
                </a:solidFill>
                <a:latin typeface="+mn-ea"/>
                <a:ea typeface="+mn-ea"/>
              </a:rPr>
              <a:t>stdio.h</a:t>
            </a:r>
            <a:r>
              <a:rPr lang="en-US" altLang="ko-KR" sz="1400" b="1" dirty="0" smtClean="0">
                <a:solidFill>
                  <a:srgbClr val="FF00FF"/>
                </a:solidFill>
                <a:latin typeface="+mn-ea"/>
                <a:ea typeface="+mn-ea"/>
              </a:rPr>
              <a:t>&gt;</a:t>
            </a:r>
          </a:p>
          <a:p>
            <a:endParaRPr lang="ko-KR" altLang="en-US" sz="1400" b="1" dirty="0">
              <a:latin typeface="+mn-ea"/>
              <a:ea typeface="+mn-ea"/>
            </a:endParaRPr>
          </a:p>
          <a:p>
            <a:r>
              <a:rPr lang="en-US" altLang="ko-KR" sz="1400" b="1" dirty="0" err="1">
                <a:latin typeface="+mn-ea"/>
                <a:ea typeface="+mn-ea"/>
              </a:rPr>
              <a:t>int</a:t>
            </a:r>
            <a:r>
              <a:rPr lang="en-US" altLang="ko-KR" sz="1400" b="1" dirty="0">
                <a:latin typeface="+mn-ea"/>
                <a:ea typeface="+mn-ea"/>
              </a:rPr>
              <a:t> main()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{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err="1">
                <a:latin typeface="+mn-ea"/>
                <a:ea typeface="+mn-ea"/>
              </a:rPr>
              <a:t>int</a:t>
            </a:r>
            <a:r>
              <a:rPr lang="en-US" altLang="ko-KR" sz="1400" b="1" dirty="0">
                <a:latin typeface="+mn-ea"/>
                <a:ea typeface="+mn-ea"/>
              </a:rPr>
              <a:t> </a:t>
            </a:r>
            <a:r>
              <a:rPr lang="en-US" altLang="ko-KR" sz="1400" b="1" dirty="0" smtClean="0">
                <a:latin typeface="+mn-ea"/>
                <a:ea typeface="+mn-ea"/>
              </a:rPr>
              <a:t>x;</a:t>
            </a:r>
            <a:endParaRPr lang="en-US" altLang="ko-KR" sz="1400" b="1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err="1" smtClean="0">
                <a:latin typeface="+mn-ea"/>
                <a:ea typeface="+mn-ea"/>
              </a:rPr>
              <a:t>scanf_s</a:t>
            </a:r>
            <a:r>
              <a:rPr lang="en-US" altLang="ko-KR" sz="1400" b="1" dirty="0" smtClean="0">
                <a:latin typeface="+mn-ea"/>
                <a:ea typeface="+mn-ea"/>
              </a:rPr>
              <a:t>("%</a:t>
            </a:r>
            <a:r>
              <a:rPr lang="en-US" altLang="ko-KR" sz="1400" b="1" dirty="0">
                <a:latin typeface="+mn-ea"/>
                <a:ea typeface="+mn-ea"/>
              </a:rPr>
              <a:t>d", </a:t>
            </a:r>
            <a:r>
              <a:rPr lang="en-US" altLang="ko-KR" sz="1400" b="1" dirty="0" smtClean="0">
                <a:latin typeface="+mn-ea"/>
                <a:ea typeface="+mn-ea"/>
              </a:rPr>
              <a:t>&amp;x);</a:t>
            </a:r>
          </a:p>
          <a:p>
            <a:pPr lvl="1">
              <a:lnSpc>
                <a:spcPct val="150000"/>
              </a:lnSpc>
            </a:pPr>
            <a:r>
              <a:rPr lang="en-US" altLang="ko-KR" sz="500" b="1" dirty="0" smtClean="0">
                <a:latin typeface="+mn-ea"/>
                <a:ea typeface="+mn-ea"/>
              </a:rPr>
              <a:t>       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       if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en-US" altLang="ko-KR" sz="1400" b="1" dirty="0">
                <a:latin typeface="+mn-ea"/>
                <a:ea typeface="+mn-ea"/>
              </a:rPr>
              <a:t>(5 &lt;= x) &amp;&amp; (x &lt;= 10)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   </a:t>
            </a:r>
            <a:r>
              <a:rPr lang="en-US" altLang="ko-KR" sz="1400" b="1" dirty="0" smtClean="0">
                <a:latin typeface="+mn-ea"/>
                <a:ea typeface="+mn-ea"/>
              </a:rPr>
              <a:t>        </a:t>
            </a: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("5</a:t>
            </a:r>
            <a:r>
              <a:rPr lang="ko-KR" altLang="en-US" sz="1400" b="1" dirty="0">
                <a:latin typeface="+mn-ea"/>
                <a:ea typeface="+mn-ea"/>
              </a:rPr>
              <a:t>와 </a:t>
            </a:r>
            <a:r>
              <a:rPr lang="en-US" altLang="ko-KR" sz="1400" b="1" dirty="0">
                <a:latin typeface="+mn-ea"/>
                <a:ea typeface="+mn-ea"/>
              </a:rPr>
              <a:t>10 </a:t>
            </a:r>
            <a:r>
              <a:rPr lang="ko-KR" altLang="en-US" sz="1400" b="1" dirty="0">
                <a:latin typeface="+mn-ea"/>
                <a:ea typeface="+mn-ea"/>
              </a:rPr>
              <a:t>사이의 수입니다</a:t>
            </a:r>
            <a:r>
              <a:rPr lang="en-US" altLang="ko-KR" sz="1400" b="1" dirty="0">
                <a:latin typeface="+mn-ea"/>
                <a:ea typeface="+mn-ea"/>
              </a:rPr>
              <a:t>.\n</a:t>
            </a:r>
            <a:r>
              <a:rPr lang="en-US" altLang="ko-KR" sz="1400" b="1" dirty="0" smtClean="0">
                <a:latin typeface="+mn-ea"/>
                <a:ea typeface="+mn-ea"/>
              </a:rPr>
              <a:t>");</a:t>
            </a:r>
          </a:p>
          <a:p>
            <a:pPr lvl="1"/>
            <a:endParaRPr lang="ko-KR" altLang="en-US" sz="500" b="1" dirty="0">
              <a:latin typeface="+mn-ea"/>
              <a:ea typeface="+mn-ea"/>
            </a:endParaRPr>
          </a:p>
          <a:p>
            <a:pPr lvl="1"/>
            <a:r>
              <a:rPr lang="en-US" altLang="ko-KR" sz="1400" b="1" dirty="0">
                <a:latin typeface="+mn-ea"/>
                <a:ea typeface="+mn-ea"/>
              </a:rPr>
              <a:t>return 0;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}</a:t>
            </a:r>
            <a:endParaRPr lang="ko-KR" altLang="en-US" sz="1400" b="1" dirty="0">
              <a:latin typeface="+mn-ea"/>
              <a:ea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92785" y="4068244"/>
            <a:ext cx="3888977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latin typeface="+mn-ea"/>
                <a:ea typeface="+mn-ea"/>
              </a:rPr>
              <a:t>x </a:t>
            </a:r>
            <a:r>
              <a:rPr lang="ko-KR" altLang="en-US" sz="1500" b="1" dirty="0">
                <a:latin typeface="+mn-ea"/>
                <a:ea typeface="+mn-ea"/>
              </a:rPr>
              <a:t>값이 </a:t>
            </a:r>
            <a:r>
              <a:rPr lang="en-US" altLang="ko-KR" sz="1500" b="1" dirty="0">
                <a:latin typeface="+mn-ea"/>
                <a:ea typeface="+mn-ea"/>
              </a:rPr>
              <a:t>5</a:t>
            </a:r>
            <a:r>
              <a:rPr lang="ko-KR" altLang="en-US" sz="1500" b="1" dirty="0">
                <a:solidFill>
                  <a:srgbClr val="FF0000"/>
                </a:solidFill>
                <a:latin typeface="+mn-ea"/>
                <a:ea typeface="+mn-ea"/>
              </a:rPr>
              <a:t>와</a:t>
            </a:r>
            <a:r>
              <a:rPr lang="ko-KR" altLang="en-US" sz="1500" b="1" dirty="0">
                <a:latin typeface="+mn-ea"/>
                <a:ea typeface="+mn-ea"/>
              </a:rPr>
              <a:t> </a:t>
            </a:r>
            <a:r>
              <a:rPr lang="en-US" altLang="ko-KR" sz="1500" b="1" dirty="0">
                <a:latin typeface="+mn-ea"/>
                <a:ea typeface="+mn-ea"/>
              </a:rPr>
              <a:t>10 </a:t>
            </a:r>
            <a:r>
              <a:rPr lang="ko-KR" altLang="en-US" sz="1500" b="1" dirty="0" smtClean="0">
                <a:latin typeface="+mn-ea"/>
                <a:ea typeface="+mn-ea"/>
              </a:rPr>
              <a:t>사이인지</a:t>
            </a:r>
            <a:r>
              <a:rPr lang="en-US" altLang="ko-KR" sz="1500" b="1" dirty="0" smtClean="0">
                <a:latin typeface="+mn-ea"/>
                <a:ea typeface="+mn-ea"/>
              </a:rPr>
              <a:t>?</a:t>
            </a:r>
            <a:endParaRPr lang="ko-KR" altLang="en-US" sz="15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latin typeface="+mn-ea"/>
                <a:ea typeface="+mn-ea"/>
              </a:rPr>
              <a:t>   if </a:t>
            </a:r>
            <a:r>
              <a:rPr lang="en-US" altLang="ko-KR" sz="1500" b="1" dirty="0">
                <a:latin typeface="+mn-ea"/>
                <a:ea typeface="+mn-ea"/>
              </a:rPr>
              <a:t>((5 &lt;= x) </a:t>
            </a:r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&amp;&amp; </a:t>
            </a:r>
            <a:r>
              <a:rPr lang="en-US" altLang="ko-KR" sz="1500" b="1" dirty="0">
                <a:latin typeface="+mn-ea"/>
                <a:ea typeface="+mn-ea"/>
              </a:rPr>
              <a:t>(x &lt;= 10))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latin typeface="+mn-ea"/>
                <a:ea typeface="+mn-ea"/>
              </a:rPr>
              <a:t>   </a:t>
            </a:r>
            <a:r>
              <a:rPr lang="en-US" altLang="ko-KR" sz="1500" b="1" dirty="0" err="1" smtClean="0">
                <a:latin typeface="+mn-ea"/>
                <a:ea typeface="+mn-ea"/>
              </a:rPr>
              <a:t>printf</a:t>
            </a:r>
            <a:r>
              <a:rPr lang="en-US" altLang="ko-KR" sz="1500" b="1" dirty="0">
                <a:latin typeface="+mn-ea"/>
                <a:ea typeface="+mn-ea"/>
              </a:rPr>
              <a:t>("5</a:t>
            </a:r>
            <a:r>
              <a:rPr lang="ko-KR" altLang="en-US" sz="1500" b="1" dirty="0">
                <a:latin typeface="+mn-ea"/>
                <a:ea typeface="+mn-ea"/>
              </a:rPr>
              <a:t>와 </a:t>
            </a:r>
            <a:r>
              <a:rPr lang="en-US" altLang="ko-KR" sz="1500" b="1" dirty="0">
                <a:latin typeface="+mn-ea"/>
                <a:ea typeface="+mn-ea"/>
              </a:rPr>
              <a:t>10 </a:t>
            </a:r>
            <a:r>
              <a:rPr lang="ko-KR" altLang="en-US" sz="1500" b="1" dirty="0">
                <a:latin typeface="+mn-ea"/>
                <a:ea typeface="+mn-ea"/>
              </a:rPr>
              <a:t>사이의 수입니다</a:t>
            </a:r>
            <a:r>
              <a:rPr lang="en-US" altLang="ko-KR" sz="1500" b="1" dirty="0">
                <a:latin typeface="+mn-ea"/>
                <a:ea typeface="+mn-ea"/>
              </a:rPr>
              <a:t>.\n");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877272"/>
            <a:ext cx="309562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오른쪽 화살표 4"/>
          <p:cNvSpPr/>
          <p:nvPr/>
        </p:nvSpPr>
        <p:spPr>
          <a:xfrm>
            <a:off x="4067944" y="4437112"/>
            <a:ext cx="29619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rot="10800000">
            <a:off x="3919848" y="6037213"/>
            <a:ext cx="29619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791220" y="2151582"/>
            <a:ext cx="1332508" cy="113340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8095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6. </a:t>
            </a:r>
            <a:r>
              <a:rPr lang="ko-KR" altLang="en-US" sz="2400" b="1" dirty="0" err="1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제어문</a:t>
            </a:r>
            <a:endParaRPr lang="ko-KR" altLang="en-US" sz="2400" b="1" dirty="0">
              <a:solidFill>
                <a:srgbClr val="0000FF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4619" y="620688"/>
            <a:ext cx="820782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6.12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while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문</a:t>
            </a:r>
            <a:endParaRPr kumimoji="0" lang="en-US" altLang="ko-KR" sz="16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     :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반복 횟수는 모르지만 </a:t>
            </a:r>
            <a:r>
              <a:rPr kumimoji="0" lang="ko-KR" altLang="en-US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어떤 조건을 만족하는 동안은 계속 반복할 </a:t>
            </a:r>
            <a:r>
              <a:rPr kumimoji="0" lang="ko-KR" altLang="en-US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때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. 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    : </a:t>
            </a:r>
            <a:r>
              <a:rPr kumimoji="0" lang="ko-KR" altLang="en-US" sz="15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조건식이 참일 경우 반복</a:t>
            </a:r>
            <a:endParaRPr kumimoji="0" lang="ko-KR" altLang="en-US" sz="1500" b="1" dirty="0">
              <a:solidFill>
                <a:srgbClr val="0000FF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ko-KR" altLang="en-US" sz="1600" b="1" dirty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11560" y="2349214"/>
            <a:ext cx="360040" cy="4121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>
              <a:latin typeface="+mn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994746" y="1976664"/>
            <a:ext cx="3312368" cy="1330058"/>
            <a:chOff x="1144464" y="1700808"/>
            <a:chExt cx="3312368" cy="1330058"/>
          </a:xfrm>
        </p:grpSpPr>
        <p:sp>
          <p:nvSpPr>
            <p:cNvPr id="10" name="직사각형 9"/>
            <p:cNvSpPr/>
            <p:nvPr/>
          </p:nvSpPr>
          <p:spPr>
            <a:xfrm>
              <a:off x="1144464" y="2636912"/>
              <a:ext cx="3312368" cy="3939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11125" lvl="1" latinLnBrk="1">
                <a:lnSpc>
                  <a:spcPct val="150000"/>
                </a:lnSpc>
                <a:spcBef>
                  <a:spcPts val="200"/>
                </a:spcBef>
                <a:spcAft>
                  <a:spcPts val="200"/>
                </a:spcAft>
                <a:buClr>
                  <a:srgbClr val="AA2B1E"/>
                </a:buClr>
                <a:buSzPct val="85000"/>
              </a:pPr>
              <a:r>
                <a:rPr lang="ko-KR" altLang="en-US" sz="1500" b="1" smtClean="0">
                  <a:solidFill>
                    <a:prstClr val="black"/>
                  </a:solidFill>
                  <a:latin typeface="+mn-ea"/>
                  <a:ea typeface="+mn-ea"/>
                </a:rPr>
                <a:t>다음 </a:t>
              </a:r>
              <a:r>
                <a:rPr lang="ko-KR" altLang="en-US" sz="1500" b="1">
                  <a:solidFill>
                    <a:prstClr val="black"/>
                  </a:solidFill>
                  <a:latin typeface="+mn-ea"/>
                  <a:ea typeface="+mn-ea"/>
                </a:rPr>
                <a:t>문장</a:t>
              </a:r>
              <a:r>
                <a:rPr lang="en-US" altLang="ko-KR" sz="1500" b="1">
                  <a:solidFill>
                    <a:prstClr val="black"/>
                  </a:solidFill>
                  <a:latin typeface="+mn-ea"/>
                  <a:ea typeface="+mn-ea"/>
                </a:rPr>
                <a:t>;</a:t>
              </a:r>
              <a:endParaRPr lang="ko-KR" altLang="en-US" sz="1500" b="1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44464" y="1700808"/>
              <a:ext cx="3312368" cy="936104"/>
            </a:xfrm>
            <a:prstGeom prst="rect">
              <a:avLst/>
            </a:prstGeom>
            <a:solidFill>
              <a:srgbClr val="FF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11125" lvl="1" latinLnBrk="1">
                <a:lnSpc>
                  <a:spcPct val="150000"/>
                </a:lnSpc>
                <a:spcBef>
                  <a:spcPts val="200"/>
                </a:spcBef>
                <a:spcAft>
                  <a:spcPts val="200"/>
                </a:spcAft>
                <a:buClr>
                  <a:srgbClr val="AA2B1E"/>
                </a:buClr>
                <a:buSzPct val="85000"/>
              </a:pPr>
              <a:r>
                <a:rPr lang="en-US" altLang="ko-KR" sz="1500" b="1" dirty="0" smtClean="0">
                  <a:solidFill>
                    <a:prstClr val="black"/>
                  </a:solidFill>
                  <a:latin typeface="+mn-ea"/>
                </a:rPr>
                <a:t>while ( </a:t>
              </a:r>
              <a:r>
                <a:rPr lang="ko-KR" altLang="en-US" sz="1500" b="1" dirty="0" err="1" smtClean="0">
                  <a:solidFill>
                    <a:prstClr val="black"/>
                  </a:solidFill>
                  <a:latin typeface="+mn-ea"/>
                </a:rPr>
                <a:t>조건식</a:t>
              </a:r>
              <a:r>
                <a:rPr lang="ko-KR" altLang="en-US" sz="1500" b="1" dirty="0" smtClean="0">
                  <a:solidFill>
                    <a:prstClr val="black"/>
                  </a:solidFill>
                  <a:latin typeface="+mn-ea"/>
                </a:rPr>
                <a:t> </a:t>
              </a:r>
              <a:r>
                <a:rPr lang="en-US" altLang="ko-KR" sz="1500" b="1" dirty="0">
                  <a:solidFill>
                    <a:prstClr val="black"/>
                  </a:solidFill>
                  <a:latin typeface="+mn-ea"/>
                </a:rPr>
                <a:t>)</a:t>
              </a:r>
            </a:p>
            <a:p>
              <a:pPr marL="923925" lvl="4" latinLnBrk="1">
                <a:lnSpc>
                  <a:spcPct val="150000"/>
                </a:lnSpc>
                <a:spcBef>
                  <a:spcPct val="20000"/>
                </a:spcBef>
                <a:buClr>
                  <a:srgbClr val="64A73B">
                    <a:lumMod val="75000"/>
                  </a:srgbClr>
                </a:buClr>
                <a:buSzPct val="80000"/>
              </a:pPr>
              <a:r>
                <a:rPr lang="ko-KR" altLang="en-US" sz="1500" b="1" dirty="0">
                  <a:solidFill>
                    <a:prstClr val="black"/>
                  </a:solidFill>
                  <a:latin typeface="+mn-ea"/>
                </a:rPr>
                <a:t>반복할 문장</a:t>
              </a:r>
              <a:r>
                <a:rPr lang="en-US" altLang="ko-KR" sz="1500" b="1" dirty="0">
                  <a:solidFill>
                    <a:prstClr val="black"/>
                  </a:solidFill>
                  <a:latin typeface="+mn-ea"/>
                </a:rPr>
                <a:t>;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10263" y="3775451"/>
            <a:ext cx="3312368" cy="1597765"/>
            <a:chOff x="1144464" y="1239947"/>
            <a:chExt cx="3312368" cy="1597765"/>
          </a:xfrm>
        </p:grpSpPr>
        <p:sp>
          <p:nvSpPr>
            <p:cNvPr id="14" name="직사각형 13"/>
            <p:cNvSpPr/>
            <p:nvPr/>
          </p:nvSpPr>
          <p:spPr>
            <a:xfrm>
              <a:off x="1144464" y="2443758"/>
              <a:ext cx="3312368" cy="3939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 indent="-346075" latinLnBrk="1">
                <a:lnSpc>
                  <a:spcPct val="150000"/>
                </a:lnSpc>
                <a:spcBef>
                  <a:spcPts val="200"/>
                </a:spcBef>
                <a:spcAft>
                  <a:spcPts val="200"/>
                </a:spcAft>
                <a:buClr>
                  <a:srgbClr val="AA2B1E"/>
                </a:buClr>
                <a:buSzPct val="85000"/>
              </a:pPr>
              <a:r>
                <a:rPr lang="ko-KR" altLang="en-US" sz="1500" b="1" smtClean="0">
                  <a:solidFill>
                    <a:prstClr val="black"/>
                  </a:solidFill>
                  <a:latin typeface="+mn-ea"/>
                  <a:ea typeface="+mn-ea"/>
                </a:rPr>
                <a:t>다음 </a:t>
              </a:r>
              <a:r>
                <a:rPr lang="ko-KR" altLang="en-US" sz="1500" b="1">
                  <a:solidFill>
                    <a:prstClr val="black"/>
                  </a:solidFill>
                  <a:latin typeface="+mn-ea"/>
                  <a:ea typeface="+mn-ea"/>
                </a:rPr>
                <a:t>문장</a:t>
              </a:r>
              <a:r>
                <a:rPr lang="en-US" altLang="ko-KR" sz="1500" b="1">
                  <a:solidFill>
                    <a:prstClr val="black"/>
                  </a:solidFill>
                  <a:latin typeface="+mn-ea"/>
                  <a:ea typeface="+mn-ea"/>
                </a:rPr>
                <a:t>;</a:t>
              </a:r>
              <a:endParaRPr lang="ko-KR" altLang="en-US" sz="1500" b="1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144464" y="1239947"/>
              <a:ext cx="3312368" cy="1149921"/>
            </a:xfrm>
            <a:prstGeom prst="rect">
              <a:avLst/>
            </a:prstGeom>
            <a:solidFill>
              <a:srgbClr val="FF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>
              <a:spAutoFit/>
            </a:bodyPr>
            <a:lstStyle/>
            <a:p>
              <a:pPr marL="111125" lvl="1" latinLnBrk="1">
                <a:spcBef>
                  <a:spcPts val="200"/>
                </a:spcBef>
                <a:spcAft>
                  <a:spcPts val="200"/>
                </a:spcAft>
                <a:buClr>
                  <a:srgbClr val="AA2B1E"/>
                </a:buClr>
                <a:buSzPct val="85000"/>
              </a:pPr>
              <a:r>
                <a:rPr lang="en-US" altLang="ko-KR" sz="1500" b="1" dirty="0">
                  <a:solidFill>
                    <a:prstClr val="black"/>
                  </a:solidFill>
                  <a:latin typeface="+mn-ea"/>
                </a:rPr>
                <a:t>while ( </a:t>
              </a:r>
              <a:r>
                <a:rPr lang="ko-KR" altLang="en-US" sz="1500" b="1" dirty="0" err="1">
                  <a:solidFill>
                    <a:prstClr val="black"/>
                  </a:solidFill>
                  <a:latin typeface="+mn-ea"/>
                </a:rPr>
                <a:t>조건식</a:t>
              </a:r>
              <a:r>
                <a:rPr lang="ko-KR" altLang="en-US" sz="1500" b="1" dirty="0">
                  <a:solidFill>
                    <a:prstClr val="black"/>
                  </a:solidFill>
                  <a:latin typeface="+mn-ea"/>
                </a:rPr>
                <a:t> </a:t>
              </a:r>
              <a:r>
                <a:rPr lang="en-US" altLang="ko-KR" sz="1500" b="1" dirty="0">
                  <a:solidFill>
                    <a:prstClr val="black"/>
                  </a:solidFill>
                  <a:latin typeface="+mn-ea"/>
                </a:rPr>
                <a:t>)</a:t>
              </a:r>
            </a:p>
            <a:p>
              <a:pPr marL="111125" lvl="1" latinLnBrk="1">
                <a:spcBef>
                  <a:spcPts val="200"/>
                </a:spcBef>
                <a:spcAft>
                  <a:spcPts val="200"/>
                </a:spcAft>
                <a:buClr>
                  <a:srgbClr val="AA2B1E"/>
                </a:buClr>
                <a:buSzPct val="85000"/>
              </a:pPr>
              <a:r>
                <a:rPr lang="en-US" altLang="ko-KR" sz="1500" b="1" dirty="0">
                  <a:solidFill>
                    <a:prstClr val="black"/>
                  </a:solidFill>
                  <a:latin typeface="+mn-ea"/>
                </a:rPr>
                <a:t>{</a:t>
              </a:r>
            </a:p>
            <a:p>
              <a:pPr marL="111125" lvl="1" latinLnBrk="1">
                <a:spcBef>
                  <a:spcPts val="200"/>
                </a:spcBef>
                <a:spcAft>
                  <a:spcPts val="200"/>
                </a:spcAft>
                <a:buClr>
                  <a:srgbClr val="AA2B1E"/>
                </a:buClr>
                <a:buSzPct val="85000"/>
              </a:pPr>
              <a:r>
                <a:rPr lang="en-US" altLang="ko-KR" sz="1500" b="1" dirty="0" smtClean="0">
                  <a:solidFill>
                    <a:prstClr val="black"/>
                  </a:solidFill>
                  <a:latin typeface="+mn-ea"/>
                </a:rPr>
                <a:t>	</a:t>
              </a:r>
              <a:r>
                <a:rPr lang="ko-KR" altLang="en-US" sz="1500" b="1" dirty="0" smtClean="0">
                  <a:solidFill>
                    <a:prstClr val="black"/>
                  </a:solidFill>
                  <a:latin typeface="+mn-ea"/>
                </a:rPr>
                <a:t>반복할 </a:t>
              </a:r>
              <a:r>
                <a:rPr lang="ko-KR" altLang="en-US" sz="1500" b="1" dirty="0">
                  <a:solidFill>
                    <a:prstClr val="black"/>
                  </a:solidFill>
                  <a:latin typeface="+mn-ea"/>
                </a:rPr>
                <a:t>여러 문장</a:t>
              </a:r>
              <a:r>
                <a:rPr lang="en-US" altLang="ko-KR" sz="1500" b="1" dirty="0">
                  <a:solidFill>
                    <a:prstClr val="black"/>
                  </a:solidFill>
                  <a:latin typeface="+mn-ea"/>
                </a:rPr>
                <a:t>;</a:t>
              </a:r>
            </a:p>
            <a:p>
              <a:pPr marL="111125" lvl="1" latinLnBrk="1">
                <a:spcBef>
                  <a:spcPts val="200"/>
                </a:spcBef>
                <a:spcAft>
                  <a:spcPts val="200"/>
                </a:spcAft>
                <a:buClr>
                  <a:srgbClr val="AA2B1E"/>
                </a:buClr>
                <a:buSzPct val="85000"/>
              </a:pPr>
              <a:r>
                <a:rPr lang="en-US" altLang="ko-KR" sz="1500" b="1" dirty="0">
                  <a:solidFill>
                    <a:prstClr val="black"/>
                  </a:solidFill>
                  <a:latin typeface="+mn-ea"/>
                </a:rPr>
                <a:t>}</a:t>
              </a:r>
            </a:p>
          </p:txBody>
        </p:sp>
      </p:grp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70847"/>
            <a:ext cx="3240360" cy="349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003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6. </a:t>
            </a:r>
            <a:r>
              <a:rPr lang="ko-KR" altLang="en-US" sz="2400" b="1" dirty="0" err="1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제어문</a:t>
            </a:r>
            <a:endParaRPr lang="ko-KR" altLang="en-US" sz="2400" b="1" dirty="0">
              <a:solidFill>
                <a:srgbClr val="0000FF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4619" y="620688"/>
            <a:ext cx="8207821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6.12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while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문 </a:t>
            </a:r>
            <a:endParaRPr kumimoji="0" lang="en-US" altLang="ko-KR" sz="16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     :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예제</a:t>
            </a:r>
            <a:endParaRPr kumimoji="0" lang="en-US" altLang="ko-KR" sz="15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500" b="1" dirty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5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500" b="1" dirty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5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500" b="1" dirty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5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500" b="1" dirty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     :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예제</a:t>
            </a:r>
            <a:endParaRPr kumimoji="0" lang="ko-KR" altLang="en-US" sz="1500" b="1" dirty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1" r="47009" b="17709"/>
          <a:stretch/>
        </p:blipFill>
        <p:spPr bwMode="auto">
          <a:xfrm>
            <a:off x="1115616" y="1484784"/>
            <a:ext cx="2834338" cy="213721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2195736" y="2204864"/>
            <a:ext cx="1296144" cy="0"/>
          </a:xfrm>
          <a:prstGeom prst="line">
            <a:avLst/>
          </a:prstGeom>
          <a:ln w="127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꺾인 연결선 6"/>
          <p:cNvCxnSpPr/>
          <p:nvPr/>
        </p:nvCxnSpPr>
        <p:spPr>
          <a:xfrm>
            <a:off x="2843808" y="2204864"/>
            <a:ext cx="2520280" cy="432048"/>
          </a:xfrm>
          <a:prstGeom prst="bentConnector3">
            <a:avLst>
              <a:gd name="adj1" fmla="val 113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091519" y="2553393"/>
            <a:ext cx="504056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5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참일 경우 계속 반복</a:t>
            </a:r>
            <a:endParaRPr kumimoji="0" lang="en-US" altLang="ko-KR" sz="1500" b="1" dirty="0" smtClean="0">
              <a:solidFill>
                <a:srgbClr val="0000FF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즉</a:t>
            </a:r>
            <a:r>
              <a:rPr kumimoji="0"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, sum </a:t>
            </a:r>
            <a:r>
              <a:rPr kumimoji="0" lang="ko-KR" altLang="en-US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값이 </a:t>
            </a:r>
            <a:r>
              <a:rPr kumimoji="0"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101</a:t>
            </a:r>
            <a:r>
              <a:rPr kumimoji="0" lang="ko-KR" altLang="en-US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되면 </a:t>
            </a:r>
            <a:r>
              <a:rPr kumimoji="0"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while </a:t>
            </a:r>
            <a:r>
              <a:rPr kumimoji="0" lang="ko-KR" altLang="en-US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문에서 벗어남</a:t>
            </a:r>
            <a:endParaRPr kumimoji="0" lang="ko-KR" altLang="en-US" sz="1500" b="1" dirty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9" t="11198" r="48823" b="12303"/>
          <a:stretch/>
        </p:blipFill>
        <p:spPr bwMode="auto">
          <a:xfrm>
            <a:off x="1115616" y="4270531"/>
            <a:ext cx="2834338" cy="232682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3" name="직선 연결선 22"/>
          <p:cNvCxnSpPr/>
          <p:nvPr/>
        </p:nvCxnSpPr>
        <p:spPr>
          <a:xfrm>
            <a:off x="1979712" y="5103953"/>
            <a:ext cx="432048" cy="0"/>
          </a:xfrm>
          <a:prstGeom prst="line">
            <a:avLst/>
          </a:prstGeom>
          <a:ln w="127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/>
          <p:nvPr/>
        </p:nvCxnSpPr>
        <p:spPr>
          <a:xfrm>
            <a:off x="2195736" y="5103953"/>
            <a:ext cx="2947764" cy="121190"/>
          </a:xfrm>
          <a:prstGeom prst="bentConnector3">
            <a:avLst>
              <a:gd name="adj1" fmla="val -408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067944" y="4797152"/>
            <a:ext cx="31683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값이 </a:t>
            </a:r>
            <a:r>
              <a:rPr kumimoji="0"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1 </a:t>
            </a:r>
            <a:r>
              <a:rPr kumimoji="0" lang="ko-KR" altLang="en-US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이므로 무한루프</a:t>
            </a:r>
            <a:endParaRPr kumimoji="0" lang="en-US" altLang="ko-KR" sz="15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500" b="1" dirty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5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무한루프에서 벗어날 수 있음</a:t>
            </a:r>
            <a:endParaRPr kumimoji="0" lang="ko-KR" altLang="en-US" sz="1500" b="1" dirty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cxnSp>
        <p:nvCxnSpPr>
          <p:cNvPr id="31" name="꺾인 연결선 30"/>
          <p:cNvCxnSpPr/>
          <p:nvPr/>
        </p:nvCxnSpPr>
        <p:spPr>
          <a:xfrm>
            <a:off x="2195736" y="6116122"/>
            <a:ext cx="2947764" cy="121190"/>
          </a:xfrm>
          <a:prstGeom prst="bentConnector3">
            <a:avLst>
              <a:gd name="adj1" fmla="val -408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924032" y="6076968"/>
            <a:ext cx="775760" cy="0"/>
          </a:xfrm>
          <a:prstGeom prst="line">
            <a:avLst/>
          </a:prstGeom>
          <a:ln w="127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6. </a:t>
            </a:r>
            <a:r>
              <a:rPr lang="ko-KR" altLang="en-US" sz="2400" b="1" dirty="0" err="1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제어문</a:t>
            </a:r>
            <a:endParaRPr lang="ko-KR" altLang="en-US" sz="2400" b="1" dirty="0">
              <a:solidFill>
                <a:srgbClr val="0000FF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4619" y="620688"/>
            <a:ext cx="8207821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6.12 </a:t>
            </a:r>
            <a:r>
              <a:rPr kumimoji="0" lang="en-US" altLang="ko-KR" sz="1600" b="1" dirty="0" smtClean="0">
                <a:solidFill>
                  <a:srgbClr val="00B050"/>
                </a:solidFill>
                <a:latin typeface="+mn-ea"/>
                <a:ea typeface="+mn-ea"/>
                <a:cs typeface="Arial" pitchFamily="34" charset="0"/>
              </a:rPr>
              <a:t>do ~ while </a:t>
            </a:r>
            <a:r>
              <a:rPr kumimoji="0" lang="ko-KR" altLang="en-US" sz="1600" b="1" dirty="0" smtClean="0">
                <a:solidFill>
                  <a:srgbClr val="00B050"/>
                </a:solidFill>
                <a:latin typeface="+mn-ea"/>
                <a:ea typeface="+mn-ea"/>
                <a:cs typeface="Arial" pitchFamily="34" charset="0"/>
              </a:rPr>
              <a:t>문 </a:t>
            </a:r>
            <a:endParaRPr kumimoji="0" lang="en-US" altLang="ko-KR" sz="1600" b="1" dirty="0" smtClean="0">
              <a:solidFill>
                <a:srgbClr val="00B05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     : </a:t>
            </a:r>
            <a:r>
              <a:rPr kumimoji="0"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MISRA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규정에 의해 오류 발생 확률이 높아 사용하지 않음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(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강의 생략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)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043608" y="1412776"/>
            <a:ext cx="7532687" cy="6969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kumimoji="0" lang="en-US" altLang="ko-KR" sz="1400" b="1" dirty="0">
                <a:latin typeface="+mj-ea"/>
                <a:ea typeface="+mj-ea"/>
                <a:cs typeface="Arial" pitchFamily="34" charset="0"/>
              </a:rPr>
              <a:t>Stabilization of SW : </a:t>
            </a:r>
            <a:r>
              <a:rPr kumimoji="0" lang="en-US" altLang="ko-KR" sz="1400" b="1" dirty="0"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rPr>
              <a:t>MISRA-C </a:t>
            </a:r>
            <a:r>
              <a:rPr kumimoji="0" lang="en-US" altLang="ko-KR" sz="1400" b="1" dirty="0">
                <a:solidFill>
                  <a:srgbClr val="FF0000"/>
                </a:solidFill>
                <a:latin typeface="+mj-ea"/>
                <a:ea typeface="굴림" pitchFamily="50" charset="-127"/>
                <a:cs typeface="Arial" pitchFamily="34" charset="0"/>
              </a:rPr>
              <a:t>(Motor Industry Software Reliability Association)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  <a:defRPr/>
            </a:pPr>
            <a:endParaRPr kumimoji="0" lang="en-US" altLang="ko-KR" sz="1400" dirty="0">
              <a:solidFill>
                <a:srgbClr val="FF0000"/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331640" y="1768376"/>
            <a:ext cx="7989391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400" b="1" dirty="0">
                <a:latin typeface="+mj-ea"/>
                <a:ea typeface="+mj-ea"/>
                <a:cs typeface="Arial" pitchFamily="34" charset="0"/>
              </a:rPr>
              <a:t>: MISRA 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400" b="1" dirty="0">
                <a:latin typeface="+mj-ea"/>
                <a:ea typeface="+mj-ea"/>
                <a:cs typeface="Arial" pitchFamily="34" charset="0"/>
              </a:rPr>
              <a:t>  “Guidelines for the use of </a:t>
            </a:r>
            <a:r>
              <a:rPr kumimoji="0" lang="en-US" altLang="ko-KR" sz="1400" b="1" dirty="0"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rPr>
              <a:t>the C language in vehicle based software</a:t>
            </a:r>
            <a:r>
              <a:rPr kumimoji="0" lang="en-US" altLang="ko-KR" sz="1400" b="1" dirty="0">
                <a:latin typeface="+mj-ea"/>
                <a:ea typeface="+mj-ea"/>
                <a:cs typeface="Arial" pitchFamily="34" charset="0"/>
              </a:rPr>
              <a:t>” </a:t>
            </a:r>
            <a:r>
              <a:rPr kumimoji="0" lang="ko-KR" altLang="en-US" sz="1400" b="1" dirty="0" smtClean="0">
                <a:latin typeface="+mj-ea"/>
                <a:ea typeface="+mj-ea"/>
                <a:cs typeface="Arial" pitchFamily="34" charset="0"/>
              </a:rPr>
              <a:t>영국산업신뢰성협회</a:t>
            </a:r>
            <a:endParaRPr kumimoji="0" lang="en-US" altLang="ko-KR" sz="1400" b="1" dirty="0"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400" b="1" dirty="0"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400" b="1" dirty="0">
                <a:latin typeface="+mj-ea"/>
                <a:ea typeface="+mj-ea"/>
                <a:cs typeface="Arial" pitchFamily="34" charset="0"/>
              </a:rPr>
              <a:t>: </a:t>
            </a:r>
            <a:r>
              <a:rPr kumimoji="0" lang="en-US" altLang="ko-KR" sz="1400" b="1" dirty="0" smtClean="0">
                <a:latin typeface="+mj-ea"/>
                <a:ea typeface="+mj-ea"/>
                <a:cs typeface="Arial" pitchFamily="34" charset="0"/>
              </a:rPr>
              <a:t>MISRA-C :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400" b="1" dirty="0">
                <a:latin typeface="+mj-ea"/>
                <a:ea typeface="+mj-ea"/>
                <a:cs typeface="Arial" pitchFamily="34" charset="0"/>
              </a:rPr>
              <a:t> </a:t>
            </a:r>
            <a:r>
              <a:rPr kumimoji="0" lang="en-US" altLang="ko-KR" sz="1400" b="1" dirty="0" smtClean="0">
                <a:latin typeface="+mj-ea"/>
                <a:ea typeface="+mj-ea"/>
                <a:cs typeface="Arial" pitchFamily="34" charset="0"/>
              </a:rPr>
              <a:t> 2004</a:t>
            </a:r>
            <a:r>
              <a:rPr kumimoji="0" lang="ko-KR" altLang="en-US" sz="1400" b="1" dirty="0">
                <a:latin typeface="+mj-ea"/>
                <a:ea typeface="+mj-ea"/>
                <a:cs typeface="Arial" pitchFamily="34" charset="0"/>
              </a:rPr>
              <a:t>는 현재 높은 소프트웨어 신뢰성이 필요한 항공</a:t>
            </a:r>
            <a:r>
              <a:rPr kumimoji="0" lang="en-US" altLang="ko-KR" sz="1400" b="1" dirty="0">
                <a:latin typeface="+mj-ea"/>
                <a:ea typeface="+mj-ea"/>
                <a:cs typeface="Arial" pitchFamily="34" charset="0"/>
              </a:rPr>
              <a:t>, </a:t>
            </a:r>
            <a:r>
              <a:rPr kumimoji="0" lang="ko-KR" altLang="en-US" sz="1400" b="1" dirty="0">
                <a:latin typeface="+mj-ea"/>
                <a:ea typeface="+mj-ea"/>
                <a:cs typeface="Arial" pitchFamily="34" charset="0"/>
              </a:rPr>
              <a:t>자동차</a:t>
            </a:r>
            <a:r>
              <a:rPr kumimoji="0" lang="en-US" altLang="ko-KR" sz="1400" b="1" dirty="0">
                <a:latin typeface="+mj-ea"/>
                <a:ea typeface="+mj-ea"/>
                <a:cs typeface="Arial" pitchFamily="34" charset="0"/>
              </a:rPr>
              <a:t>, </a:t>
            </a:r>
            <a:r>
              <a:rPr kumimoji="0" lang="ko-KR" altLang="en-US" sz="1400" b="1" dirty="0">
                <a:latin typeface="+mj-ea"/>
                <a:ea typeface="+mj-ea"/>
                <a:cs typeface="Arial" pitchFamily="34" charset="0"/>
              </a:rPr>
              <a:t>우주</a:t>
            </a:r>
            <a:r>
              <a:rPr kumimoji="0" lang="en-US" altLang="ko-KR" sz="1400" b="1" dirty="0">
                <a:latin typeface="+mj-ea"/>
                <a:ea typeface="+mj-ea"/>
                <a:cs typeface="Arial" pitchFamily="34" charset="0"/>
              </a:rPr>
              <a:t>, </a:t>
            </a:r>
            <a:r>
              <a:rPr kumimoji="0" lang="ko-KR" altLang="en-US" sz="1400" b="1" dirty="0">
                <a:latin typeface="+mj-ea"/>
                <a:ea typeface="+mj-ea"/>
                <a:cs typeface="Arial" pitchFamily="34" charset="0"/>
              </a:rPr>
              <a:t>원전 사업 등에 사용</a:t>
            </a:r>
            <a:r>
              <a:rPr kumimoji="0" lang="en-US" altLang="ko-KR" sz="1400" b="1" dirty="0">
                <a:latin typeface="+mj-ea"/>
                <a:ea typeface="+mj-ea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400" b="1" dirty="0">
                <a:latin typeface="+mj-ea"/>
                <a:ea typeface="+mj-ea"/>
                <a:cs typeface="Arial" pitchFamily="34" charset="0"/>
              </a:rPr>
              <a:t>  - </a:t>
            </a:r>
            <a:r>
              <a:rPr kumimoji="0" lang="ko-KR" altLang="en-US" sz="1400" b="1" dirty="0">
                <a:latin typeface="+mj-ea"/>
                <a:ea typeface="+mj-ea"/>
                <a:cs typeface="Arial" pitchFamily="34" charset="0"/>
              </a:rPr>
              <a:t>총 </a:t>
            </a:r>
            <a:r>
              <a:rPr kumimoji="0" lang="en-US" altLang="ko-KR" sz="1400" b="1" dirty="0">
                <a:solidFill>
                  <a:srgbClr val="0000FF"/>
                </a:solidFill>
                <a:latin typeface="+mj-ea"/>
                <a:ea typeface="+mj-ea"/>
                <a:cs typeface="Arial" pitchFamily="34" charset="0"/>
              </a:rPr>
              <a:t>141</a:t>
            </a:r>
            <a:r>
              <a:rPr kumimoji="0" lang="ko-KR" altLang="en-US" sz="1400" b="1" dirty="0">
                <a:solidFill>
                  <a:srgbClr val="0000FF"/>
                </a:solidFill>
                <a:latin typeface="+mj-ea"/>
                <a:ea typeface="+mj-ea"/>
                <a:cs typeface="Arial" pitchFamily="34" charset="0"/>
              </a:rPr>
              <a:t>개의 룰이 있으며</a:t>
            </a:r>
            <a:r>
              <a:rPr kumimoji="0" lang="en-US" altLang="ko-KR" sz="1400" b="1" dirty="0">
                <a:solidFill>
                  <a:srgbClr val="0000FF"/>
                </a:solidFill>
                <a:latin typeface="+mj-ea"/>
                <a:ea typeface="+mj-ea"/>
                <a:cs typeface="Arial" pitchFamily="34" charset="0"/>
              </a:rPr>
              <a:t>, 121</a:t>
            </a:r>
            <a:r>
              <a:rPr kumimoji="0" lang="ko-KR" altLang="en-US" sz="1400" b="1" dirty="0">
                <a:solidFill>
                  <a:srgbClr val="0000FF"/>
                </a:solidFill>
                <a:latin typeface="+mj-ea"/>
                <a:ea typeface="+mj-ea"/>
                <a:cs typeface="Arial" pitchFamily="34" charset="0"/>
              </a:rPr>
              <a:t>개의 필수 룰과 </a:t>
            </a:r>
            <a:r>
              <a:rPr kumimoji="0" lang="en-US" altLang="ko-KR" sz="1400" b="1" dirty="0">
                <a:solidFill>
                  <a:srgbClr val="0000FF"/>
                </a:solidFill>
                <a:latin typeface="+mj-ea"/>
                <a:ea typeface="+mj-ea"/>
                <a:cs typeface="Arial" pitchFamily="34" charset="0"/>
              </a:rPr>
              <a:t>20</a:t>
            </a:r>
            <a:r>
              <a:rPr kumimoji="0" lang="ko-KR" altLang="en-US" sz="1400" b="1" dirty="0">
                <a:solidFill>
                  <a:srgbClr val="0000FF"/>
                </a:solidFill>
                <a:latin typeface="+mj-ea"/>
                <a:ea typeface="+mj-ea"/>
                <a:cs typeface="Arial" pitchFamily="34" charset="0"/>
              </a:rPr>
              <a:t>개의 권고 룰로 구성</a:t>
            </a:r>
            <a:endParaRPr kumimoji="0" lang="en-US" altLang="ko-KR" sz="1400" b="1" dirty="0">
              <a:solidFill>
                <a:srgbClr val="0000FF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400" b="1" dirty="0">
                <a:latin typeface="+mj-ea"/>
                <a:ea typeface="+mj-ea"/>
                <a:cs typeface="Arial" pitchFamily="34" charset="0"/>
              </a:rPr>
              <a:t>  </a:t>
            </a:r>
            <a:r>
              <a:rPr kumimoji="0" lang="en-US" altLang="ko-KR" sz="1400" b="1" dirty="0">
                <a:latin typeface="+mj-ea"/>
                <a:ea typeface="+mj-ea"/>
                <a:cs typeface="Arial" pitchFamily="34" charset="0"/>
              </a:rPr>
              <a:t>- "Environment" </a:t>
            </a:r>
            <a:r>
              <a:rPr kumimoji="0" lang="ko-KR" altLang="en-US" sz="1400" b="1" dirty="0">
                <a:latin typeface="+mj-ea"/>
                <a:ea typeface="+mj-ea"/>
                <a:cs typeface="Arial" pitchFamily="34" charset="0"/>
              </a:rPr>
              <a:t>부터 </a:t>
            </a:r>
            <a:r>
              <a:rPr kumimoji="0" lang="en-US" altLang="ko-KR" sz="1400" b="1" dirty="0">
                <a:latin typeface="+mj-ea"/>
                <a:ea typeface="+mj-ea"/>
                <a:cs typeface="Arial" pitchFamily="34" charset="0"/>
              </a:rPr>
              <a:t>"Run-time failure"</a:t>
            </a:r>
            <a:r>
              <a:rPr kumimoji="0" lang="ko-KR" altLang="en-US" sz="1400" b="1" dirty="0">
                <a:latin typeface="+mj-ea"/>
                <a:ea typeface="+mj-ea"/>
                <a:cs typeface="Arial" pitchFamily="34" charset="0"/>
              </a:rPr>
              <a:t>까지 </a:t>
            </a:r>
            <a:r>
              <a:rPr kumimoji="0" lang="en-US" altLang="ko-KR" sz="1400" b="1" dirty="0">
                <a:latin typeface="+mj-ea"/>
                <a:ea typeface="+mj-ea"/>
                <a:cs typeface="Arial" pitchFamily="34" charset="0"/>
              </a:rPr>
              <a:t>21</a:t>
            </a:r>
            <a:r>
              <a:rPr kumimoji="0" lang="ko-KR" altLang="en-US" sz="1400" b="1" dirty="0">
                <a:latin typeface="+mj-ea"/>
                <a:ea typeface="+mj-ea"/>
                <a:cs typeface="Arial" pitchFamily="34" charset="0"/>
              </a:rPr>
              <a:t>개의 그룹으로 구성</a:t>
            </a:r>
            <a:endParaRPr kumimoji="0" lang="en-US" altLang="ko-KR" sz="1400" b="1" dirty="0">
              <a:latin typeface="+mj-ea"/>
              <a:ea typeface="+mj-ea"/>
              <a:cs typeface="Arial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35"/>
          <a:stretch>
            <a:fillRect/>
          </a:stretch>
        </p:blipFill>
        <p:spPr bwMode="auto">
          <a:xfrm>
            <a:off x="4605958" y="4140919"/>
            <a:ext cx="2819400" cy="238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05"/>
          <a:stretch>
            <a:fillRect/>
          </a:stretch>
        </p:blipFill>
        <p:spPr bwMode="auto">
          <a:xfrm>
            <a:off x="1786558" y="4140919"/>
            <a:ext cx="2819400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407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6. </a:t>
            </a:r>
            <a:r>
              <a:rPr lang="ko-KR" altLang="en-US" sz="2400" b="1" dirty="0" err="1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제어문</a:t>
            </a:r>
            <a:endParaRPr lang="ko-KR" altLang="en-US" sz="2400" b="1" dirty="0">
              <a:solidFill>
                <a:srgbClr val="0000FF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4619" y="620688"/>
            <a:ext cx="820782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6.12 </a:t>
            </a:r>
            <a:r>
              <a:rPr kumimoji="0"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MISRA-C</a:t>
            </a:r>
            <a:endParaRPr kumimoji="0" lang="en-US" altLang="ko-KR" sz="1500" b="1" dirty="0" smtClean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27585" y="1098024"/>
            <a:ext cx="8316416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300" b="1" dirty="0">
                <a:latin typeface="+mj-ea"/>
                <a:ea typeface="+mj-ea"/>
                <a:cs typeface="Arial" pitchFamily="34" charset="0"/>
              </a:rPr>
              <a:t>: </a:t>
            </a:r>
            <a:r>
              <a:rPr kumimoji="0" lang="en-US" altLang="ko-KR" sz="1300" b="1" dirty="0">
                <a:solidFill>
                  <a:srgbClr val="0000FF"/>
                </a:solidFill>
                <a:latin typeface="+mj-ea"/>
                <a:ea typeface="+mj-ea"/>
                <a:cs typeface="Arial" pitchFamily="34" charset="0"/>
              </a:rPr>
              <a:t>Environment Rule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300" b="1" dirty="0">
                <a:latin typeface="+mj-ea"/>
                <a:ea typeface="+mj-ea"/>
                <a:cs typeface="Arial" pitchFamily="34" charset="0"/>
              </a:rPr>
              <a:t>   </a:t>
            </a:r>
            <a:r>
              <a:rPr kumimoji="0" lang="en-US" altLang="ko-KR" sz="1300" b="1" dirty="0">
                <a:solidFill>
                  <a:srgbClr val="0000FF"/>
                </a:solidFill>
                <a:latin typeface="+mj-ea"/>
                <a:ea typeface="+mj-ea"/>
                <a:cs typeface="Arial" pitchFamily="34" charset="0"/>
              </a:rPr>
              <a:t>Rule1.1</a:t>
            </a:r>
            <a:r>
              <a:rPr kumimoji="0" lang="en-US" altLang="ko-KR" sz="1300" b="1" dirty="0">
                <a:latin typeface="+mj-ea"/>
                <a:ea typeface="+mj-ea"/>
                <a:cs typeface="Arial" pitchFamily="34" charset="0"/>
              </a:rPr>
              <a:t> All code shall conform to</a:t>
            </a:r>
            <a:r>
              <a:rPr kumimoji="0" lang="en-US" altLang="ko-KR" sz="1300" b="1" dirty="0"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rPr>
              <a:t> ISO 9899:1990 </a:t>
            </a:r>
            <a:r>
              <a:rPr kumimoji="0" lang="en-US" altLang="ko-KR" sz="1300" b="1" dirty="0">
                <a:latin typeface="+mj-ea"/>
                <a:ea typeface="+mj-ea"/>
                <a:cs typeface="Arial" pitchFamily="34" charset="0"/>
              </a:rPr>
              <a:t>“</a:t>
            </a:r>
            <a:r>
              <a:rPr kumimoji="0" lang="en-US" altLang="ko-KR" sz="1300" b="1" dirty="0"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rPr>
              <a:t>Programming languages – C</a:t>
            </a:r>
            <a:r>
              <a:rPr kumimoji="0" lang="en-US" altLang="ko-KR" sz="1300" b="1" dirty="0">
                <a:latin typeface="+mj-ea"/>
                <a:ea typeface="+mj-ea"/>
                <a:cs typeface="Arial" pitchFamily="34" charset="0"/>
              </a:rPr>
              <a:t>”, amended and 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300" b="1" dirty="0">
                <a:latin typeface="+mj-ea"/>
                <a:ea typeface="+mj-ea"/>
                <a:cs typeface="Arial" pitchFamily="34" charset="0"/>
              </a:rPr>
              <a:t>   corrected by ISO/IEC 9899/COR1:1995, ISO/IEC 9899/AMD1:1995, and ISO/IEC 9899/COR2:1996.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300" b="1" dirty="0">
                <a:latin typeface="+mj-ea"/>
                <a:ea typeface="+mj-ea"/>
                <a:cs typeface="Arial" pitchFamily="34" charset="0"/>
              </a:rPr>
              <a:t>   </a:t>
            </a:r>
            <a:r>
              <a:rPr kumimoji="0" lang="ko-KR" altLang="en-US" sz="1300" b="1" dirty="0">
                <a:latin typeface="+mj-ea"/>
                <a:ea typeface="+mj-ea"/>
                <a:cs typeface="Arial" pitchFamily="34" charset="0"/>
              </a:rPr>
              <a:t>모든 코드는 </a:t>
            </a:r>
            <a:r>
              <a:rPr kumimoji="0" lang="en-US" altLang="ko-KR" sz="1300" b="1" dirty="0">
                <a:latin typeface="+mj-ea"/>
                <a:ea typeface="+mj-ea"/>
                <a:cs typeface="Arial" pitchFamily="34" charset="0"/>
              </a:rPr>
              <a:t>ISO/IEC 9899:1990, Programming language – C (ISO/IEC 9899/COR 1:1995, ISO/IEC   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300" b="1" dirty="0">
                <a:latin typeface="+mj-ea"/>
                <a:ea typeface="+mj-ea"/>
                <a:cs typeface="Arial" pitchFamily="34" charset="0"/>
              </a:rPr>
              <a:t>   9899/AMD 1:1995 </a:t>
            </a:r>
            <a:r>
              <a:rPr kumimoji="0" lang="ko-KR" altLang="en-US" sz="1300" b="1" dirty="0">
                <a:latin typeface="+mj-ea"/>
                <a:ea typeface="+mj-ea"/>
                <a:cs typeface="Arial" pitchFamily="34" charset="0"/>
              </a:rPr>
              <a:t>및 </a:t>
            </a:r>
            <a:r>
              <a:rPr kumimoji="0" lang="en-US" altLang="ko-KR" sz="1300" b="1" dirty="0">
                <a:latin typeface="+mj-ea"/>
                <a:ea typeface="+mj-ea"/>
                <a:cs typeface="Arial" pitchFamily="34" charset="0"/>
              </a:rPr>
              <a:t>ISO/IEC 9899/COR 2:1996</a:t>
            </a:r>
            <a:r>
              <a:rPr kumimoji="0" lang="ko-KR" altLang="en-US" sz="1300" b="1" dirty="0">
                <a:latin typeface="+mj-ea"/>
                <a:ea typeface="+mj-ea"/>
                <a:cs typeface="Arial" pitchFamily="34" charset="0"/>
              </a:rPr>
              <a:t>에 의해서 추가 및 개정된 것</a:t>
            </a:r>
            <a:r>
              <a:rPr kumimoji="0" lang="en-US" altLang="ko-KR" sz="1300" b="1" dirty="0">
                <a:latin typeface="+mj-ea"/>
                <a:ea typeface="+mj-ea"/>
                <a:cs typeface="Arial" pitchFamily="34" charset="0"/>
              </a:rPr>
              <a:t>)</a:t>
            </a:r>
            <a:r>
              <a:rPr kumimoji="0" lang="ko-KR" altLang="en-US" sz="1300" b="1" dirty="0">
                <a:latin typeface="+mj-ea"/>
                <a:ea typeface="+mj-ea"/>
                <a:cs typeface="Arial" pitchFamily="34" charset="0"/>
              </a:rPr>
              <a:t>를 따라야 한다</a:t>
            </a:r>
            <a:r>
              <a:rPr kumimoji="0" lang="en-US" altLang="ko-KR" sz="1300" b="1" dirty="0">
                <a:latin typeface="+mj-ea"/>
                <a:ea typeface="+mj-ea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kumimoji="0" lang="en-US" altLang="ko-KR" sz="500" b="1" dirty="0"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300" b="1" dirty="0">
                <a:latin typeface="+mj-ea"/>
                <a:ea typeface="+mj-ea"/>
                <a:cs typeface="Arial" pitchFamily="34" charset="0"/>
              </a:rPr>
              <a:t>   </a:t>
            </a:r>
            <a:r>
              <a:rPr kumimoji="0" lang="en-US" altLang="ko-KR" sz="1300" b="1" dirty="0">
                <a:solidFill>
                  <a:srgbClr val="0000FF"/>
                </a:solidFill>
                <a:latin typeface="+mj-ea"/>
                <a:ea typeface="+mj-ea"/>
                <a:cs typeface="Arial" pitchFamily="34" charset="0"/>
              </a:rPr>
              <a:t>Rule1.2 </a:t>
            </a:r>
            <a:r>
              <a:rPr kumimoji="0" lang="en-US" altLang="ko-KR" sz="1300" b="1" dirty="0">
                <a:latin typeface="+mj-ea"/>
                <a:ea typeface="+mj-ea"/>
                <a:cs typeface="Arial" pitchFamily="34" charset="0"/>
              </a:rPr>
              <a:t>No reliance shall be placed on undefined or unspecified behavior.</a:t>
            </a:r>
          </a:p>
          <a:p>
            <a:pPr>
              <a:lnSpc>
                <a:spcPct val="150000"/>
              </a:lnSpc>
              <a:defRPr/>
            </a:pPr>
            <a:r>
              <a:rPr kumimoji="0" lang="ko-KR" altLang="en-US" sz="1300" b="1" dirty="0">
                <a:latin typeface="+mj-ea"/>
                <a:ea typeface="+mj-ea"/>
                <a:cs typeface="Arial" pitchFamily="34" charset="0"/>
              </a:rPr>
              <a:t>   </a:t>
            </a:r>
            <a:r>
              <a:rPr kumimoji="0" lang="ko-KR" altLang="en-US" sz="1300" b="1" dirty="0" smtClean="0">
                <a:latin typeface="+mj-ea"/>
                <a:ea typeface="+mj-ea"/>
                <a:cs typeface="Arial" pitchFamily="34" charset="0"/>
              </a:rPr>
              <a:t>미정의 </a:t>
            </a:r>
            <a:r>
              <a:rPr kumimoji="0" lang="ko-KR" altLang="en-US" sz="1300" b="1" dirty="0">
                <a:latin typeface="+mj-ea"/>
                <a:ea typeface="+mj-ea"/>
                <a:cs typeface="Arial" pitchFamily="34" charset="0"/>
              </a:rPr>
              <a:t>또는 </a:t>
            </a:r>
            <a:r>
              <a:rPr kumimoji="0" lang="ko-KR" altLang="en-US" sz="1300" b="1" dirty="0" err="1" smtClean="0">
                <a:latin typeface="+mj-ea"/>
                <a:ea typeface="+mj-ea"/>
                <a:cs typeface="Arial" pitchFamily="34" charset="0"/>
              </a:rPr>
              <a:t>미규정</a:t>
            </a:r>
            <a:r>
              <a:rPr kumimoji="0" lang="ko-KR" altLang="en-US" sz="1300" b="1" dirty="0" smtClean="0">
                <a:latin typeface="+mj-ea"/>
                <a:ea typeface="+mj-ea"/>
                <a:cs typeface="Arial" pitchFamily="34" charset="0"/>
              </a:rPr>
              <a:t> </a:t>
            </a:r>
            <a:r>
              <a:rPr kumimoji="0" lang="ko-KR" altLang="en-US" sz="1300" b="1" dirty="0">
                <a:latin typeface="+mj-ea"/>
                <a:ea typeface="+mj-ea"/>
                <a:cs typeface="Arial" pitchFamily="34" charset="0"/>
              </a:rPr>
              <a:t>된 동작에 의존해서는 안 된다</a:t>
            </a:r>
            <a:r>
              <a:rPr kumimoji="0" lang="en-US" altLang="ko-KR" sz="1300" b="1" dirty="0">
                <a:latin typeface="+mj-ea"/>
                <a:ea typeface="+mj-ea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kumimoji="0" lang="en-US" altLang="ko-KR" sz="500" b="1" dirty="0"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300" b="1" dirty="0">
                <a:solidFill>
                  <a:srgbClr val="0000FF"/>
                </a:solidFill>
                <a:latin typeface="+mj-ea"/>
                <a:ea typeface="+mj-ea"/>
                <a:cs typeface="Arial" pitchFamily="34" charset="0"/>
              </a:rPr>
              <a:t>   Rule1.3 </a:t>
            </a:r>
            <a:r>
              <a:rPr kumimoji="0" lang="en-US" altLang="ko-KR" sz="1300" b="1" dirty="0">
                <a:latin typeface="+mj-ea"/>
                <a:ea typeface="+mj-ea"/>
                <a:cs typeface="Arial" pitchFamily="34" charset="0"/>
              </a:rPr>
              <a:t>Multiple compilers and/or languages shall only be used if there is a common defined  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300" b="1" dirty="0">
                <a:latin typeface="+mj-ea"/>
                <a:ea typeface="+mj-ea"/>
                <a:cs typeface="Arial" pitchFamily="34" charset="0"/>
              </a:rPr>
              <a:t>   interface standard for object code to which the languages/compilers/assemblers conform.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300" b="1" dirty="0">
                <a:latin typeface="+mj-ea"/>
                <a:ea typeface="+mj-ea"/>
                <a:cs typeface="Arial" pitchFamily="34" charset="0"/>
              </a:rPr>
              <a:t>   </a:t>
            </a:r>
            <a:r>
              <a:rPr kumimoji="0" lang="ko-KR" altLang="en-US" sz="1300" b="1" dirty="0">
                <a:latin typeface="+mj-ea"/>
                <a:ea typeface="+mj-ea"/>
                <a:cs typeface="Arial" pitchFamily="34" charset="0"/>
              </a:rPr>
              <a:t>여러 개의 언어나 컴파일러를 사용할 경우</a:t>
            </a:r>
            <a:r>
              <a:rPr kumimoji="0" lang="en-US" altLang="ko-KR" sz="1300" b="1" dirty="0">
                <a:latin typeface="+mj-ea"/>
                <a:ea typeface="+mj-ea"/>
                <a:cs typeface="Arial" pitchFamily="34" charset="0"/>
              </a:rPr>
              <a:t>, object code</a:t>
            </a:r>
            <a:r>
              <a:rPr kumimoji="0" lang="ko-KR" altLang="en-US" sz="1300" b="1" dirty="0">
                <a:latin typeface="+mj-ea"/>
                <a:ea typeface="+mj-ea"/>
                <a:cs typeface="Arial" pitchFamily="34" charset="0"/>
              </a:rPr>
              <a:t>에 대한 공통적인 인터페이스가 있어야 한다</a:t>
            </a:r>
            <a:r>
              <a:rPr kumimoji="0" lang="en-US" altLang="ko-KR" sz="1300" b="1" dirty="0">
                <a:latin typeface="+mj-ea"/>
                <a:ea typeface="+mj-ea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kumimoji="0" lang="en-US" altLang="ko-KR" sz="500" b="1" dirty="0"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300" b="1" dirty="0">
                <a:solidFill>
                  <a:srgbClr val="0000FF"/>
                </a:solidFill>
                <a:latin typeface="+mj-ea"/>
                <a:ea typeface="+mj-ea"/>
                <a:cs typeface="Arial" pitchFamily="34" charset="0"/>
              </a:rPr>
              <a:t>   Rule1.4 </a:t>
            </a:r>
            <a:r>
              <a:rPr kumimoji="0" lang="en-US" altLang="ko-KR" sz="1300" b="1" dirty="0">
                <a:latin typeface="+mj-ea"/>
                <a:ea typeface="+mj-ea"/>
                <a:cs typeface="Arial" pitchFamily="34" charset="0"/>
              </a:rPr>
              <a:t>The compiler/linker shall be checked to ensure that 31 character significance and case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300" b="1" dirty="0">
                <a:latin typeface="+mj-ea"/>
                <a:ea typeface="+mj-ea"/>
                <a:cs typeface="Arial" pitchFamily="34" charset="0"/>
              </a:rPr>
              <a:t>   sensitivity are supported for external identifiers.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300" b="1" dirty="0">
                <a:latin typeface="+mj-ea"/>
                <a:ea typeface="+mj-ea"/>
                <a:cs typeface="Arial" pitchFamily="34" charset="0"/>
              </a:rPr>
              <a:t>   </a:t>
            </a:r>
            <a:r>
              <a:rPr kumimoji="0" lang="ko-KR" altLang="en-US" sz="1300" b="1" dirty="0">
                <a:latin typeface="+mj-ea"/>
                <a:ea typeface="+mj-ea"/>
                <a:cs typeface="Arial" pitchFamily="34" charset="0"/>
              </a:rPr>
              <a:t>컴파일러나 </a:t>
            </a:r>
            <a:r>
              <a:rPr kumimoji="0" lang="ko-KR" altLang="en-US" sz="1300" b="1" dirty="0" err="1">
                <a:latin typeface="+mj-ea"/>
                <a:ea typeface="+mj-ea"/>
                <a:cs typeface="Arial" pitchFamily="34" charset="0"/>
              </a:rPr>
              <a:t>링커가</a:t>
            </a:r>
            <a:r>
              <a:rPr kumimoji="0" lang="ko-KR" altLang="en-US" sz="1300" b="1" dirty="0">
                <a:latin typeface="+mj-ea"/>
                <a:ea typeface="+mj-ea"/>
                <a:cs typeface="Arial" pitchFamily="34" charset="0"/>
              </a:rPr>
              <a:t> 외부 </a:t>
            </a:r>
            <a:r>
              <a:rPr kumimoji="0" lang="ko-KR" altLang="en-US" sz="1300" b="1" dirty="0" err="1">
                <a:latin typeface="+mj-ea"/>
                <a:ea typeface="+mj-ea"/>
                <a:cs typeface="Arial" pitchFamily="34" charset="0"/>
              </a:rPr>
              <a:t>식별자에</a:t>
            </a:r>
            <a:r>
              <a:rPr kumimoji="0" lang="ko-KR" altLang="en-US" sz="1300" b="1" dirty="0">
                <a:latin typeface="+mj-ea"/>
                <a:ea typeface="+mj-ea"/>
                <a:cs typeface="Arial" pitchFamily="34" charset="0"/>
              </a:rPr>
              <a:t> 대하여 최대 </a:t>
            </a:r>
            <a:r>
              <a:rPr kumimoji="0" lang="en-US" altLang="ko-KR" sz="1300" b="1" dirty="0">
                <a:latin typeface="+mj-ea"/>
                <a:ea typeface="+mj-ea"/>
                <a:cs typeface="Arial" pitchFamily="34" charset="0"/>
              </a:rPr>
              <a:t>31</a:t>
            </a:r>
            <a:r>
              <a:rPr kumimoji="0" lang="ko-KR" altLang="en-US" sz="1300" b="1" dirty="0">
                <a:latin typeface="+mj-ea"/>
                <a:ea typeface="+mj-ea"/>
                <a:cs typeface="Arial" pitchFamily="34" charset="0"/>
              </a:rPr>
              <a:t>문자까지 지정이 가능하고</a:t>
            </a:r>
            <a:r>
              <a:rPr kumimoji="0" lang="en-US" altLang="ko-KR" sz="1300" b="1" dirty="0">
                <a:latin typeface="+mj-ea"/>
                <a:ea typeface="+mj-ea"/>
                <a:cs typeface="Arial" pitchFamily="34" charset="0"/>
              </a:rPr>
              <a:t>, </a:t>
            </a:r>
            <a:r>
              <a:rPr kumimoji="0" lang="ko-KR" altLang="en-US" sz="1300" b="1" dirty="0">
                <a:latin typeface="+mj-ea"/>
                <a:ea typeface="+mj-ea"/>
                <a:cs typeface="Arial" pitchFamily="34" charset="0"/>
              </a:rPr>
              <a:t>대문자</a:t>
            </a:r>
            <a:r>
              <a:rPr kumimoji="0" lang="en-US" altLang="ko-KR" sz="1300" b="1" dirty="0">
                <a:latin typeface="+mj-ea"/>
                <a:ea typeface="+mj-ea"/>
                <a:cs typeface="Arial" pitchFamily="34" charset="0"/>
              </a:rPr>
              <a:t>/</a:t>
            </a:r>
            <a:r>
              <a:rPr kumimoji="0" lang="ko-KR" altLang="en-US" sz="1300" b="1" dirty="0">
                <a:latin typeface="+mj-ea"/>
                <a:ea typeface="+mj-ea"/>
                <a:cs typeface="Arial" pitchFamily="34" charset="0"/>
              </a:rPr>
              <a:t>소문자의 구분을</a:t>
            </a:r>
            <a:endParaRPr kumimoji="0" lang="en-US" altLang="ko-KR" sz="1300" b="1" dirty="0"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300" b="1" dirty="0">
                <a:latin typeface="+mj-ea"/>
                <a:ea typeface="+mj-ea"/>
                <a:cs typeface="Arial" pitchFamily="34" charset="0"/>
              </a:rPr>
              <a:t>  </a:t>
            </a:r>
            <a:r>
              <a:rPr kumimoji="0" lang="ko-KR" altLang="en-US" sz="1300" b="1" dirty="0">
                <a:latin typeface="+mj-ea"/>
                <a:ea typeface="+mj-ea"/>
                <a:cs typeface="Arial" pitchFamily="34" charset="0"/>
              </a:rPr>
              <a:t> 지원하고 있는지 검토되어야 한다</a:t>
            </a:r>
            <a:r>
              <a:rPr kumimoji="0" lang="en-US" altLang="ko-KR" sz="1300" b="1" dirty="0">
                <a:latin typeface="+mj-ea"/>
                <a:ea typeface="+mj-ea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kumimoji="0" lang="en-US" altLang="ko-KR" sz="500" b="1" dirty="0"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300" b="1" dirty="0">
                <a:latin typeface="+mj-ea"/>
                <a:ea typeface="+mj-ea"/>
                <a:cs typeface="Arial" pitchFamily="34" charset="0"/>
              </a:rPr>
              <a:t>  </a:t>
            </a:r>
            <a:r>
              <a:rPr kumimoji="0" lang="en-US" altLang="ko-KR" sz="1300" b="1" dirty="0">
                <a:solidFill>
                  <a:srgbClr val="0000FF"/>
                </a:solidFill>
                <a:latin typeface="+mj-ea"/>
                <a:ea typeface="+mj-ea"/>
                <a:cs typeface="Arial" pitchFamily="34" charset="0"/>
              </a:rPr>
              <a:t> Rule1.5 </a:t>
            </a:r>
            <a:r>
              <a:rPr kumimoji="0" lang="en-US" altLang="ko-KR" sz="1300" b="1" dirty="0"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rPr>
              <a:t>Floating-point</a:t>
            </a:r>
            <a:r>
              <a:rPr kumimoji="0" lang="en-US" altLang="ko-KR" sz="1300" b="1" dirty="0">
                <a:latin typeface="+mj-ea"/>
                <a:ea typeface="+mj-ea"/>
                <a:cs typeface="Arial" pitchFamily="34" charset="0"/>
              </a:rPr>
              <a:t> implementations should comply with a defined floating-point standard.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300" b="1" dirty="0">
                <a:latin typeface="+mj-ea"/>
                <a:ea typeface="+mj-ea"/>
                <a:cs typeface="Arial" pitchFamily="34" charset="0"/>
              </a:rPr>
              <a:t>  </a:t>
            </a:r>
            <a:r>
              <a:rPr kumimoji="0" lang="ko-KR" altLang="en-US" sz="1300" b="1" dirty="0">
                <a:latin typeface="+mj-ea"/>
                <a:ea typeface="+mj-ea"/>
                <a:cs typeface="Arial" pitchFamily="34" charset="0"/>
              </a:rPr>
              <a:t>부동소수점의 사용은 정의된 부동소수점 규격에 따라야 한다</a:t>
            </a:r>
            <a:r>
              <a:rPr kumimoji="0" lang="en-US" altLang="ko-KR" sz="1300" b="1" dirty="0">
                <a:latin typeface="+mj-ea"/>
                <a:ea typeface="+mj-ea"/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04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6. </a:t>
            </a:r>
            <a:r>
              <a:rPr lang="ko-KR" altLang="en-US" sz="2400" b="1" dirty="0" err="1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제어문</a:t>
            </a:r>
            <a:endParaRPr lang="ko-KR" altLang="en-US" sz="2400" b="1" dirty="0">
              <a:solidFill>
                <a:srgbClr val="0000FF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4619" y="620688"/>
            <a:ext cx="820782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6.12 </a:t>
            </a:r>
            <a:r>
              <a:rPr kumimoji="0"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MISRA-C</a:t>
            </a:r>
            <a:endParaRPr kumimoji="0" lang="en-US" altLang="ko-KR" sz="1500" b="1" dirty="0" smtClean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37133" y="1020812"/>
            <a:ext cx="798333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400" b="1" dirty="0">
                <a:latin typeface="+mj-ea"/>
                <a:ea typeface="+mj-ea"/>
                <a:cs typeface="Arial" pitchFamily="34" charset="0"/>
              </a:rPr>
              <a:t>: </a:t>
            </a:r>
            <a:r>
              <a:rPr kumimoji="0" lang="en-US" altLang="ko-KR" sz="1400" b="1" dirty="0">
                <a:solidFill>
                  <a:srgbClr val="0000FF"/>
                </a:solidFill>
                <a:latin typeface="+mj-ea"/>
                <a:ea typeface="+mj-ea"/>
                <a:cs typeface="Arial" pitchFamily="34" charset="0"/>
              </a:rPr>
              <a:t>Language extensions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400" b="1" dirty="0">
                <a:latin typeface="+mj-ea"/>
                <a:ea typeface="+mj-ea"/>
                <a:cs typeface="Arial" pitchFamily="34" charset="0"/>
              </a:rPr>
              <a:t>  </a:t>
            </a:r>
            <a:r>
              <a:rPr kumimoji="0" lang="en-US" altLang="ko-KR" sz="1400" b="1" dirty="0">
                <a:solidFill>
                  <a:srgbClr val="0000FF"/>
                </a:solidFill>
                <a:latin typeface="+mj-ea"/>
                <a:ea typeface="+mj-ea"/>
                <a:cs typeface="Arial" pitchFamily="34" charset="0"/>
              </a:rPr>
              <a:t>Rule2.1</a:t>
            </a:r>
            <a:r>
              <a:rPr kumimoji="0" lang="en-US" altLang="ko-KR" sz="1400" b="1" dirty="0">
                <a:latin typeface="+mj-ea"/>
                <a:ea typeface="+mj-ea"/>
                <a:cs typeface="Arial" pitchFamily="34" charset="0"/>
              </a:rPr>
              <a:t> Assembly language shall be encapsulated and isolated.</a:t>
            </a:r>
          </a:p>
          <a:p>
            <a:pPr>
              <a:lnSpc>
                <a:spcPct val="150000"/>
              </a:lnSpc>
              <a:defRPr/>
            </a:pPr>
            <a:r>
              <a:rPr kumimoji="0" lang="ko-KR" altLang="en-US" sz="1400" b="1" dirty="0">
                <a:latin typeface="+mj-ea"/>
                <a:ea typeface="+mj-ea"/>
                <a:cs typeface="Arial" pitchFamily="34" charset="0"/>
              </a:rPr>
              <a:t>  어셈블리 언어는 캡슐화되어 격리되어야 한다</a:t>
            </a:r>
            <a:r>
              <a:rPr kumimoji="0" lang="en-US" altLang="ko-KR" sz="1400" b="1" dirty="0">
                <a:latin typeface="+mj-ea"/>
                <a:ea typeface="+mj-ea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kumimoji="0" lang="en-US" altLang="ko-KR" sz="1400" b="1" dirty="0"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400" b="1" dirty="0">
                <a:latin typeface="+mj-ea"/>
                <a:ea typeface="+mj-ea"/>
                <a:cs typeface="Arial" pitchFamily="34" charset="0"/>
              </a:rPr>
              <a:t>  </a:t>
            </a:r>
            <a:r>
              <a:rPr kumimoji="0" lang="en-US" altLang="ko-KR" sz="1400" b="1" dirty="0">
                <a:solidFill>
                  <a:srgbClr val="0000FF"/>
                </a:solidFill>
                <a:latin typeface="+mj-ea"/>
                <a:ea typeface="+mj-ea"/>
                <a:cs typeface="Arial" pitchFamily="34" charset="0"/>
              </a:rPr>
              <a:t>Rule2.2</a:t>
            </a:r>
            <a:r>
              <a:rPr kumimoji="0" lang="en-US" altLang="ko-KR" sz="1400" b="1" dirty="0">
                <a:latin typeface="+mj-ea"/>
                <a:ea typeface="+mj-ea"/>
                <a:cs typeface="Arial" pitchFamily="34" charset="0"/>
              </a:rPr>
              <a:t> Source code shall only use /* ... */ style comments.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400" b="1" dirty="0">
                <a:latin typeface="+mj-ea"/>
                <a:ea typeface="+mj-ea"/>
                <a:cs typeface="Arial" pitchFamily="34" charset="0"/>
              </a:rPr>
              <a:t>  </a:t>
            </a:r>
            <a:r>
              <a:rPr kumimoji="0" lang="ko-KR" altLang="en-US" sz="1400" b="1" dirty="0">
                <a:latin typeface="+mj-ea"/>
                <a:ea typeface="+mj-ea"/>
                <a:cs typeface="Arial" pitchFamily="34" charset="0"/>
              </a:rPr>
              <a:t>소스 코드에는  </a:t>
            </a:r>
            <a:r>
              <a:rPr kumimoji="0" lang="en-US" altLang="ko-KR" sz="1400" b="1" dirty="0"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rPr>
              <a:t>/*…*/</a:t>
            </a:r>
            <a:r>
              <a:rPr kumimoji="0" lang="en-US" altLang="ko-KR" sz="1400" b="1" dirty="0">
                <a:latin typeface="+mj-ea"/>
                <a:ea typeface="+mj-ea"/>
                <a:cs typeface="Arial" pitchFamily="34" charset="0"/>
              </a:rPr>
              <a:t> </a:t>
            </a:r>
            <a:r>
              <a:rPr kumimoji="0" lang="ko-KR" altLang="en-US" sz="1400" b="1" dirty="0">
                <a:latin typeface="+mj-ea"/>
                <a:ea typeface="+mj-ea"/>
                <a:cs typeface="Arial" pitchFamily="34" charset="0"/>
              </a:rPr>
              <a:t>스타일의 </a:t>
            </a:r>
            <a:r>
              <a:rPr kumimoji="0" lang="ko-KR" altLang="en-US" sz="1400" b="1" dirty="0"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rPr>
              <a:t>주석 표기법 만을 사용해야 </a:t>
            </a:r>
            <a:r>
              <a:rPr kumimoji="0" lang="ko-KR" altLang="en-US" sz="1400" b="1" dirty="0">
                <a:latin typeface="+mj-ea"/>
                <a:ea typeface="+mj-ea"/>
                <a:cs typeface="Arial" pitchFamily="34" charset="0"/>
              </a:rPr>
              <a:t>한다</a:t>
            </a:r>
            <a:r>
              <a:rPr kumimoji="0" lang="en-US" altLang="ko-KR" sz="1400" b="1" dirty="0">
                <a:latin typeface="+mj-ea"/>
                <a:ea typeface="+mj-ea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kumimoji="0" lang="en-US" altLang="ko-KR" sz="1400" b="1" dirty="0"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400" b="1" dirty="0">
                <a:latin typeface="+mj-ea"/>
                <a:ea typeface="+mj-ea"/>
                <a:cs typeface="Arial" pitchFamily="34" charset="0"/>
              </a:rPr>
              <a:t>  </a:t>
            </a:r>
            <a:r>
              <a:rPr kumimoji="0" lang="en-US" altLang="ko-KR" sz="1400" b="1" dirty="0">
                <a:solidFill>
                  <a:srgbClr val="0000FF"/>
                </a:solidFill>
                <a:latin typeface="+mj-ea"/>
                <a:ea typeface="+mj-ea"/>
                <a:cs typeface="Arial" pitchFamily="34" charset="0"/>
              </a:rPr>
              <a:t>Rule2.3</a:t>
            </a:r>
            <a:r>
              <a:rPr kumimoji="0" lang="en-US" altLang="ko-KR" sz="1400" b="1" dirty="0">
                <a:latin typeface="+mj-ea"/>
                <a:ea typeface="+mj-ea"/>
                <a:cs typeface="Arial" pitchFamily="34" charset="0"/>
              </a:rPr>
              <a:t> The character sequence /* shall not be used within a comment.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400" b="1" dirty="0">
                <a:latin typeface="+mj-ea"/>
                <a:ea typeface="+mj-ea"/>
                <a:cs typeface="Arial" pitchFamily="34" charset="0"/>
              </a:rPr>
              <a:t>  </a:t>
            </a:r>
            <a:r>
              <a:rPr kumimoji="0" lang="ko-KR" altLang="en-US" sz="1400" b="1" dirty="0">
                <a:latin typeface="+mj-ea"/>
                <a:ea typeface="+mj-ea"/>
                <a:cs typeface="Arial" pitchFamily="34" charset="0"/>
              </a:rPr>
              <a:t>주석의 시작은 </a:t>
            </a:r>
            <a:r>
              <a:rPr kumimoji="0" lang="en-US" altLang="ko-KR" sz="1400" b="1" dirty="0">
                <a:latin typeface="+mj-ea"/>
                <a:ea typeface="+mj-ea"/>
                <a:cs typeface="Arial" pitchFamily="34" charset="0"/>
              </a:rPr>
              <a:t>/*</a:t>
            </a:r>
            <a:r>
              <a:rPr kumimoji="0" lang="ko-KR" altLang="en-US" sz="1400" b="1" dirty="0">
                <a:latin typeface="+mj-ea"/>
                <a:ea typeface="+mj-ea"/>
                <a:cs typeface="Arial" pitchFamily="34" charset="0"/>
              </a:rPr>
              <a:t>에서 *</a:t>
            </a:r>
            <a:r>
              <a:rPr kumimoji="0" lang="en-US" altLang="ko-KR" sz="1400" b="1" dirty="0">
                <a:latin typeface="+mj-ea"/>
                <a:ea typeface="+mj-ea"/>
                <a:cs typeface="Arial" pitchFamily="34" charset="0"/>
              </a:rPr>
              <a:t>/</a:t>
            </a:r>
            <a:r>
              <a:rPr kumimoji="0" lang="ko-KR" altLang="en-US" sz="1400" b="1" dirty="0">
                <a:latin typeface="+mj-ea"/>
                <a:ea typeface="+mj-ea"/>
                <a:cs typeface="Arial" pitchFamily="34" charset="0"/>
              </a:rPr>
              <a:t>로 끝나야 한다</a:t>
            </a:r>
            <a:r>
              <a:rPr kumimoji="0" lang="en-US" altLang="ko-KR" sz="1400" b="1" dirty="0">
                <a:latin typeface="+mj-ea"/>
                <a:ea typeface="+mj-ea"/>
                <a:cs typeface="Arial" pitchFamily="34" charset="0"/>
              </a:rPr>
              <a:t>. </a:t>
            </a:r>
            <a:r>
              <a:rPr kumimoji="0" lang="ko-KR" altLang="en-US" sz="1400" b="1" dirty="0">
                <a:latin typeface="+mj-ea"/>
                <a:ea typeface="+mj-ea"/>
                <a:cs typeface="Arial" pitchFamily="34" charset="0"/>
              </a:rPr>
              <a:t>중간에 </a:t>
            </a:r>
            <a:r>
              <a:rPr kumimoji="0" lang="en-US" altLang="ko-KR" sz="1400" b="1" dirty="0">
                <a:latin typeface="+mj-ea"/>
                <a:ea typeface="+mj-ea"/>
                <a:cs typeface="Arial" pitchFamily="34" charset="0"/>
              </a:rPr>
              <a:t>/*</a:t>
            </a:r>
            <a:r>
              <a:rPr kumimoji="0" lang="ko-KR" altLang="en-US" sz="1400" b="1" dirty="0">
                <a:latin typeface="+mj-ea"/>
                <a:ea typeface="+mj-ea"/>
                <a:cs typeface="Arial" pitchFamily="34" charset="0"/>
              </a:rPr>
              <a:t>이 포함되어 있으면 </a:t>
            </a:r>
            <a:r>
              <a:rPr kumimoji="0" lang="ko-KR" altLang="en-US" sz="1400" b="1" dirty="0" err="1">
                <a:latin typeface="+mj-ea"/>
                <a:ea typeface="+mj-ea"/>
                <a:cs typeface="Arial" pitchFamily="34" charset="0"/>
              </a:rPr>
              <a:t>안된다</a:t>
            </a:r>
            <a:r>
              <a:rPr kumimoji="0" lang="en-US" altLang="ko-KR" sz="1400" b="1" dirty="0">
                <a:latin typeface="+mj-ea"/>
                <a:ea typeface="+mj-ea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kumimoji="0" lang="en-US" altLang="ko-KR" sz="1400" b="1" dirty="0"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400" b="1" dirty="0">
                <a:latin typeface="+mj-ea"/>
                <a:ea typeface="+mj-ea"/>
                <a:cs typeface="Arial" pitchFamily="34" charset="0"/>
              </a:rPr>
              <a:t>  </a:t>
            </a:r>
            <a:r>
              <a:rPr kumimoji="0" lang="en-US" altLang="ko-KR" sz="1400" b="1" dirty="0">
                <a:solidFill>
                  <a:srgbClr val="0000FF"/>
                </a:solidFill>
                <a:latin typeface="+mj-ea"/>
                <a:ea typeface="+mj-ea"/>
                <a:cs typeface="Arial" pitchFamily="34" charset="0"/>
              </a:rPr>
              <a:t>Rule2.4</a:t>
            </a:r>
            <a:r>
              <a:rPr kumimoji="0" lang="en-US" altLang="ko-KR" sz="1400" b="1" dirty="0">
                <a:latin typeface="+mj-ea"/>
                <a:ea typeface="+mj-ea"/>
                <a:cs typeface="Arial" pitchFamily="34" charset="0"/>
              </a:rPr>
              <a:t> Sections of code should not be “Commented out?”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400" b="1" dirty="0">
                <a:latin typeface="+mj-ea"/>
                <a:ea typeface="+mj-ea"/>
                <a:cs typeface="Arial" pitchFamily="34" charset="0"/>
              </a:rPr>
              <a:t>  </a:t>
            </a:r>
            <a:r>
              <a:rPr kumimoji="0" lang="ko-KR" altLang="en-US" sz="1400" b="1" dirty="0">
                <a:latin typeface="+mj-ea"/>
                <a:ea typeface="+mj-ea"/>
                <a:cs typeface="Arial" pitchFamily="34" charset="0"/>
              </a:rPr>
              <a:t>코드의 일부를 코멘트아웃 해서는 </a:t>
            </a:r>
            <a:r>
              <a:rPr kumimoji="0" lang="ko-KR" altLang="en-US" sz="1400" b="1" dirty="0" err="1">
                <a:latin typeface="+mj-ea"/>
                <a:ea typeface="+mj-ea"/>
                <a:cs typeface="Arial" pitchFamily="34" charset="0"/>
              </a:rPr>
              <a:t>안된다</a:t>
            </a:r>
            <a:r>
              <a:rPr kumimoji="0" lang="en-US" altLang="ko-KR" sz="1400" b="1" dirty="0">
                <a:latin typeface="+mj-ea"/>
                <a:ea typeface="+mj-ea"/>
                <a:cs typeface="Arial" pitchFamily="34" charset="0"/>
              </a:rPr>
              <a:t>. </a:t>
            </a:r>
            <a:r>
              <a:rPr kumimoji="0" lang="ko-KR" altLang="en-US" sz="1400" b="1" dirty="0">
                <a:latin typeface="+mj-ea"/>
                <a:ea typeface="+mj-ea"/>
                <a:cs typeface="Arial" pitchFamily="34" charset="0"/>
              </a:rPr>
              <a:t>필요 시 조건부 컴파일</a:t>
            </a:r>
            <a:r>
              <a:rPr kumimoji="0" lang="en-US" altLang="ko-KR" sz="1400" b="1" dirty="0"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rPr>
              <a:t>(#if…#</a:t>
            </a:r>
            <a:r>
              <a:rPr kumimoji="0" lang="en-US" altLang="ko-KR" sz="1400" b="1" dirty="0" err="1"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rPr>
              <a:t>endif</a:t>
            </a:r>
            <a:r>
              <a:rPr kumimoji="0" lang="en-US" altLang="ko-KR" sz="1400" b="1" dirty="0">
                <a:latin typeface="+mj-ea"/>
                <a:ea typeface="+mj-ea"/>
                <a:cs typeface="Arial" pitchFamily="34" charset="0"/>
              </a:rPr>
              <a:t>)</a:t>
            </a:r>
            <a:r>
              <a:rPr kumimoji="0" lang="ko-KR" altLang="en-US" sz="1400" b="1" dirty="0">
                <a:latin typeface="+mj-ea"/>
                <a:ea typeface="+mj-ea"/>
                <a:cs typeface="Arial" pitchFamily="34" charset="0"/>
              </a:rPr>
              <a:t>를 사용한다</a:t>
            </a:r>
            <a:r>
              <a:rPr kumimoji="0" lang="en-US" altLang="ko-KR" sz="1400" b="1" dirty="0">
                <a:latin typeface="+mj-ea"/>
                <a:ea typeface="+mj-ea"/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6022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6. </a:t>
            </a:r>
            <a:r>
              <a:rPr lang="ko-KR" altLang="en-US" sz="2400" b="1" dirty="0" err="1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제어문</a:t>
            </a:r>
            <a:endParaRPr lang="ko-KR" altLang="en-US" sz="2400" b="1" dirty="0">
              <a:solidFill>
                <a:srgbClr val="0000FF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4619" y="620688"/>
            <a:ext cx="820782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6.12 </a:t>
            </a:r>
            <a:r>
              <a:rPr kumimoji="0"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MISRA-C</a:t>
            </a:r>
            <a:endParaRPr kumimoji="0" lang="en-US" altLang="ko-KR" sz="1500" b="1" dirty="0" smtClean="0">
              <a:latin typeface="+mn-ea"/>
              <a:ea typeface="+mn-ea"/>
              <a:cs typeface="Arial" pitchFamily="34" charset="0"/>
            </a:endParaRPr>
          </a:p>
        </p:txBody>
      </p:sp>
      <p:graphicFrame>
        <p:nvGraphicFramePr>
          <p:cNvPr id="6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0650709"/>
              </p:ext>
            </p:extLst>
          </p:nvPr>
        </p:nvGraphicFramePr>
        <p:xfrm>
          <a:off x="827584" y="1059357"/>
          <a:ext cx="5256584" cy="56629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4" name="워크시트" r:id="rId3" imgW="11134638" imgH="11830084" progId="Excel.Sheet.8">
                  <p:embed/>
                </p:oleObj>
              </mc:Choice>
              <mc:Fallback>
                <p:oleObj name="워크시트" r:id="rId3" imgW="11134638" imgH="11830084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1059357"/>
                        <a:ext cx="5256584" cy="56629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9239358"/>
              </p:ext>
            </p:extLst>
          </p:nvPr>
        </p:nvGraphicFramePr>
        <p:xfrm>
          <a:off x="6156176" y="1063464"/>
          <a:ext cx="2880320" cy="29575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5" name="워크시트" r:id="rId5" imgW="2849794" imgH="2522232" progId="Excel.Sheet.8">
                  <p:embed/>
                </p:oleObj>
              </mc:Choice>
              <mc:Fallback>
                <p:oleObj name="워크시트" r:id="rId5" imgW="2849794" imgH="2522232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176" y="1063464"/>
                        <a:ext cx="2880320" cy="2957568"/>
                      </a:xfrm>
                      <a:prstGeom prst="rect">
                        <a:avLst/>
                      </a:prstGeom>
                      <a:solidFill>
                        <a:srgbClr val="EAEAEA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7"/>
          <a:stretch/>
        </p:blipFill>
        <p:spPr bwMode="auto">
          <a:xfrm>
            <a:off x="6156176" y="4114800"/>
            <a:ext cx="2565400" cy="2649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083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6. </a:t>
            </a:r>
            <a:r>
              <a:rPr lang="ko-KR" altLang="en-US" sz="2400" b="1" dirty="0" err="1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제어문</a:t>
            </a:r>
            <a:endParaRPr lang="ko-KR" altLang="en-US" sz="2400" b="1" dirty="0">
              <a:solidFill>
                <a:srgbClr val="0000FF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4619" y="620688"/>
            <a:ext cx="820782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6.13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프로그램 연습 </a:t>
            </a:r>
            <a:endParaRPr kumimoji="0" lang="en-US" altLang="ko-KR" sz="16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      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: </a:t>
            </a:r>
            <a:r>
              <a:rPr kumimoji="0" lang="ko-KR" altLang="en-US" sz="16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정수 </a:t>
            </a:r>
            <a:r>
              <a:rPr kumimoji="0" lang="en-US" altLang="ko-KR" sz="16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n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을 </a:t>
            </a:r>
            <a:r>
              <a:rPr kumimoji="0" lang="ko-KR" altLang="en-US" sz="1600" b="1" dirty="0" err="1" smtClean="0">
                <a:latin typeface="+mn-ea"/>
                <a:ea typeface="+mn-ea"/>
                <a:cs typeface="Arial" pitchFamily="34" charset="0"/>
              </a:rPr>
              <a:t>입력받아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, 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        n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이하의 </a:t>
            </a:r>
            <a:r>
              <a:rPr kumimoji="0" lang="ko-KR" altLang="en-US" sz="1600" b="1" dirty="0" smtClean="0">
                <a:solidFill>
                  <a:srgbClr val="FF00FF"/>
                </a:solidFill>
                <a:latin typeface="+mn-ea"/>
                <a:ea typeface="+mn-ea"/>
                <a:cs typeface="Arial" pitchFamily="34" charset="0"/>
              </a:rPr>
              <a:t>모든 홀수의 합과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짝수의 합을 출력 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(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while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문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      :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짝수 저장 변수 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even,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홀수 저장 변수 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odd,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최대값 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n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        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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(odd &lt;= n)&amp;&amp;(even &lt;= n)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         even =2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초기화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, odd =1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초기화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 </a:t>
            </a:r>
            <a:endParaRPr kumimoji="0" lang="en-US" altLang="ko-KR" sz="1600" b="1" dirty="0" smtClean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43608" y="3212976"/>
            <a:ext cx="3006828" cy="10618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프로그램 </a:t>
            </a: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하시오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프로그램 후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, </a:t>
            </a: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발표 </a:t>
            </a:r>
            <a:r>
              <a:rPr kumimoji="0" lang="ko-KR" altLang="en-US" sz="14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준비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077072"/>
            <a:ext cx="676275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936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91580" y="661508"/>
            <a:ext cx="8352420" cy="7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2424" y="21748"/>
            <a:ext cx="8736040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+mn-ea"/>
                <a:ea typeface="+mn-ea"/>
              </a:rPr>
              <a:t>#include &lt;</a:t>
            </a:r>
            <a:r>
              <a:rPr lang="en-US" altLang="ko-KR" sz="1400" b="1" dirty="0" err="1">
                <a:latin typeface="+mn-ea"/>
                <a:ea typeface="+mn-ea"/>
              </a:rPr>
              <a:t>stdio.h</a:t>
            </a:r>
            <a:r>
              <a:rPr lang="en-US" altLang="ko-KR" sz="1400" b="1" dirty="0">
                <a:latin typeface="+mn-ea"/>
                <a:ea typeface="+mn-ea"/>
              </a:rPr>
              <a:t>&gt;</a:t>
            </a:r>
          </a:p>
          <a:p>
            <a:endParaRPr lang="ko-KR" altLang="en-US" sz="1400" b="1" dirty="0">
              <a:latin typeface="+mn-ea"/>
              <a:ea typeface="+mn-ea"/>
            </a:endParaRPr>
          </a:p>
          <a:p>
            <a:r>
              <a:rPr lang="en-US" altLang="ko-KR" sz="1400" b="1" dirty="0" err="1">
                <a:latin typeface="+mn-ea"/>
                <a:ea typeface="+mn-ea"/>
              </a:rPr>
              <a:t>int</a:t>
            </a:r>
            <a:r>
              <a:rPr lang="en-US" altLang="ko-KR" sz="1400" b="1" dirty="0">
                <a:latin typeface="+mn-ea"/>
                <a:ea typeface="+mn-ea"/>
              </a:rPr>
              <a:t> main</a:t>
            </a:r>
            <a:r>
              <a:rPr lang="en-US" altLang="ko-KR" sz="1400" b="1" dirty="0" smtClean="0">
                <a:latin typeface="+mn-ea"/>
                <a:ea typeface="+mn-ea"/>
              </a:rPr>
              <a:t>() {</a:t>
            </a:r>
            <a:endParaRPr lang="en-US" altLang="ko-KR" sz="1400" b="1" dirty="0">
              <a:latin typeface="+mn-ea"/>
              <a:ea typeface="+mn-ea"/>
            </a:endParaRPr>
          </a:p>
          <a:p>
            <a:r>
              <a:rPr lang="en-US" altLang="ko-KR" sz="1400" b="1" dirty="0" smtClean="0">
                <a:latin typeface="+mn-ea"/>
                <a:ea typeface="+mn-ea"/>
              </a:rPr>
              <a:t>	</a:t>
            </a:r>
            <a:r>
              <a:rPr lang="en-US" altLang="ko-KR" sz="1400" b="1" dirty="0" err="1" smtClean="0">
                <a:latin typeface="+mn-ea"/>
                <a:ea typeface="+mn-ea"/>
              </a:rPr>
              <a:t>int</a:t>
            </a:r>
            <a:r>
              <a:rPr lang="en-US" altLang="ko-KR" sz="1400" b="1" dirty="0" smtClean="0">
                <a:latin typeface="+mn-ea"/>
                <a:ea typeface="+mn-ea"/>
              </a:rPr>
              <a:t> </a:t>
            </a:r>
            <a:r>
              <a:rPr lang="en-US" altLang="ko-KR" sz="1400" b="1" dirty="0">
                <a:latin typeface="+mn-ea"/>
                <a:ea typeface="+mn-ea"/>
              </a:rPr>
              <a:t>n, odd, even, </a:t>
            </a:r>
            <a:r>
              <a:rPr lang="en-US" altLang="ko-KR" sz="1400" b="1" dirty="0" err="1">
                <a:latin typeface="+mn-ea"/>
                <a:ea typeface="+mn-ea"/>
              </a:rPr>
              <a:t>odd_sum</a:t>
            </a:r>
            <a:r>
              <a:rPr lang="en-US" altLang="ko-KR" sz="1400" b="1" dirty="0">
                <a:latin typeface="+mn-ea"/>
                <a:ea typeface="+mn-ea"/>
              </a:rPr>
              <a:t> = 0, </a:t>
            </a:r>
            <a:r>
              <a:rPr lang="en-US" altLang="ko-KR" sz="1400" b="1" dirty="0" err="1">
                <a:latin typeface="+mn-ea"/>
                <a:ea typeface="+mn-ea"/>
              </a:rPr>
              <a:t>even_sum</a:t>
            </a:r>
            <a:r>
              <a:rPr lang="en-US" altLang="ko-KR" sz="1400" b="1" dirty="0">
                <a:latin typeface="+mn-ea"/>
                <a:ea typeface="+mn-ea"/>
              </a:rPr>
              <a:t> = 0;</a:t>
            </a:r>
          </a:p>
          <a:p>
            <a:endParaRPr lang="en-US" altLang="ko-KR" sz="1400" b="1" dirty="0">
              <a:latin typeface="+mn-ea"/>
              <a:ea typeface="+mn-ea"/>
            </a:endParaRPr>
          </a:p>
          <a:p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err="1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</a:t>
            </a:r>
            <a:r>
              <a:rPr lang="ko-KR" altLang="en-US" sz="1400" b="1" dirty="0">
                <a:latin typeface="+mn-ea"/>
                <a:ea typeface="+mn-ea"/>
              </a:rPr>
              <a:t>정수 </a:t>
            </a:r>
            <a:r>
              <a:rPr lang="en-US" altLang="ko-KR" sz="1400" b="1" dirty="0">
                <a:latin typeface="+mn-ea"/>
                <a:ea typeface="+mn-ea"/>
              </a:rPr>
              <a:t>n</a:t>
            </a:r>
            <a:r>
              <a:rPr lang="ko-KR" altLang="en-US" sz="1400" b="1" dirty="0">
                <a:latin typeface="+mn-ea"/>
                <a:ea typeface="+mn-ea"/>
              </a:rPr>
              <a:t>을 입력하시오 </a:t>
            </a:r>
            <a:r>
              <a:rPr lang="en-US" altLang="ko-KR" sz="1400" b="1" dirty="0">
                <a:latin typeface="+mn-ea"/>
                <a:ea typeface="+mn-ea"/>
              </a:rPr>
              <a:t>:  ");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err="1" smtClean="0">
                <a:latin typeface="+mn-ea"/>
                <a:ea typeface="+mn-ea"/>
              </a:rPr>
              <a:t>scanf_s</a:t>
            </a:r>
            <a:r>
              <a:rPr lang="en-US" altLang="ko-KR" sz="1400" b="1" dirty="0" smtClean="0">
                <a:latin typeface="+mn-ea"/>
                <a:ea typeface="+mn-ea"/>
              </a:rPr>
              <a:t>("%</a:t>
            </a:r>
            <a:r>
              <a:rPr lang="en-US" altLang="ko-KR" sz="1400" b="1" dirty="0">
                <a:latin typeface="+mn-ea"/>
                <a:ea typeface="+mn-ea"/>
              </a:rPr>
              <a:t>d", &amp;n);</a:t>
            </a:r>
          </a:p>
          <a:p>
            <a:endParaRPr lang="en-US" altLang="ko-KR" sz="1400" b="1" dirty="0">
              <a:latin typeface="+mn-ea"/>
              <a:ea typeface="+mn-ea"/>
            </a:endParaRPr>
          </a:p>
          <a:p>
            <a:r>
              <a:rPr lang="en-US" altLang="ko-KR" sz="1400" b="1" dirty="0">
                <a:latin typeface="+mn-ea"/>
                <a:ea typeface="+mn-ea"/>
              </a:rPr>
              <a:t>	odd = 1; even = 2;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	</a:t>
            </a:r>
            <a:endParaRPr lang="en-US" altLang="ko-KR" sz="1400" b="1" dirty="0" smtClean="0">
              <a:latin typeface="+mn-ea"/>
              <a:ea typeface="+mn-ea"/>
            </a:endParaRPr>
          </a:p>
          <a:p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</a:rPr>
              <a:t>while </a:t>
            </a:r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(odd &lt;= n &amp;&amp; even &lt;= n)</a:t>
            </a:r>
          </a:p>
          <a:p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	{</a:t>
            </a:r>
          </a:p>
          <a:p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		</a:t>
            </a:r>
            <a:r>
              <a:rPr lang="en-US" altLang="ko-KR" sz="1500" b="1" dirty="0" err="1">
                <a:solidFill>
                  <a:srgbClr val="FF0000"/>
                </a:solidFill>
                <a:latin typeface="+mn-ea"/>
                <a:ea typeface="+mn-ea"/>
              </a:rPr>
              <a:t>odd_sum</a:t>
            </a:r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 += odd;</a:t>
            </a:r>
          </a:p>
          <a:p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		</a:t>
            </a:r>
            <a:r>
              <a:rPr lang="en-US" altLang="ko-KR" sz="1500" b="1" dirty="0" err="1">
                <a:solidFill>
                  <a:srgbClr val="FF0000"/>
                </a:solidFill>
                <a:latin typeface="+mn-ea"/>
                <a:ea typeface="+mn-ea"/>
              </a:rPr>
              <a:t>even_sum</a:t>
            </a:r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 += even;</a:t>
            </a:r>
          </a:p>
          <a:p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		odd += 2;</a:t>
            </a:r>
          </a:p>
          <a:p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		even += 2;</a:t>
            </a:r>
          </a:p>
          <a:p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	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</a:rPr>
              <a:t>}</a:t>
            </a:r>
          </a:p>
          <a:p>
            <a:endParaRPr lang="en-US" altLang="ko-KR" sz="1400" b="1" dirty="0">
              <a:latin typeface="+mn-ea"/>
              <a:ea typeface="+mn-ea"/>
            </a:endParaRPr>
          </a:p>
          <a:p>
            <a:r>
              <a:rPr lang="en-US" altLang="ko-KR" sz="1400" b="1" dirty="0">
                <a:solidFill>
                  <a:srgbClr val="FF00FF"/>
                </a:solidFill>
                <a:latin typeface="+mn-ea"/>
                <a:ea typeface="+mn-ea"/>
              </a:rPr>
              <a:t>	// n</a:t>
            </a:r>
            <a:r>
              <a:rPr lang="ko-KR" altLang="en-US" sz="1400" b="1" dirty="0">
                <a:solidFill>
                  <a:srgbClr val="FF00FF"/>
                </a:solidFill>
                <a:latin typeface="+mn-ea"/>
                <a:ea typeface="+mn-ea"/>
              </a:rPr>
              <a:t>이 홀수라면 </a:t>
            </a:r>
            <a:r>
              <a:rPr lang="en-US" altLang="ko-KR" sz="1400" b="1" dirty="0">
                <a:solidFill>
                  <a:srgbClr val="FF00FF"/>
                </a:solidFill>
                <a:latin typeface="+mn-ea"/>
                <a:ea typeface="+mn-ea"/>
              </a:rPr>
              <a:t>while</a:t>
            </a:r>
            <a:r>
              <a:rPr lang="ko-KR" altLang="en-US" sz="1400" b="1" dirty="0">
                <a:solidFill>
                  <a:srgbClr val="FF00FF"/>
                </a:solidFill>
                <a:latin typeface="+mn-ea"/>
                <a:ea typeface="+mn-ea"/>
              </a:rPr>
              <a:t>문에서 마지막 </a:t>
            </a:r>
            <a:r>
              <a:rPr lang="en-US" altLang="ko-KR" sz="1400" b="1" dirty="0">
                <a:solidFill>
                  <a:srgbClr val="FF00FF"/>
                </a:solidFill>
                <a:latin typeface="+mn-ea"/>
                <a:ea typeface="+mn-ea"/>
              </a:rPr>
              <a:t>odd </a:t>
            </a:r>
            <a:r>
              <a:rPr lang="ko-KR" altLang="en-US" sz="1400" b="1" dirty="0">
                <a:solidFill>
                  <a:srgbClr val="FF00FF"/>
                </a:solidFill>
                <a:latin typeface="+mn-ea"/>
                <a:ea typeface="+mn-ea"/>
              </a:rPr>
              <a:t>값</a:t>
            </a:r>
            <a:r>
              <a:rPr lang="en-US" altLang="ko-KR" sz="1400" b="1" dirty="0">
                <a:solidFill>
                  <a:srgbClr val="FF00FF"/>
                </a:solidFill>
                <a:latin typeface="+mn-ea"/>
                <a:ea typeface="+mn-ea"/>
              </a:rPr>
              <a:t>(n)</a:t>
            </a:r>
            <a:r>
              <a:rPr lang="ko-KR" altLang="en-US" sz="1400" b="1" dirty="0">
                <a:solidFill>
                  <a:srgbClr val="FF00FF"/>
                </a:solidFill>
                <a:latin typeface="+mn-ea"/>
                <a:ea typeface="+mn-ea"/>
              </a:rPr>
              <a:t>을 더하지 않고 </a:t>
            </a:r>
            <a:r>
              <a:rPr lang="en-US" altLang="ko-KR" sz="1400" b="1" dirty="0">
                <a:solidFill>
                  <a:srgbClr val="FF00FF"/>
                </a:solidFill>
                <a:latin typeface="+mn-ea"/>
                <a:ea typeface="+mn-ea"/>
              </a:rPr>
              <a:t>while</a:t>
            </a:r>
            <a:r>
              <a:rPr lang="ko-KR" altLang="en-US" sz="1400" b="1" dirty="0">
                <a:solidFill>
                  <a:srgbClr val="FF00FF"/>
                </a:solidFill>
                <a:latin typeface="+mn-ea"/>
                <a:ea typeface="+mn-ea"/>
              </a:rPr>
              <a:t>문을 빠져나오므로</a:t>
            </a:r>
          </a:p>
          <a:p>
            <a:r>
              <a:rPr lang="ko-KR" altLang="en-US" sz="1400" b="1" dirty="0">
                <a:solidFill>
                  <a:srgbClr val="FF00FF"/>
                </a:solidFill>
                <a:latin typeface="+mn-ea"/>
                <a:ea typeface="+mn-ea"/>
              </a:rPr>
              <a:t>	</a:t>
            </a:r>
            <a:r>
              <a:rPr lang="en-US" altLang="ko-KR" sz="1400" b="1" dirty="0">
                <a:solidFill>
                  <a:srgbClr val="FF00FF"/>
                </a:solidFill>
                <a:latin typeface="+mn-ea"/>
                <a:ea typeface="+mn-ea"/>
              </a:rPr>
              <a:t>// while</a:t>
            </a:r>
            <a:r>
              <a:rPr lang="ko-KR" altLang="en-US" sz="1400" b="1" dirty="0">
                <a:solidFill>
                  <a:srgbClr val="FF00FF"/>
                </a:solidFill>
                <a:latin typeface="+mn-ea"/>
                <a:ea typeface="+mn-ea"/>
              </a:rPr>
              <a:t>문을 끝낸 직후 이를 체크하여 </a:t>
            </a:r>
            <a:r>
              <a:rPr lang="en-US" altLang="ko-KR" sz="1400" b="1" dirty="0" err="1">
                <a:solidFill>
                  <a:srgbClr val="FF00FF"/>
                </a:solidFill>
                <a:latin typeface="+mn-ea"/>
                <a:ea typeface="+mn-ea"/>
              </a:rPr>
              <a:t>odd_sum</a:t>
            </a:r>
            <a:r>
              <a:rPr lang="ko-KR" altLang="en-US" sz="1400" b="1" dirty="0">
                <a:solidFill>
                  <a:srgbClr val="FF00FF"/>
                </a:solidFill>
                <a:latin typeface="+mn-ea"/>
                <a:ea typeface="+mn-ea"/>
              </a:rPr>
              <a:t>에 마지막 </a:t>
            </a:r>
            <a:r>
              <a:rPr lang="en-US" altLang="ko-KR" sz="1400" b="1" dirty="0">
                <a:solidFill>
                  <a:srgbClr val="FF00FF"/>
                </a:solidFill>
                <a:latin typeface="+mn-ea"/>
                <a:ea typeface="+mn-ea"/>
              </a:rPr>
              <a:t>odd</a:t>
            </a:r>
            <a:r>
              <a:rPr lang="ko-KR" altLang="en-US" sz="1400" b="1" dirty="0">
                <a:solidFill>
                  <a:srgbClr val="FF00FF"/>
                </a:solidFill>
                <a:latin typeface="+mn-ea"/>
                <a:ea typeface="+mn-ea"/>
              </a:rPr>
              <a:t>를 더해야 함</a:t>
            </a:r>
          </a:p>
          <a:p>
            <a:r>
              <a:rPr lang="ko-KR" altLang="en-US" sz="1400" b="1" dirty="0">
                <a:latin typeface="+mn-ea"/>
                <a:ea typeface="+mn-ea"/>
              </a:rPr>
              <a:t>	</a:t>
            </a:r>
            <a:endParaRPr lang="en-US" altLang="ko-KR" sz="1400" b="1" dirty="0" smtClean="0">
              <a:latin typeface="+mn-ea"/>
              <a:ea typeface="+mn-ea"/>
            </a:endParaRPr>
          </a:p>
          <a:p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smtClean="0">
                <a:latin typeface="+mn-ea"/>
                <a:ea typeface="+mn-ea"/>
              </a:rPr>
              <a:t>if </a:t>
            </a:r>
            <a:r>
              <a:rPr lang="en-US" altLang="ko-KR" sz="1400" b="1" dirty="0">
                <a:latin typeface="+mn-ea"/>
                <a:ea typeface="+mn-ea"/>
              </a:rPr>
              <a:t>(odd == n</a:t>
            </a:r>
            <a:r>
              <a:rPr lang="en-US" altLang="ko-KR" sz="1400" b="1" dirty="0" smtClean="0">
                <a:latin typeface="+mn-ea"/>
                <a:ea typeface="+mn-ea"/>
              </a:rPr>
              <a:t>) </a:t>
            </a:r>
            <a:r>
              <a:rPr lang="en-US" altLang="ko-KR" sz="1400" b="1" dirty="0" err="1" smtClean="0">
                <a:latin typeface="+mn-ea"/>
                <a:ea typeface="+mn-ea"/>
              </a:rPr>
              <a:t>odd_sum</a:t>
            </a:r>
            <a:r>
              <a:rPr lang="en-US" altLang="ko-KR" sz="1400" b="1" dirty="0" smtClean="0">
                <a:latin typeface="+mn-ea"/>
                <a:ea typeface="+mn-ea"/>
              </a:rPr>
              <a:t> </a:t>
            </a:r>
            <a:r>
              <a:rPr lang="en-US" altLang="ko-KR" sz="1400" b="1" dirty="0">
                <a:latin typeface="+mn-ea"/>
                <a:ea typeface="+mn-ea"/>
              </a:rPr>
              <a:t>+= odd;</a:t>
            </a:r>
          </a:p>
          <a:p>
            <a:endParaRPr lang="en-US" altLang="ko-KR" sz="1400" b="1" dirty="0">
              <a:latin typeface="+mn-ea"/>
              <a:ea typeface="+mn-ea"/>
            </a:endParaRPr>
          </a:p>
          <a:p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err="1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</a:t>
            </a:r>
            <a:r>
              <a:rPr lang="ko-KR" altLang="en-US" sz="1400" b="1" dirty="0">
                <a:latin typeface="+mn-ea"/>
                <a:ea typeface="+mn-ea"/>
              </a:rPr>
              <a:t>정수 </a:t>
            </a:r>
            <a:r>
              <a:rPr lang="en-US" altLang="ko-KR" sz="1400" b="1" dirty="0">
                <a:latin typeface="+mn-ea"/>
                <a:ea typeface="+mn-ea"/>
              </a:rPr>
              <a:t>1</a:t>
            </a:r>
            <a:r>
              <a:rPr lang="ko-KR" altLang="en-US" sz="1400" b="1" dirty="0">
                <a:latin typeface="+mn-ea"/>
                <a:ea typeface="+mn-ea"/>
              </a:rPr>
              <a:t>에서 </a:t>
            </a:r>
            <a:r>
              <a:rPr lang="en-US" altLang="ko-KR" sz="1400" b="1" dirty="0">
                <a:latin typeface="+mn-ea"/>
                <a:ea typeface="+mn-ea"/>
              </a:rPr>
              <a:t>%d</a:t>
            </a:r>
            <a:r>
              <a:rPr lang="ko-KR" altLang="en-US" sz="1400" b="1" dirty="0">
                <a:latin typeface="+mn-ea"/>
                <a:ea typeface="+mn-ea"/>
              </a:rPr>
              <a:t>이하 홀수들의 합은 </a:t>
            </a:r>
            <a:r>
              <a:rPr lang="en-US" altLang="ko-KR" sz="1400" b="1" dirty="0">
                <a:latin typeface="+mn-ea"/>
                <a:ea typeface="+mn-ea"/>
              </a:rPr>
              <a:t>%d</a:t>
            </a:r>
            <a:r>
              <a:rPr lang="ko-KR" altLang="en-US" sz="1400" b="1" dirty="0">
                <a:latin typeface="+mn-ea"/>
                <a:ea typeface="+mn-ea"/>
              </a:rPr>
              <a:t>이고 </a:t>
            </a:r>
            <a:r>
              <a:rPr lang="en-US" altLang="ko-KR" sz="1400" b="1" dirty="0">
                <a:latin typeface="+mn-ea"/>
                <a:ea typeface="+mn-ea"/>
              </a:rPr>
              <a:t>", n, </a:t>
            </a:r>
            <a:r>
              <a:rPr lang="en-US" altLang="ko-KR" sz="1400" b="1" dirty="0" err="1">
                <a:latin typeface="+mn-ea"/>
                <a:ea typeface="+mn-ea"/>
              </a:rPr>
              <a:t>odd_sum</a:t>
            </a:r>
            <a:r>
              <a:rPr lang="en-US" altLang="ko-KR" sz="1400" b="1" dirty="0">
                <a:latin typeface="+mn-ea"/>
                <a:ea typeface="+mn-ea"/>
              </a:rPr>
              <a:t>);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err="1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</a:t>
            </a:r>
            <a:r>
              <a:rPr lang="ko-KR" altLang="en-US" sz="1400" b="1" dirty="0">
                <a:latin typeface="+mn-ea"/>
                <a:ea typeface="+mn-ea"/>
              </a:rPr>
              <a:t>짝수들의 합은 </a:t>
            </a:r>
            <a:r>
              <a:rPr lang="en-US" altLang="ko-KR" sz="1400" b="1" dirty="0">
                <a:latin typeface="+mn-ea"/>
                <a:ea typeface="+mn-ea"/>
              </a:rPr>
              <a:t>%d</a:t>
            </a:r>
            <a:r>
              <a:rPr lang="ko-KR" altLang="en-US" sz="1400" b="1" dirty="0">
                <a:latin typeface="+mn-ea"/>
                <a:ea typeface="+mn-ea"/>
              </a:rPr>
              <a:t>입니다</a:t>
            </a:r>
            <a:r>
              <a:rPr lang="en-US" altLang="ko-KR" sz="1400" b="1" dirty="0">
                <a:latin typeface="+mn-ea"/>
                <a:ea typeface="+mn-ea"/>
              </a:rPr>
              <a:t>.\n", </a:t>
            </a:r>
            <a:r>
              <a:rPr lang="en-US" altLang="ko-KR" sz="1400" b="1" dirty="0" err="1">
                <a:latin typeface="+mn-ea"/>
                <a:ea typeface="+mn-ea"/>
              </a:rPr>
              <a:t>even_sum</a:t>
            </a:r>
            <a:r>
              <a:rPr lang="en-US" altLang="ko-KR" sz="1400" b="1" dirty="0">
                <a:latin typeface="+mn-ea"/>
                <a:ea typeface="+mn-ea"/>
              </a:rPr>
              <a:t>);</a:t>
            </a:r>
            <a:endParaRPr lang="ko-KR" altLang="en-US" sz="1400" b="1" dirty="0" smtClean="0">
              <a:latin typeface="+mn-ea"/>
              <a:ea typeface="+mn-ea"/>
            </a:endParaRPr>
          </a:p>
          <a:p>
            <a:r>
              <a:rPr lang="en-US" altLang="ko-KR" sz="1400" b="1" dirty="0" smtClean="0">
                <a:latin typeface="+mn-ea"/>
                <a:ea typeface="+mn-ea"/>
              </a:rPr>
              <a:t>	return </a:t>
            </a:r>
            <a:r>
              <a:rPr lang="en-US" altLang="ko-KR" sz="1400" b="1" dirty="0">
                <a:latin typeface="+mn-ea"/>
                <a:ea typeface="+mn-ea"/>
              </a:rPr>
              <a:t>0;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}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0" y="5879196"/>
            <a:ext cx="3006828" cy="37388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디버그 </a:t>
            </a:r>
            <a:r>
              <a:rPr kumimoji="0"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– </a:t>
            </a: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디버깅하지 않고 시작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590" y="6146502"/>
            <a:ext cx="6061096" cy="657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409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7. Preprocessor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(</a:t>
            </a:r>
            <a:r>
              <a:rPr lang="ko-KR" altLang="en-US" sz="2400" b="1" dirty="0" err="1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전처리문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24619" y="620688"/>
            <a:ext cx="82078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7.1 </a:t>
            </a:r>
            <a:r>
              <a:rPr kumimoji="0" lang="en-US" altLang="ko-KR" sz="1600" b="1" dirty="0">
                <a:solidFill>
                  <a:srgbClr val="000000"/>
                </a:solidFill>
                <a:latin typeface="+mn-ea"/>
                <a:ea typeface="+mn-ea"/>
              </a:rPr>
              <a:t>Preprocessor</a:t>
            </a:r>
            <a:endParaRPr kumimoji="0" lang="en-US" altLang="ko-KR" sz="1600" b="1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55030" y="1082353"/>
            <a:ext cx="838897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500" b="1" dirty="0" err="1">
                <a:latin typeface="+mn-ea"/>
                <a:ea typeface="+mn-ea"/>
              </a:rPr>
              <a:t>전처리기</a:t>
            </a:r>
            <a:r>
              <a:rPr lang="en-US" altLang="ko-KR" sz="1500" b="1" dirty="0">
                <a:latin typeface="+mn-ea"/>
                <a:ea typeface="+mn-ea"/>
              </a:rPr>
              <a:t>(preprocessor)</a:t>
            </a:r>
          </a:p>
          <a:p>
            <a:pPr>
              <a:lnSpc>
                <a:spcPct val="150000"/>
              </a:lnSpc>
            </a:pPr>
            <a:r>
              <a:rPr lang="ko-KR" altLang="en-US" sz="1500" b="1" dirty="0" smtClean="0">
                <a:latin typeface="+mn-ea"/>
                <a:ea typeface="+mn-ea"/>
              </a:rPr>
              <a:t>     </a:t>
            </a:r>
            <a:r>
              <a:rPr lang="en-US" altLang="ko-KR" sz="1500" b="1" dirty="0" smtClean="0">
                <a:latin typeface="+mn-ea"/>
                <a:ea typeface="+mn-ea"/>
              </a:rPr>
              <a:t>: </a:t>
            </a:r>
            <a:r>
              <a:rPr lang="ko-KR" altLang="en-US" sz="1500" b="1" dirty="0" smtClean="0">
                <a:latin typeface="+mn-ea"/>
                <a:ea typeface="+mn-ea"/>
              </a:rPr>
              <a:t>소스</a:t>
            </a:r>
            <a:r>
              <a:rPr lang="en-US" altLang="ko-KR" sz="1500" b="1" dirty="0">
                <a:latin typeface="+mn-ea"/>
                <a:ea typeface="+mn-ea"/>
              </a:rPr>
              <a:t>(source) </a:t>
            </a:r>
            <a:r>
              <a:rPr lang="ko-KR" altLang="en-US" sz="1500" b="1" dirty="0">
                <a:latin typeface="+mn-ea"/>
                <a:ea typeface="+mn-ea"/>
              </a:rPr>
              <a:t>프로그램을 오브젝트</a:t>
            </a:r>
            <a:r>
              <a:rPr lang="en-US" altLang="ko-KR" sz="1500" b="1" dirty="0">
                <a:latin typeface="+mn-ea"/>
                <a:ea typeface="+mn-ea"/>
              </a:rPr>
              <a:t>(object) </a:t>
            </a:r>
            <a:r>
              <a:rPr lang="ko-KR" altLang="en-US" sz="1500" b="1" dirty="0">
                <a:latin typeface="+mn-ea"/>
                <a:ea typeface="+mn-ea"/>
              </a:rPr>
              <a:t>프로그램으로 </a:t>
            </a:r>
            <a:endParaRPr lang="en-US" altLang="ko-KR" sz="15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</a:rPr>
              <a:t>                                                                         </a:t>
            </a:r>
            <a:r>
              <a:rPr lang="ko-KR" altLang="en-US" sz="1500" b="1" dirty="0" err="1" smtClean="0">
                <a:solidFill>
                  <a:srgbClr val="FF0000"/>
                </a:solidFill>
                <a:latin typeface="+mn-ea"/>
                <a:ea typeface="+mn-ea"/>
              </a:rPr>
              <a:t>컴파일하기</a:t>
            </a:r>
            <a:r>
              <a:rPr lang="ko-KR" altLang="en-US" sz="1500" b="1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ko-KR" altLang="en-US" sz="1500" b="1" dirty="0">
                <a:solidFill>
                  <a:srgbClr val="FF0000"/>
                </a:solidFill>
                <a:latin typeface="+mn-ea"/>
                <a:ea typeface="+mn-ea"/>
              </a:rPr>
              <a:t>전에 수행되는 </a:t>
            </a:r>
            <a:r>
              <a:rPr lang="ko-KR" altLang="en-US" sz="1500" b="1" dirty="0">
                <a:latin typeface="+mn-ea"/>
                <a:ea typeface="+mn-ea"/>
              </a:rPr>
              <a:t>프로그램</a:t>
            </a:r>
          </a:p>
          <a:p>
            <a:pPr>
              <a:lnSpc>
                <a:spcPct val="150000"/>
              </a:lnSpc>
            </a:pPr>
            <a:r>
              <a:rPr lang="ko-KR" altLang="en-US" sz="1500" b="1" dirty="0" smtClean="0">
                <a:latin typeface="+mn-ea"/>
                <a:ea typeface="+mn-ea"/>
              </a:rPr>
              <a:t>     </a:t>
            </a:r>
            <a:r>
              <a:rPr lang="en-US" altLang="ko-KR" sz="1500" b="1" dirty="0" smtClean="0">
                <a:latin typeface="+mn-ea"/>
                <a:ea typeface="+mn-ea"/>
              </a:rPr>
              <a:t>: </a:t>
            </a:r>
            <a:r>
              <a:rPr lang="ko-KR" altLang="en-US" sz="1500" b="1" dirty="0" smtClean="0">
                <a:latin typeface="+mn-ea"/>
                <a:ea typeface="+mn-ea"/>
              </a:rPr>
              <a:t>소스 </a:t>
            </a:r>
            <a:r>
              <a:rPr lang="ko-KR" altLang="en-US" sz="1500" b="1" dirty="0">
                <a:latin typeface="+mn-ea"/>
                <a:ea typeface="+mn-ea"/>
              </a:rPr>
              <a:t>파일이 컴파일 될 수 있도록 준비하는 </a:t>
            </a:r>
            <a:r>
              <a:rPr lang="ko-KR" altLang="en-US" sz="1500" b="1" dirty="0" smtClean="0">
                <a:latin typeface="+mn-ea"/>
                <a:ea typeface="+mn-ea"/>
              </a:rPr>
              <a:t>역할</a:t>
            </a:r>
            <a:endParaRPr lang="en-US" altLang="ko-KR" sz="15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15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15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15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15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15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ko-KR" altLang="en-US" sz="1500" b="1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500" b="1" dirty="0" err="1">
                <a:solidFill>
                  <a:srgbClr val="FF0000"/>
                </a:solidFill>
                <a:latin typeface="+mn-ea"/>
                <a:ea typeface="+mn-ea"/>
              </a:rPr>
              <a:t>전처리기</a:t>
            </a:r>
            <a:r>
              <a:rPr lang="ko-KR" altLang="en-US" sz="1500" b="1" dirty="0">
                <a:latin typeface="+mn-ea"/>
                <a:ea typeface="+mn-ea"/>
              </a:rPr>
              <a:t> </a:t>
            </a:r>
            <a:r>
              <a:rPr lang="ko-KR" altLang="en-US" sz="1500" b="1" dirty="0">
                <a:solidFill>
                  <a:srgbClr val="FF0000"/>
                </a:solidFill>
                <a:latin typeface="+mn-ea"/>
                <a:ea typeface="+mn-ea"/>
              </a:rPr>
              <a:t>지시자</a:t>
            </a:r>
          </a:p>
          <a:p>
            <a:pPr>
              <a:lnSpc>
                <a:spcPct val="150000"/>
              </a:lnSpc>
            </a:pPr>
            <a:r>
              <a:rPr lang="ko-KR" altLang="en-US" sz="1500" b="1" dirty="0" smtClean="0">
                <a:latin typeface="+mn-ea"/>
                <a:ea typeface="+mn-ea"/>
              </a:rPr>
              <a:t>     </a:t>
            </a:r>
            <a:r>
              <a:rPr lang="en-US" altLang="ko-KR" sz="1500" b="1" dirty="0" smtClean="0">
                <a:latin typeface="+mn-ea"/>
                <a:ea typeface="+mn-ea"/>
              </a:rPr>
              <a:t>: </a:t>
            </a:r>
            <a:r>
              <a:rPr lang="ko-KR" altLang="en-US" sz="1500" b="1" dirty="0" err="1" smtClean="0">
                <a:latin typeface="+mn-ea"/>
                <a:ea typeface="+mn-ea"/>
              </a:rPr>
              <a:t>전처리기에게</a:t>
            </a:r>
            <a:r>
              <a:rPr lang="ko-KR" altLang="en-US" sz="1500" b="1" dirty="0" smtClean="0">
                <a:latin typeface="+mn-ea"/>
                <a:ea typeface="+mn-ea"/>
              </a:rPr>
              <a:t> </a:t>
            </a:r>
            <a:r>
              <a:rPr lang="ko-KR" altLang="en-US" sz="1500" b="1" dirty="0">
                <a:latin typeface="+mn-ea"/>
                <a:ea typeface="+mn-ea"/>
              </a:rPr>
              <a:t>내리는 지시자</a:t>
            </a:r>
            <a:r>
              <a:rPr lang="en-US" altLang="ko-KR" sz="1500" b="1" dirty="0">
                <a:latin typeface="+mn-ea"/>
                <a:ea typeface="+mn-ea"/>
              </a:rPr>
              <a:t>: </a:t>
            </a:r>
            <a:r>
              <a:rPr lang="en-US" altLang="ko-KR" b="1" dirty="0" smtClean="0">
                <a:solidFill>
                  <a:srgbClr val="FF0000"/>
                </a:solidFill>
                <a:latin typeface="+mn-ea"/>
                <a:ea typeface="+mn-ea"/>
              </a:rPr>
              <a:t># </a:t>
            </a:r>
            <a:r>
              <a:rPr lang="ko-KR" altLang="en-US" sz="1500" b="1" dirty="0" smtClean="0">
                <a:latin typeface="+mn-ea"/>
                <a:ea typeface="+mn-ea"/>
              </a:rPr>
              <a:t>으로 </a:t>
            </a:r>
            <a:r>
              <a:rPr lang="ko-KR" altLang="en-US" sz="1500" b="1" dirty="0">
                <a:latin typeface="+mn-ea"/>
                <a:ea typeface="+mn-ea"/>
              </a:rPr>
              <a:t>시작 </a:t>
            </a:r>
          </a:p>
          <a:p>
            <a:pPr>
              <a:lnSpc>
                <a:spcPct val="150000"/>
              </a:lnSpc>
            </a:pPr>
            <a:r>
              <a:rPr lang="ko-KR" altLang="en-US" sz="1500" b="1" dirty="0" smtClean="0">
                <a:latin typeface="+mn-ea"/>
                <a:ea typeface="+mn-ea"/>
              </a:rPr>
              <a:t>     </a:t>
            </a:r>
            <a:r>
              <a:rPr lang="en-US" altLang="ko-KR" sz="1500" b="1" dirty="0" smtClean="0">
                <a:latin typeface="+mn-ea"/>
                <a:ea typeface="+mn-ea"/>
              </a:rPr>
              <a:t>: </a:t>
            </a:r>
            <a:r>
              <a:rPr lang="ko-KR" altLang="en-US" sz="1500" b="1" dirty="0" smtClean="0">
                <a:solidFill>
                  <a:srgbClr val="0000FF"/>
                </a:solidFill>
                <a:latin typeface="+mn-ea"/>
                <a:ea typeface="+mn-ea"/>
              </a:rPr>
              <a:t>끝에</a:t>
            </a:r>
            <a:r>
              <a:rPr lang="ko-KR" altLang="en-US" sz="1500" b="1" dirty="0" smtClean="0">
                <a:latin typeface="+mn-ea"/>
                <a:ea typeface="+mn-ea"/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  <a:latin typeface="+mn-ea"/>
                <a:ea typeface="+mn-ea"/>
              </a:rPr>
              <a:t>; </a:t>
            </a:r>
            <a:r>
              <a:rPr lang="ko-KR" altLang="en-US" sz="1500" b="1" dirty="0" smtClean="0">
                <a:solidFill>
                  <a:srgbClr val="0000FF"/>
                </a:solidFill>
                <a:latin typeface="+mn-ea"/>
                <a:ea typeface="+mn-ea"/>
              </a:rPr>
              <a:t>을 </a:t>
            </a:r>
            <a:r>
              <a:rPr lang="ko-KR" altLang="en-US" sz="1500" b="1" dirty="0">
                <a:solidFill>
                  <a:srgbClr val="0000FF"/>
                </a:solidFill>
                <a:latin typeface="+mn-ea"/>
                <a:ea typeface="+mn-ea"/>
              </a:rPr>
              <a:t>붙이지 않음</a:t>
            </a:r>
          </a:p>
          <a:p>
            <a:pPr>
              <a:lnSpc>
                <a:spcPct val="150000"/>
              </a:lnSpc>
            </a:pPr>
            <a:r>
              <a:rPr lang="ko-KR" altLang="en-US" sz="1500" b="1" dirty="0" smtClean="0">
                <a:latin typeface="+mn-ea"/>
                <a:ea typeface="+mn-ea"/>
              </a:rPr>
              <a:t>     </a:t>
            </a:r>
            <a:r>
              <a:rPr lang="en-US" altLang="ko-KR" sz="1500" b="1" dirty="0" smtClean="0">
                <a:latin typeface="+mn-ea"/>
                <a:ea typeface="+mn-ea"/>
              </a:rPr>
              <a:t>: </a:t>
            </a:r>
            <a:r>
              <a:rPr lang="ko-KR" altLang="en-US" sz="1500" b="1" dirty="0" smtClean="0">
                <a:solidFill>
                  <a:srgbClr val="FF0000"/>
                </a:solidFill>
                <a:latin typeface="+mn-ea"/>
                <a:ea typeface="+mn-ea"/>
              </a:rPr>
              <a:t>한 </a:t>
            </a:r>
            <a:r>
              <a:rPr lang="ko-KR" altLang="en-US" sz="1500" b="1" dirty="0">
                <a:solidFill>
                  <a:srgbClr val="FF0000"/>
                </a:solidFill>
                <a:latin typeface="+mn-ea"/>
                <a:ea typeface="+mn-ea"/>
              </a:rPr>
              <a:t>행에 한 지시자만 쓸 수 있음</a:t>
            </a:r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t="17709"/>
          <a:stretch/>
        </p:blipFill>
        <p:spPr bwMode="auto">
          <a:xfrm>
            <a:off x="1475656" y="2737194"/>
            <a:ext cx="6240423" cy="1692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모서리가 둥근 직사각형 20"/>
          <p:cNvSpPr/>
          <p:nvPr/>
        </p:nvSpPr>
        <p:spPr>
          <a:xfrm>
            <a:off x="2153495" y="2673825"/>
            <a:ext cx="1332508" cy="8717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7254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63" y="733425"/>
            <a:ext cx="8077200" cy="6129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295274" y="757238"/>
            <a:ext cx="8848725" cy="465137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onstantia" pitchFamily="18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onstantia" pitchFamily="18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onstantia" pitchFamily="18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onstantia" pitchFamily="18" charset="0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>
              <a:defRPr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  <a:ea typeface="+mn-ea"/>
              </a:rPr>
              <a:t>https://msdn.microsoft.com/en-us/library/3sxhs2ty.aspx</a:t>
            </a:r>
            <a:endParaRPr lang="ko-KR" altLang="en-US" sz="18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385212" y="2780928"/>
            <a:ext cx="1674620" cy="34563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563888" y="5373216"/>
            <a:ext cx="2088232" cy="13681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latin typeface="+mn-ea"/>
            </a:endParaRPr>
          </a:p>
        </p:txBody>
      </p:sp>
      <p:sp>
        <p:nvSpPr>
          <p:cNvPr id="8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7. Preprocessor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(</a:t>
            </a:r>
            <a:r>
              <a:rPr lang="ko-KR" altLang="en-US" sz="2400" b="1" dirty="0" err="1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전처리문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9824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6. </a:t>
            </a:r>
            <a:r>
              <a:rPr lang="ko-KR" altLang="en-US" sz="2400" b="1" dirty="0" err="1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제어문</a:t>
            </a:r>
            <a:endParaRPr lang="ko-KR" altLang="en-US" sz="2400" b="1" dirty="0">
              <a:solidFill>
                <a:srgbClr val="0000FF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4619" y="620688"/>
            <a:ext cx="82078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6.1 </a:t>
            </a:r>
            <a:r>
              <a:rPr kumimoji="0"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if </a:t>
            </a:r>
            <a:r>
              <a:rPr kumimoji="0"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문</a:t>
            </a:r>
            <a:r>
              <a:rPr kumimoji="0"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 (</a:t>
            </a:r>
            <a:r>
              <a:rPr kumimoji="0"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단순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</a:rPr>
              <a:t>if </a:t>
            </a:r>
            <a:r>
              <a:rPr kumimoji="0"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문</a:t>
            </a:r>
            <a:r>
              <a:rPr kumimoji="0"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) … </a:t>
            </a:r>
            <a:r>
              <a:rPr kumimoji="0"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예제</a:t>
            </a:r>
            <a:endParaRPr kumimoji="0" lang="en-US" altLang="ko-KR" sz="1600" b="1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95320" y="2619978"/>
            <a:ext cx="360040" cy="4121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97095" y="1999144"/>
            <a:ext cx="5979161" cy="3916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FF00FF"/>
                </a:solidFill>
                <a:latin typeface="+mn-ea"/>
                <a:ea typeface="+mn-ea"/>
              </a:rPr>
              <a:t>#include &lt;</a:t>
            </a:r>
            <a:r>
              <a:rPr lang="en-US" altLang="ko-KR" sz="1400" b="1" dirty="0" err="1">
                <a:solidFill>
                  <a:srgbClr val="FF00FF"/>
                </a:solidFill>
                <a:latin typeface="+mn-ea"/>
                <a:ea typeface="+mn-ea"/>
              </a:rPr>
              <a:t>stdio.h</a:t>
            </a:r>
            <a:r>
              <a:rPr lang="en-US" altLang="ko-KR" sz="1400" b="1" dirty="0" smtClean="0">
                <a:solidFill>
                  <a:srgbClr val="FF00FF"/>
                </a:solidFill>
                <a:latin typeface="+mn-ea"/>
                <a:ea typeface="+mn-ea"/>
              </a:rPr>
              <a:t>&gt;</a:t>
            </a:r>
          </a:p>
          <a:p>
            <a:endParaRPr lang="ko-KR" altLang="en-US" sz="1400" b="1" dirty="0">
              <a:latin typeface="+mn-ea"/>
              <a:ea typeface="+mn-ea"/>
            </a:endParaRPr>
          </a:p>
          <a:p>
            <a:r>
              <a:rPr lang="en-US" altLang="ko-KR" sz="1400" b="1" dirty="0" err="1">
                <a:latin typeface="+mn-ea"/>
                <a:ea typeface="+mn-ea"/>
              </a:rPr>
              <a:t>int</a:t>
            </a:r>
            <a:r>
              <a:rPr lang="en-US" altLang="ko-KR" sz="1400" b="1" dirty="0">
                <a:latin typeface="+mn-ea"/>
                <a:ea typeface="+mn-ea"/>
              </a:rPr>
              <a:t> main()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{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err="1">
                <a:latin typeface="+mn-ea"/>
                <a:ea typeface="+mn-ea"/>
              </a:rPr>
              <a:t>int</a:t>
            </a:r>
            <a:r>
              <a:rPr lang="en-US" altLang="ko-KR" sz="1400" b="1" dirty="0">
                <a:latin typeface="+mn-ea"/>
                <a:ea typeface="+mn-ea"/>
              </a:rPr>
              <a:t> </a:t>
            </a:r>
            <a:r>
              <a:rPr lang="en-US" altLang="ko-KR" sz="1400" b="1" dirty="0" smtClean="0">
                <a:latin typeface="+mn-ea"/>
                <a:ea typeface="+mn-ea"/>
              </a:rPr>
              <a:t>temperate;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       </a:t>
            </a: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</a:t>
            </a:r>
            <a:r>
              <a:rPr lang="ko-KR" altLang="en-US" sz="1400" b="1" dirty="0">
                <a:latin typeface="+mn-ea"/>
                <a:ea typeface="+mn-ea"/>
              </a:rPr>
              <a:t>현재 온도는</a:t>
            </a:r>
            <a:r>
              <a:rPr lang="en-US" altLang="ko-KR" sz="1400" b="1" dirty="0">
                <a:latin typeface="+mn-ea"/>
                <a:ea typeface="+mn-ea"/>
              </a:rPr>
              <a:t>? ");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err="1" smtClean="0">
                <a:latin typeface="+mn-ea"/>
                <a:ea typeface="+mn-ea"/>
              </a:rPr>
              <a:t>scanf_s</a:t>
            </a:r>
            <a:r>
              <a:rPr lang="en-US" altLang="ko-KR" sz="1400" b="1" dirty="0" smtClean="0">
                <a:latin typeface="+mn-ea"/>
                <a:ea typeface="+mn-ea"/>
              </a:rPr>
              <a:t>("%</a:t>
            </a:r>
            <a:r>
              <a:rPr lang="en-US" altLang="ko-KR" sz="1400" b="1" dirty="0">
                <a:latin typeface="+mn-ea"/>
                <a:ea typeface="+mn-ea"/>
              </a:rPr>
              <a:t>d", </a:t>
            </a:r>
            <a:r>
              <a:rPr lang="en-US" altLang="ko-KR" sz="1400" b="1" dirty="0" smtClean="0">
                <a:latin typeface="+mn-ea"/>
                <a:ea typeface="+mn-ea"/>
              </a:rPr>
              <a:t>&amp;</a:t>
            </a:r>
            <a:r>
              <a:rPr lang="en-US" altLang="ko-KR" sz="1400" b="1" dirty="0">
                <a:latin typeface="+mn-ea"/>
              </a:rPr>
              <a:t> temperate</a:t>
            </a:r>
            <a:r>
              <a:rPr lang="en-US" altLang="ko-KR" sz="1400" b="1" dirty="0" smtClean="0">
                <a:latin typeface="+mn-ea"/>
                <a:ea typeface="+mn-ea"/>
              </a:rPr>
              <a:t>);</a:t>
            </a:r>
          </a:p>
          <a:p>
            <a:pPr lvl="1">
              <a:lnSpc>
                <a:spcPct val="150000"/>
              </a:lnSpc>
            </a:pPr>
            <a:r>
              <a:rPr lang="en-US" altLang="ko-KR" sz="500" b="1" dirty="0" smtClean="0">
                <a:latin typeface="+mn-ea"/>
                <a:ea typeface="+mn-ea"/>
              </a:rPr>
              <a:t>       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     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 if </a:t>
            </a:r>
            <a:r>
              <a:rPr lang="en-US" altLang="ko-KR" sz="1400" b="1" dirty="0" smtClean="0">
                <a:latin typeface="+mn-ea"/>
                <a:ea typeface="+mn-ea"/>
              </a:rPr>
              <a:t>(</a:t>
            </a:r>
            <a:r>
              <a:rPr lang="en-US" altLang="ko-KR" sz="1400" b="1" dirty="0">
                <a:latin typeface="+mn-ea"/>
              </a:rPr>
              <a:t>temperate </a:t>
            </a:r>
            <a:r>
              <a:rPr lang="en-US" altLang="ko-KR" sz="1400" b="1" dirty="0" smtClean="0">
                <a:latin typeface="+mn-ea"/>
                <a:ea typeface="+mn-ea"/>
              </a:rPr>
              <a:t>&lt; </a:t>
            </a:r>
            <a:r>
              <a:rPr lang="en-US" altLang="ko-KR" sz="1400" b="1" dirty="0">
                <a:latin typeface="+mn-ea"/>
                <a:ea typeface="+mn-ea"/>
              </a:rPr>
              <a:t>0)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           </a:t>
            </a: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</a:t>
            </a:r>
            <a:r>
              <a:rPr lang="ko-KR" altLang="en-US" sz="1400" b="1" dirty="0">
                <a:latin typeface="+mn-ea"/>
                <a:ea typeface="+mn-ea"/>
              </a:rPr>
              <a:t>오늘은 영하이며 </a:t>
            </a:r>
            <a:r>
              <a:rPr lang="en-US" altLang="ko-KR" sz="1400" b="1" dirty="0">
                <a:latin typeface="+mn-ea"/>
                <a:ea typeface="+mn-ea"/>
              </a:rPr>
              <a:t>");</a:t>
            </a: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 </a:t>
            </a: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err="1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</a:t>
            </a:r>
            <a:r>
              <a:rPr lang="ko-KR" altLang="en-US" sz="1400" b="1" dirty="0">
                <a:latin typeface="+mn-ea"/>
                <a:ea typeface="+mn-ea"/>
              </a:rPr>
              <a:t>현재 온도는 </a:t>
            </a:r>
            <a:r>
              <a:rPr lang="en-US" altLang="ko-KR" sz="1400" b="1" dirty="0">
                <a:latin typeface="+mn-ea"/>
                <a:ea typeface="+mn-ea"/>
              </a:rPr>
              <a:t>%d</a:t>
            </a:r>
            <a:r>
              <a:rPr lang="ko-KR" altLang="en-US" sz="1400" b="1" dirty="0">
                <a:latin typeface="+mn-ea"/>
                <a:ea typeface="+mn-ea"/>
              </a:rPr>
              <a:t>도입니다</a:t>
            </a:r>
            <a:r>
              <a:rPr lang="en-US" altLang="ko-KR" sz="1400" b="1" dirty="0">
                <a:latin typeface="+mn-ea"/>
                <a:ea typeface="+mn-ea"/>
              </a:rPr>
              <a:t>.\n", </a:t>
            </a:r>
            <a:r>
              <a:rPr lang="en-US" altLang="ko-KR" sz="1400" b="1" dirty="0">
                <a:latin typeface="+mn-ea"/>
              </a:rPr>
              <a:t>temperate </a:t>
            </a:r>
            <a:r>
              <a:rPr lang="en-US" altLang="ko-KR" sz="1400" b="1" dirty="0" smtClean="0">
                <a:latin typeface="+mn-ea"/>
                <a:ea typeface="+mn-ea"/>
              </a:rPr>
              <a:t>);</a:t>
            </a:r>
            <a:endParaRPr lang="en-US" altLang="ko-KR" sz="1400" b="1" dirty="0">
              <a:latin typeface="+mn-ea"/>
              <a:ea typeface="+mn-ea"/>
            </a:endParaRPr>
          </a:p>
          <a:p>
            <a:pPr lvl="1"/>
            <a:endParaRPr lang="en-US" altLang="ko-KR" sz="500" b="1" dirty="0" smtClean="0">
              <a:latin typeface="+mn-ea"/>
              <a:ea typeface="+mn-ea"/>
            </a:endParaRPr>
          </a:p>
          <a:p>
            <a:pPr lvl="1"/>
            <a:endParaRPr lang="ko-KR" altLang="en-US" sz="500" b="1" dirty="0">
              <a:latin typeface="+mn-ea"/>
              <a:ea typeface="+mn-ea"/>
            </a:endParaRPr>
          </a:p>
          <a:p>
            <a:pPr lvl="1"/>
            <a:r>
              <a:rPr lang="en-US" altLang="ko-KR" sz="1400" b="1" dirty="0" smtClean="0">
                <a:latin typeface="+mn-ea"/>
                <a:ea typeface="+mn-ea"/>
              </a:rPr>
              <a:t>       return </a:t>
            </a:r>
            <a:r>
              <a:rPr lang="en-US" altLang="ko-KR" sz="1400" b="1" dirty="0">
                <a:latin typeface="+mn-ea"/>
                <a:ea typeface="+mn-ea"/>
              </a:rPr>
              <a:t>0;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}</a:t>
            </a:r>
            <a:endParaRPr lang="ko-KR" altLang="en-US" sz="1400" b="1" dirty="0">
              <a:latin typeface="+mn-ea"/>
              <a:ea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55030" y="1082353"/>
            <a:ext cx="799343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 dirty="0" smtClean="0">
                <a:latin typeface="+mn-ea"/>
                <a:ea typeface="+mn-ea"/>
              </a:rPr>
              <a:t>현재의 온도를 </a:t>
            </a:r>
            <a:r>
              <a:rPr lang="ko-KR" altLang="en-US" sz="1500" b="1" dirty="0" err="1" smtClean="0">
                <a:latin typeface="+mn-ea"/>
                <a:ea typeface="+mn-ea"/>
              </a:rPr>
              <a:t>입력받아</a:t>
            </a:r>
            <a:r>
              <a:rPr lang="ko-KR" altLang="en-US" sz="1500" b="1" dirty="0" smtClean="0">
                <a:latin typeface="+mn-ea"/>
                <a:ea typeface="+mn-ea"/>
              </a:rPr>
              <a:t> 출력하시오</a:t>
            </a:r>
            <a:r>
              <a:rPr lang="en-US" altLang="ko-KR" sz="1500" b="1" dirty="0" smtClean="0">
                <a:latin typeface="+mn-ea"/>
                <a:ea typeface="+mn-ea"/>
              </a:rPr>
              <a:t>. </a:t>
            </a:r>
            <a:r>
              <a:rPr lang="ko-KR" altLang="en-US" sz="1500" b="1" dirty="0" smtClean="0">
                <a:latin typeface="+mn-ea"/>
                <a:ea typeface="+mn-ea"/>
              </a:rPr>
              <a:t>단 입력 받은 온도가 </a:t>
            </a:r>
            <a:r>
              <a:rPr lang="en-US" altLang="ko-KR" sz="1500" b="1" dirty="0" smtClean="0">
                <a:latin typeface="+mn-ea"/>
                <a:ea typeface="+mn-ea"/>
              </a:rPr>
              <a:t>0</a:t>
            </a:r>
            <a:r>
              <a:rPr lang="ko-KR" altLang="en-US" sz="1500" b="1" dirty="0" smtClean="0">
                <a:latin typeface="+mn-ea"/>
                <a:ea typeface="+mn-ea"/>
              </a:rPr>
              <a:t>이하의 경우에는 영하라는 메시지를 표현하시오 </a:t>
            </a:r>
            <a:endParaRPr lang="en-US" altLang="ko-KR" sz="1500" b="1" dirty="0">
              <a:latin typeface="+mn-ea"/>
              <a:ea typeface="+mn-ea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691680" y="3957372"/>
            <a:ext cx="2880320" cy="72330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latin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340" y="6046043"/>
            <a:ext cx="39243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964" y="6046043"/>
            <a:ext cx="361950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1026356" y="6210729"/>
            <a:ext cx="1552444" cy="2504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latin typeface="+mn-ea"/>
            </a:endParaRPr>
          </a:p>
        </p:txBody>
      </p:sp>
      <p:cxnSp>
        <p:nvCxnSpPr>
          <p:cNvPr id="6" name="꺾인 연결선 5"/>
          <p:cNvCxnSpPr/>
          <p:nvPr/>
        </p:nvCxnSpPr>
        <p:spPr>
          <a:xfrm rot="16200000" flipH="1">
            <a:off x="1344603" y="4776436"/>
            <a:ext cx="1486242" cy="792088"/>
          </a:xfrm>
          <a:prstGeom prst="bentConnector3">
            <a:avLst>
              <a:gd name="adj1" fmla="val 86804"/>
            </a:avLst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223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7. Preprocessor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(</a:t>
            </a:r>
            <a:r>
              <a:rPr lang="ko-KR" altLang="en-US" sz="2400" b="1" dirty="0" err="1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전처리문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24619" y="620688"/>
            <a:ext cx="82078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7.1 </a:t>
            </a:r>
            <a:r>
              <a:rPr kumimoji="0" lang="en-US" altLang="ko-KR" sz="1600" b="1" dirty="0">
                <a:solidFill>
                  <a:srgbClr val="000000"/>
                </a:solidFill>
                <a:latin typeface="+mn-ea"/>
                <a:ea typeface="+mn-ea"/>
              </a:rPr>
              <a:t>Preprocessor</a:t>
            </a:r>
            <a:endParaRPr kumimoji="0" lang="en-US" altLang="ko-KR" sz="1600" b="1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55030" y="1082353"/>
            <a:ext cx="8388970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#define </a:t>
            </a:r>
            <a:endParaRPr lang="en-US" altLang="ko-KR" sz="15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500" b="1" dirty="0" smtClean="0">
                <a:latin typeface="+mn-ea"/>
                <a:ea typeface="+mn-ea"/>
              </a:rPr>
              <a:t>     </a:t>
            </a:r>
            <a:r>
              <a:rPr lang="en-US" altLang="ko-KR" sz="1500" b="1" dirty="0" smtClean="0">
                <a:latin typeface="+mn-ea"/>
                <a:ea typeface="+mn-ea"/>
              </a:rPr>
              <a:t>: </a:t>
            </a:r>
            <a:r>
              <a:rPr lang="ko-KR" altLang="en-US" sz="1500" b="1" dirty="0">
                <a:latin typeface="+mn-ea"/>
                <a:ea typeface="+mn-ea"/>
              </a:rPr>
              <a:t>지정한 기호 상수를 프로그래머가 정의한 치환 문자열로 </a:t>
            </a:r>
            <a:r>
              <a:rPr lang="ko-KR" altLang="en-US" sz="1500" b="1" dirty="0">
                <a:solidFill>
                  <a:srgbClr val="FF0000"/>
                </a:solidFill>
                <a:latin typeface="+mn-ea"/>
                <a:ea typeface="+mn-ea"/>
              </a:rPr>
              <a:t>대체</a:t>
            </a:r>
            <a:r>
              <a:rPr lang="ko-KR" altLang="en-US" sz="1500" b="1" dirty="0">
                <a:latin typeface="+mn-ea"/>
                <a:ea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500" b="1" dirty="0" smtClean="0">
                <a:latin typeface="+mn-ea"/>
                <a:ea typeface="+mn-ea"/>
              </a:rPr>
              <a:t>     </a:t>
            </a:r>
            <a:r>
              <a:rPr lang="en-US" altLang="ko-KR" sz="1500" b="1" dirty="0" smtClean="0">
                <a:latin typeface="+mn-ea"/>
                <a:ea typeface="+mn-ea"/>
              </a:rPr>
              <a:t>: </a:t>
            </a:r>
            <a:r>
              <a:rPr lang="ko-KR" altLang="en-US" sz="1500" b="1" dirty="0" smtClean="0">
                <a:latin typeface="+mn-ea"/>
                <a:ea typeface="+mn-ea"/>
              </a:rPr>
              <a:t>단순히 </a:t>
            </a:r>
            <a:r>
              <a:rPr lang="ko-KR" altLang="en-US" sz="1500" b="1" dirty="0">
                <a:latin typeface="+mn-ea"/>
                <a:ea typeface="+mn-ea"/>
              </a:rPr>
              <a:t>치환만 함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403648" y="2293329"/>
            <a:ext cx="7560840" cy="4015991"/>
            <a:chOff x="748667" y="1336573"/>
            <a:chExt cx="7560840" cy="4015991"/>
          </a:xfrm>
        </p:grpSpPr>
        <p:grpSp>
          <p:nvGrpSpPr>
            <p:cNvPr id="8" name="그룹 7"/>
            <p:cNvGrpSpPr/>
            <p:nvPr/>
          </p:nvGrpSpPr>
          <p:grpSpPr>
            <a:xfrm>
              <a:off x="748667" y="1556792"/>
              <a:ext cx="7560840" cy="3795772"/>
              <a:chOff x="755576" y="980728"/>
              <a:chExt cx="7560840" cy="3795772"/>
            </a:xfrm>
          </p:grpSpPr>
          <p:pic>
            <p:nvPicPr>
              <p:cNvPr id="14" name="Picture 6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5576" y="980728"/>
                <a:ext cx="3771900" cy="933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5" name="직사각형 14"/>
              <p:cNvSpPr/>
              <p:nvPr/>
            </p:nvSpPr>
            <p:spPr>
              <a:xfrm>
                <a:off x="1043608" y="1914178"/>
                <a:ext cx="7272808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500" b="1" dirty="0" smtClean="0">
                    <a:solidFill>
                      <a:srgbClr val="000000"/>
                    </a:solidFill>
                    <a:latin typeface="+mn-ea"/>
                    <a:ea typeface="+mn-ea"/>
                  </a:rPr>
                  <a:t>예</a:t>
                </a:r>
                <a:r>
                  <a:rPr lang="en-US" altLang="ko-KR" sz="1500" b="1" dirty="0" smtClean="0">
                    <a:solidFill>
                      <a:srgbClr val="000000"/>
                    </a:solidFill>
                    <a:latin typeface="+mn-ea"/>
                    <a:ea typeface="+mn-ea"/>
                  </a:rPr>
                  <a:t>)</a:t>
                </a:r>
              </a:p>
              <a:p>
                <a:pPr lvl="1"/>
                <a:r>
                  <a:rPr lang="en-US" altLang="ko-KR" sz="15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#</a:t>
                </a:r>
                <a:r>
                  <a:rPr lang="en-US" altLang="ko-KR" sz="15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define </a:t>
                </a:r>
                <a:r>
                  <a:rPr lang="en-US" altLang="ko-KR" sz="1500" b="1" dirty="0">
                    <a:solidFill>
                      <a:srgbClr val="FF00FF"/>
                    </a:solidFill>
                    <a:latin typeface="+mn-ea"/>
                    <a:ea typeface="+mn-ea"/>
                  </a:rPr>
                  <a:t>MAX</a:t>
                </a:r>
                <a:r>
                  <a:rPr lang="en-US" altLang="ko-KR" sz="15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 </a:t>
                </a:r>
                <a:r>
                  <a:rPr lang="en-US" altLang="ko-KR" sz="15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100</a:t>
                </a:r>
                <a:r>
                  <a:rPr lang="en-US" altLang="ko-KR" sz="15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 </a:t>
                </a:r>
                <a:r>
                  <a:rPr lang="en-US" altLang="ko-KR" sz="1500" b="1" dirty="0" smtClean="0">
                    <a:solidFill>
                      <a:srgbClr val="000000"/>
                    </a:solidFill>
                    <a:latin typeface="+mn-ea"/>
                    <a:ea typeface="+mn-ea"/>
                  </a:rPr>
                  <a:t>		</a:t>
                </a:r>
                <a:r>
                  <a:rPr lang="en-US" altLang="ko-KR" sz="1500" b="1" dirty="0" smtClean="0">
                    <a:solidFill>
                      <a:srgbClr val="008000"/>
                    </a:solidFill>
                    <a:latin typeface="+mn-ea"/>
                    <a:ea typeface="+mn-ea"/>
                  </a:rPr>
                  <a:t>// </a:t>
                </a:r>
                <a:r>
                  <a:rPr lang="en-US" altLang="ko-KR" sz="1500" b="1" dirty="0">
                    <a:solidFill>
                      <a:srgbClr val="008000"/>
                    </a:solidFill>
                    <a:latin typeface="+mn-ea"/>
                    <a:ea typeface="+mn-ea"/>
                  </a:rPr>
                  <a:t>MAX</a:t>
                </a:r>
                <a:r>
                  <a:rPr lang="ko-KR" altLang="en-US" sz="1500" b="1" dirty="0">
                    <a:solidFill>
                      <a:srgbClr val="008000"/>
                    </a:solidFill>
                    <a:latin typeface="+mn-ea"/>
                    <a:ea typeface="+mn-ea"/>
                  </a:rPr>
                  <a:t>를 </a:t>
                </a:r>
                <a:r>
                  <a:rPr lang="en-US" altLang="ko-KR" sz="1500" b="1" dirty="0">
                    <a:solidFill>
                      <a:srgbClr val="008000"/>
                    </a:solidFill>
                    <a:latin typeface="+mn-ea"/>
                    <a:ea typeface="+mn-ea"/>
                  </a:rPr>
                  <a:t>100</a:t>
                </a:r>
                <a:r>
                  <a:rPr lang="ko-KR" altLang="en-US" sz="1500" b="1" dirty="0">
                    <a:solidFill>
                      <a:srgbClr val="008000"/>
                    </a:solidFill>
                    <a:latin typeface="+mn-ea"/>
                    <a:ea typeface="+mn-ea"/>
                  </a:rPr>
                  <a:t>으로 정의</a:t>
                </a:r>
              </a:p>
              <a:p>
                <a:pPr lvl="1"/>
                <a:r>
                  <a:rPr lang="en-US" altLang="ko-KR" sz="1500" b="1" dirty="0">
                    <a:solidFill>
                      <a:srgbClr val="000000"/>
                    </a:solidFill>
                    <a:latin typeface="+mn-ea"/>
                    <a:ea typeface="+mn-ea"/>
                  </a:rPr>
                  <a:t>#define NUM MAX-1 </a:t>
                </a:r>
                <a:r>
                  <a:rPr lang="en-US" altLang="ko-KR" sz="1500" b="1" dirty="0" smtClean="0">
                    <a:solidFill>
                      <a:srgbClr val="000000"/>
                    </a:solidFill>
                    <a:latin typeface="+mn-ea"/>
                    <a:ea typeface="+mn-ea"/>
                  </a:rPr>
                  <a:t>		</a:t>
                </a:r>
                <a:r>
                  <a:rPr lang="en-US" altLang="ko-KR" sz="1500" b="1" dirty="0" smtClean="0">
                    <a:solidFill>
                      <a:srgbClr val="008000"/>
                    </a:solidFill>
                    <a:latin typeface="+mn-ea"/>
                    <a:ea typeface="+mn-ea"/>
                  </a:rPr>
                  <a:t>// </a:t>
                </a:r>
                <a:r>
                  <a:rPr lang="en-US" altLang="ko-KR" sz="1500" b="1" dirty="0">
                    <a:solidFill>
                      <a:srgbClr val="008000"/>
                    </a:solidFill>
                    <a:latin typeface="+mn-ea"/>
                    <a:ea typeface="+mn-ea"/>
                  </a:rPr>
                  <a:t>NUM</a:t>
                </a:r>
                <a:r>
                  <a:rPr lang="ko-KR" altLang="en-US" sz="1500" b="1" dirty="0">
                    <a:solidFill>
                      <a:srgbClr val="008000"/>
                    </a:solidFill>
                    <a:latin typeface="+mn-ea"/>
                    <a:ea typeface="+mn-ea"/>
                  </a:rPr>
                  <a:t>을 </a:t>
                </a:r>
                <a:r>
                  <a:rPr lang="en-US" altLang="ko-KR" sz="1500" b="1" dirty="0" smtClean="0">
                    <a:solidFill>
                      <a:srgbClr val="008000"/>
                    </a:solidFill>
                    <a:latin typeface="+mn-ea"/>
                    <a:ea typeface="+mn-ea"/>
                  </a:rPr>
                  <a:t>MAX-1 → </a:t>
                </a:r>
                <a:r>
                  <a:rPr lang="en-US" altLang="ko-KR" sz="1500" b="1" dirty="0" smtClean="0">
                    <a:solidFill>
                      <a:srgbClr val="008000"/>
                    </a:solidFill>
                    <a:latin typeface="+mn-ea"/>
                    <a:ea typeface="+mn-ea"/>
                    <a:sym typeface="Wingdings" pitchFamily="2" charset="2"/>
                  </a:rPr>
                  <a:t>100-1</a:t>
                </a:r>
                <a:r>
                  <a:rPr lang="ko-KR" altLang="en-US" sz="1500" b="1" dirty="0" smtClean="0">
                    <a:solidFill>
                      <a:srgbClr val="008000"/>
                    </a:solidFill>
                    <a:latin typeface="+mn-ea"/>
                    <a:ea typeface="+mn-ea"/>
                    <a:sym typeface="Wingdings" pitchFamily="2" charset="2"/>
                  </a:rPr>
                  <a:t>로 </a:t>
                </a:r>
                <a:r>
                  <a:rPr lang="ko-KR" altLang="en-US" sz="1500" b="1" dirty="0" smtClean="0">
                    <a:solidFill>
                      <a:srgbClr val="008000"/>
                    </a:solidFill>
                    <a:latin typeface="+mn-ea"/>
                    <a:ea typeface="+mn-ea"/>
                  </a:rPr>
                  <a:t>정의</a:t>
                </a:r>
                <a:endParaRPr lang="en-US" altLang="ko-KR" sz="1500" b="1" dirty="0" smtClean="0">
                  <a:solidFill>
                    <a:srgbClr val="008000"/>
                  </a:solidFill>
                  <a:latin typeface="+mn-ea"/>
                  <a:ea typeface="+mn-ea"/>
                </a:endParaRPr>
              </a:p>
              <a:p>
                <a:r>
                  <a:rPr lang="ko-KR" altLang="en-US" sz="1500" b="1" dirty="0" smtClean="0">
                    <a:latin typeface="+mn-ea"/>
                    <a:ea typeface="+mn-ea"/>
                  </a:rPr>
                  <a:t>예</a:t>
                </a:r>
                <a:r>
                  <a:rPr lang="en-US" altLang="ko-KR" sz="1500" b="1" dirty="0" smtClean="0">
                    <a:latin typeface="+mn-ea"/>
                    <a:ea typeface="+mn-ea"/>
                  </a:rPr>
                  <a:t>)</a:t>
                </a:r>
              </a:p>
              <a:p>
                <a:pPr lvl="1"/>
                <a:r>
                  <a:rPr lang="en-US" altLang="ko-KR" sz="15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#</a:t>
                </a:r>
                <a:r>
                  <a:rPr lang="en-US" altLang="ko-KR" sz="15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define </a:t>
                </a:r>
                <a:r>
                  <a:rPr lang="en-US" altLang="ko-KR" sz="1500" b="1" dirty="0">
                    <a:solidFill>
                      <a:srgbClr val="FF00FF"/>
                    </a:solidFill>
                    <a:latin typeface="+mn-ea"/>
                    <a:ea typeface="+mn-ea"/>
                  </a:rPr>
                  <a:t>PI </a:t>
                </a:r>
                <a:r>
                  <a:rPr lang="en-US" altLang="ko-KR" sz="15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3.1415</a:t>
                </a:r>
              </a:p>
              <a:p>
                <a:pPr lvl="1"/>
                <a:r>
                  <a:rPr lang="en-US" altLang="ko-KR" sz="1500" b="1" dirty="0">
                    <a:latin typeface="+mn-ea"/>
                    <a:ea typeface="+mn-ea"/>
                  </a:rPr>
                  <a:t>area = PI * r * r;</a:t>
                </a:r>
              </a:p>
              <a:p>
                <a:r>
                  <a:rPr lang="ko-KR" altLang="en-US" sz="1500" b="1" dirty="0" smtClean="0">
                    <a:latin typeface="+mn-ea"/>
                    <a:ea typeface="+mn-ea"/>
                  </a:rPr>
                  <a:t>예</a:t>
                </a:r>
                <a:r>
                  <a:rPr lang="en-US" altLang="ko-KR" sz="1500" b="1" dirty="0" smtClean="0">
                    <a:latin typeface="+mn-ea"/>
                    <a:ea typeface="+mn-ea"/>
                  </a:rPr>
                  <a:t>) </a:t>
                </a:r>
              </a:p>
              <a:p>
                <a:pPr lvl="1"/>
                <a:r>
                  <a:rPr lang="en-US" altLang="ko-KR" sz="15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#</a:t>
                </a:r>
                <a:r>
                  <a:rPr lang="en-US" altLang="ko-KR" sz="15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define </a:t>
                </a:r>
                <a:r>
                  <a:rPr lang="en-US" altLang="ko-KR" sz="1500" b="1" dirty="0">
                    <a:solidFill>
                      <a:srgbClr val="FF00FF"/>
                    </a:solidFill>
                    <a:latin typeface="+mn-ea"/>
                    <a:ea typeface="+mn-ea"/>
                  </a:rPr>
                  <a:t>MSG</a:t>
                </a:r>
                <a:r>
                  <a:rPr lang="en-US" altLang="ko-KR" sz="1500" b="1" dirty="0">
                    <a:latin typeface="+mn-ea"/>
                    <a:ea typeface="+mn-ea"/>
                  </a:rPr>
                  <a:t> </a:t>
                </a:r>
                <a:r>
                  <a:rPr lang="en-US" altLang="ko-KR" sz="15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"</a:t>
                </a:r>
                <a:r>
                  <a:rPr lang="ko-KR" altLang="en-US" sz="15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잘못된 입력입니다</a:t>
                </a:r>
                <a:r>
                  <a:rPr lang="en-US" altLang="ko-KR" sz="15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."</a:t>
                </a:r>
              </a:p>
              <a:p>
                <a:pPr lvl="1"/>
                <a:r>
                  <a:rPr lang="en-US" altLang="ko-KR" sz="1500" b="1" dirty="0">
                    <a:latin typeface="+mn-ea"/>
                    <a:ea typeface="+mn-ea"/>
                  </a:rPr>
                  <a:t>if (</a:t>
                </a:r>
                <a:r>
                  <a:rPr lang="en-US" altLang="ko-KR" sz="1500" b="1" dirty="0" err="1">
                    <a:latin typeface="+mn-ea"/>
                    <a:ea typeface="+mn-ea"/>
                  </a:rPr>
                  <a:t>i</a:t>
                </a:r>
                <a:r>
                  <a:rPr lang="en-US" altLang="ko-KR" sz="1500" b="1" dirty="0">
                    <a:latin typeface="+mn-ea"/>
                    <a:ea typeface="+mn-ea"/>
                  </a:rPr>
                  <a:t>&lt;0) printf(MSG</a:t>
                </a:r>
                <a:r>
                  <a:rPr lang="en-US" altLang="ko-KR" sz="1500" b="1" dirty="0" smtClean="0">
                    <a:latin typeface="+mn-ea"/>
                    <a:ea typeface="+mn-ea"/>
                  </a:rPr>
                  <a:t>);</a:t>
                </a:r>
              </a:p>
              <a:p>
                <a:r>
                  <a:rPr lang="ko-KR" altLang="en-US" sz="1500" b="1" dirty="0" smtClean="0">
                    <a:latin typeface="+mn-ea"/>
                    <a:ea typeface="+mn-ea"/>
                  </a:rPr>
                  <a:t>예</a:t>
                </a:r>
                <a:r>
                  <a:rPr lang="en-US" altLang="ko-KR" sz="1500" b="1" dirty="0" smtClean="0">
                    <a:latin typeface="+mn-ea"/>
                    <a:ea typeface="+mn-ea"/>
                  </a:rPr>
                  <a:t>)</a:t>
                </a:r>
                <a:endParaRPr lang="en-US" altLang="ko-KR" sz="1500" b="1" dirty="0">
                  <a:latin typeface="+mn-ea"/>
                  <a:ea typeface="+mn-ea"/>
                </a:endParaRPr>
              </a:p>
              <a:p>
                <a:pPr lvl="1"/>
                <a:r>
                  <a:rPr lang="en-US" altLang="ko-KR" sz="15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#define </a:t>
                </a:r>
                <a:r>
                  <a:rPr lang="en-US" altLang="ko-KR" sz="1500" b="1" dirty="0">
                    <a:solidFill>
                      <a:srgbClr val="FF00FF"/>
                    </a:solidFill>
                    <a:latin typeface="+mn-ea"/>
                    <a:ea typeface="+mn-ea"/>
                  </a:rPr>
                  <a:t>PRT</a:t>
                </a:r>
                <a:r>
                  <a:rPr lang="en-US" altLang="ko-KR" sz="1500" b="1" dirty="0">
                    <a:latin typeface="+mn-ea"/>
                    <a:ea typeface="+mn-ea"/>
                  </a:rPr>
                  <a:t> </a:t>
                </a:r>
                <a:r>
                  <a:rPr lang="en-US" altLang="ko-KR" sz="1500" b="1" dirty="0" err="1" smtClean="0">
                    <a:solidFill>
                      <a:srgbClr val="0000FF"/>
                    </a:solidFill>
                    <a:latin typeface="+mn-ea"/>
                    <a:ea typeface="+mn-ea"/>
                  </a:rPr>
                  <a:t>printf</a:t>
                </a:r>
                <a:endParaRPr lang="en-US" altLang="ko-KR" sz="1500" b="1" dirty="0" smtClean="0">
                  <a:solidFill>
                    <a:srgbClr val="0000FF"/>
                  </a:solidFill>
                  <a:latin typeface="+mn-ea"/>
                  <a:ea typeface="+mn-ea"/>
                </a:endParaRPr>
              </a:p>
              <a:p>
                <a:pPr lvl="1"/>
                <a:r>
                  <a:rPr lang="en-US" altLang="ko-KR" sz="1500" b="1" dirty="0" smtClean="0">
                    <a:latin typeface="+mn-ea"/>
                    <a:ea typeface="+mn-ea"/>
                  </a:rPr>
                  <a:t>PRT</a:t>
                </a:r>
                <a:r>
                  <a:rPr lang="en-US" altLang="ko-KR" sz="1500" b="1" dirty="0">
                    <a:latin typeface="+mn-ea"/>
                    <a:ea typeface="+mn-ea"/>
                  </a:rPr>
                  <a:t>("Hello</a:t>
                </a:r>
                <a:r>
                  <a:rPr lang="en-US" altLang="ko-KR" sz="1500" b="1" dirty="0" smtClean="0">
                    <a:latin typeface="+mn-ea"/>
                    <a:ea typeface="+mn-ea"/>
                  </a:rPr>
                  <a:t>!");</a:t>
                </a:r>
                <a:endParaRPr lang="en-US" altLang="ko-KR" sz="1500" b="1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2411760" y="1336573"/>
              <a:ext cx="4241563" cy="1046984"/>
              <a:chOff x="-177037" y="3841102"/>
              <a:chExt cx="4241563" cy="1046984"/>
            </a:xfrm>
          </p:grpSpPr>
          <p:cxnSp>
            <p:nvCxnSpPr>
              <p:cNvPr id="10" name="구부러진 연결선 9"/>
              <p:cNvCxnSpPr>
                <a:stCxn id="13" idx="1"/>
                <a:endCxn id="12" idx="7"/>
              </p:cNvCxnSpPr>
              <p:nvPr/>
            </p:nvCxnSpPr>
            <p:spPr bwMode="auto">
              <a:xfrm rot="10800000" flipV="1">
                <a:off x="683441" y="4090109"/>
                <a:ext cx="1423711" cy="490663"/>
              </a:xfrm>
              <a:prstGeom prst="curvedConnector2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ysDot"/>
                <a:bevel/>
                <a:headEnd type="none" w="med" len="med"/>
                <a:tailEnd type="oval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2" name="Oval 14"/>
              <p:cNvSpPr>
                <a:spLocks noChangeArrowheads="1"/>
              </p:cNvSpPr>
              <p:nvPr/>
            </p:nvSpPr>
            <p:spPr bwMode="auto">
              <a:xfrm>
                <a:off x="-177037" y="4528046"/>
                <a:ext cx="1008112" cy="360040"/>
              </a:xfrm>
              <a:prstGeom prst="ellipse">
                <a:avLst/>
              </a:prstGeom>
              <a:noFill/>
              <a:ln w="9525" algn="ctr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square" lIns="36000" tIns="36000" rIns="36000" bIns="36000" anchor="ctr">
                <a:noAutofit/>
              </a:bodyPr>
              <a:lstStyle/>
              <a:p>
                <a:endParaRPr lang="ko-KR" altLang="en-US" sz="1500" b="1">
                  <a:latin typeface="+mn-ea"/>
                  <a:ea typeface="+mn-ea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107151" y="3841102"/>
                <a:ext cx="1957375" cy="498016"/>
              </a:xfrm>
              <a:prstGeom prst="rect">
                <a:avLst/>
              </a:prstGeom>
              <a:noFill/>
            </p:spPr>
            <p:txBody>
              <a:bodyPr wrap="square" lIns="18000" tIns="18000" rIns="18000" bIns="18000" rtlCol="0">
                <a:spAutoFit/>
              </a:bodyPr>
              <a:lstStyle/>
              <a:p>
                <a:pPr latinLnBrk="1">
                  <a:tabLst>
                    <a:tab pos="2873375" algn="l"/>
                    <a:tab pos="3225800" algn="l"/>
                    <a:tab pos="3587750" algn="l"/>
                    <a:tab pos="3949700" algn="l"/>
                    <a:tab pos="4300538" algn="l"/>
                    <a:tab pos="4662488" algn="l"/>
                    <a:tab pos="5024438" algn="l"/>
                    <a:tab pos="5386388" algn="l"/>
                  </a:tabLst>
                </a:pPr>
                <a:r>
                  <a:rPr lang="ko-KR" altLang="en-US" sz="1500" b="1" dirty="0">
                    <a:solidFill>
                      <a:schemeClr val="bg2">
                        <a:lumMod val="50000"/>
                      </a:schemeClr>
                    </a:solidFill>
                    <a:latin typeface="+mn-ea"/>
                    <a:ea typeface="+mn-ea"/>
                  </a:rPr>
                  <a:t>공백이 있으면 안됨</a:t>
                </a:r>
                <a:endParaRPr lang="en-US" altLang="ko-KR" sz="1500" b="1" dirty="0">
                  <a:solidFill>
                    <a:schemeClr val="bg2">
                      <a:lumMod val="50000"/>
                    </a:schemeClr>
                  </a:solidFill>
                  <a:latin typeface="+mn-ea"/>
                  <a:ea typeface="+mn-ea"/>
                </a:endParaRPr>
              </a:p>
              <a:p>
                <a:pPr latinLnBrk="1">
                  <a:tabLst>
                    <a:tab pos="2873375" algn="l"/>
                    <a:tab pos="3225800" algn="l"/>
                    <a:tab pos="3587750" algn="l"/>
                    <a:tab pos="3949700" algn="l"/>
                    <a:tab pos="4300538" algn="l"/>
                    <a:tab pos="4662488" algn="l"/>
                    <a:tab pos="5024438" algn="l"/>
                    <a:tab pos="5386388" algn="l"/>
                  </a:tabLst>
                </a:pPr>
                <a:r>
                  <a:rPr lang="ko-KR" altLang="en-US" sz="15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대문자 사용이 관례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6984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7. Preprocessor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(</a:t>
            </a:r>
            <a:r>
              <a:rPr lang="ko-KR" altLang="en-US" sz="2400" b="1" dirty="0" err="1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전처리문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24619" y="620688"/>
            <a:ext cx="82078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7.1 </a:t>
            </a:r>
            <a:r>
              <a:rPr kumimoji="0" lang="en-US" altLang="ko-KR" sz="1600" b="1" dirty="0">
                <a:solidFill>
                  <a:srgbClr val="000000"/>
                </a:solidFill>
                <a:latin typeface="+mn-ea"/>
                <a:ea typeface="+mn-ea"/>
              </a:rPr>
              <a:t>Preprocessor</a:t>
            </a:r>
            <a:endParaRPr kumimoji="0" lang="en-US" altLang="ko-KR" sz="1600" b="1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55030" y="1082353"/>
            <a:ext cx="8388970" cy="3901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#define </a:t>
            </a:r>
            <a:endParaRPr lang="en-US" altLang="ko-KR" sz="15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500" b="1" dirty="0" smtClean="0">
                <a:latin typeface="+mn-ea"/>
                <a:ea typeface="+mn-ea"/>
              </a:rPr>
              <a:t>     </a:t>
            </a:r>
            <a:r>
              <a:rPr lang="en-US" altLang="ko-KR" sz="1500" b="1" dirty="0" smtClean="0">
                <a:latin typeface="+mn-ea"/>
                <a:ea typeface="+mn-ea"/>
              </a:rPr>
              <a:t>: </a:t>
            </a:r>
            <a:r>
              <a:rPr lang="ko-KR" altLang="en-US" sz="1500" b="1" dirty="0">
                <a:latin typeface="+mn-ea"/>
                <a:ea typeface="+mn-ea"/>
              </a:rPr>
              <a:t>프로그램 </a:t>
            </a:r>
            <a:r>
              <a:rPr lang="ko-KR" altLang="en-US" sz="1500" b="1" dirty="0" err="1">
                <a:solidFill>
                  <a:srgbClr val="FF0000"/>
                </a:solidFill>
                <a:latin typeface="+mn-ea"/>
                <a:ea typeface="+mn-ea"/>
              </a:rPr>
              <a:t>가독성</a:t>
            </a:r>
            <a:r>
              <a:rPr lang="ko-KR" altLang="en-US" sz="1500" b="1" dirty="0">
                <a:solidFill>
                  <a:srgbClr val="FF0000"/>
                </a:solidFill>
                <a:latin typeface="+mn-ea"/>
                <a:ea typeface="+mn-ea"/>
              </a:rPr>
              <a:t> 증가</a:t>
            </a:r>
            <a:r>
              <a:rPr lang="en-US" altLang="ko-KR" sz="1500" b="1" dirty="0">
                <a:latin typeface="+mn-ea"/>
                <a:ea typeface="+mn-ea"/>
              </a:rPr>
              <a:t>, </a:t>
            </a:r>
            <a:r>
              <a:rPr lang="ko-KR" altLang="en-US" sz="1500" b="1" dirty="0">
                <a:solidFill>
                  <a:srgbClr val="FF0000"/>
                </a:solidFill>
                <a:latin typeface="+mn-ea"/>
                <a:ea typeface="+mn-ea"/>
              </a:rPr>
              <a:t>프로그램 수정 </a:t>
            </a:r>
            <a:r>
              <a:rPr lang="ko-KR" altLang="en-US" sz="1500" b="1" dirty="0" smtClean="0">
                <a:solidFill>
                  <a:srgbClr val="FF0000"/>
                </a:solidFill>
                <a:latin typeface="+mn-ea"/>
                <a:ea typeface="+mn-ea"/>
              </a:rPr>
              <a:t>용이</a:t>
            </a:r>
            <a:endParaRPr lang="en-US" altLang="ko-KR" sz="15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ko-KR" altLang="en-US" sz="15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500" b="1" dirty="0" smtClean="0">
                <a:latin typeface="+mn-ea"/>
                <a:ea typeface="+mn-ea"/>
              </a:rPr>
              <a:t>       예</a:t>
            </a:r>
            <a:r>
              <a:rPr lang="en-US" altLang="ko-KR" sz="1500" b="1" dirty="0">
                <a:latin typeface="+mn-ea"/>
                <a:ea typeface="+mn-ea"/>
              </a:rPr>
              <a:t>) 100</a:t>
            </a:r>
            <a:r>
              <a:rPr lang="ko-KR" altLang="en-US" sz="1500" b="1" dirty="0">
                <a:latin typeface="+mn-ea"/>
                <a:ea typeface="+mn-ea"/>
              </a:rPr>
              <a:t>을 </a:t>
            </a:r>
            <a:r>
              <a:rPr lang="en-US" altLang="ko-KR" sz="1500" b="1" dirty="0">
                <a:latin typeface="+mn-ea"/>
                <a:ea typeface="+mn-ea"/>
              </a:rPr>
              <a:t>1000</a:t>
            </a:r>
            <a:r>
              <a:rPr lang="ko-KR" altLang="en-US" sz="1500" b="1" dirty="0">
                <a:latin typeface="+mn-ea"/>
                <a:ea typeface="+mn-ea"/>
              </a:rPr>
              <a:t>으로 변경하려면</a:t>
            </a:r>
            <a:r>
              <a:rPr lang="en-US" altLang="ko-KR" sz="1500" b="1" dirty="0">
                <a:latin typeface="+mn-ea"/>
                <a:ea typeface="+mn-ea"/>
              </a:rPr>
              <a:t>? </a:t>
            </a:r>
            <a:r>
              <a:rPr lang="ko-KR" altLang="en-US" sz="1500" b="1" dirty="0">
                <a:solidFill>
                  <a:srgbClr val="FF0000"/>
                </a:solidFill>
                <a:latin typeface="+mn-ea"/>
                <a:ea typeface="+mn-ea"/>
              </a:rPr>
              <a:t>매크로 상수 사용시 매크로 정의만 수정하면 </a:t>
            </a:r>
            <a:r>
              <a:rPr lang="ko-KR" altLang="en-US" sz="1500" b="1" dirty="0" smtClean="0">
                <a:solidFill>
                  <a:srgbClr val="FF0000"/>
                </a:solidFill>
                <a:latin typeface="+mn-ea"/>
                <a:ea typeface="+mn-ea"/>
              </a:rPr>
              <a:t>됨</a:t>
            </a:r>
            <a:endParaRPr lang="en-US" altLang="ko-KR" sz="15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15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15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15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15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15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500" b="1" dirty="0" smtClean="0">
                <a:latin typeface="+mn-ea"/>
                <a:ea typeface="+mn-ea"/>
              </a:rPr>
              <a:t>       예</a:t>
            </a:r>
            <a:r>
              <a:rPr lang="en-US" altLang="ko-KR" sz="1500" b="1" dirty="0">
                <a:latin typeface="+mn-ea"/>
                <a:ea typeface="+mn-ea"/>
              </a:rPr>
              <a:t>) </a:t>
            </a:r>
            <a:r>
              <a:rPr lang="ko-KR" altLang="en-US" sz="1500" b="1" dirty="0">
                <a:latin typeface="+mn-ea"/>
                <a:ea typeface="+mn-ea"/>
              </a:rPr>
              <a:t>정수 </a:t>
            </a:r>
            <a:r>
              <a:rPr lang="en-US" altLang="ko-KR" sz="1500" b="1" dirty="0">
                <a:latin typeface="+mn-ea"/>
                <a:ea typeface="+mn-ea"/>
              </a:rPr>
              <a:t>1(</a:t>
            </a:r>
            <a:r>
              <a:rPr lang="ko-KR" altLang="en-US" sz="1500" b="1" dirty="0">
                <a:latin typeface="+mn-ea"/>
                <a:ea typeface="+mn-ea"/>
              </a:rPr>
              <a:t>논리값 참에 해당</a:t>
            </a:r>
            <a:r>
              <a:rPr lang="en-US" altLang="ko-KR" sz="1500" b="1" dirty="0">
                <a:latin typeface="+mn-ea"/>
                <a:ea typeface="+mn-ea"/>
              </a:rPr>
              <a:t>) </a:t>
            </a:r>
            <a:r>
              <a:rPr lang="ko-KR" altLang="en-US" sz="1500" b="1" dirty="0">
                <a:latin typeface="+mn-ea"/>
                <a:ea typeface="+mn-ea"/>
              </a:rPr>
              <a:t>보다는 </a:t>
            </a:r>
            <a:r>
              <a:rPr lang="en-US" altLang="ko-KR" sz="1500" b="1" dirty="0">
                <a:latin typeface="+mn-ea"/>
                <a:ea typeface="+mn-ea"/>
              </a:rPr>
              <a:t>TRUE</a:t>
            </a:r>
            <a:r>
              <a:rPr lang="ko-KR" altLang="en-US" sz="1500" b="1" dirty="0">
                <a:latin typeface="+mn-ea"/>
                <a:ea typeface="+mn-ea"/>
              </a:rPr>
              <a:t>라는 단어가 이해하기 쉬움</a:t>
            </a:r>
          </a:p>
          <a:p>
            <a:pPr>
              <a:lnSpc>
                <a:spcPct val="150000"/>
              </a:lnSpc>
            </a:pPr>
            <a:endParaRPr lang="ko-KR" altLang="en-US" sz="1500" b="1" dirty="0">
              <a:latin typeface="+mn-ea"/>
              <a:ea typeface="+mn-ea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383742" y="4717042"/>
            <a:ext cx="7436730" cy="1304246"/>
            <a:chOff x="1123628" y="4978652"/>
            <a:chExt cx="7436730" cy="1304246"/>
          </a:xfrm>
        </p:grpSpPr>
        <p:sp>
          <p:nvSpPr>
            <p:cNvPr id="18" name="TextBox 17"/>
            <p:cNvSpPr txBox="1"/>
            <p:nvPr/>
          </p:nvSpPr>
          <p:spPr>
            <a:xfrm>
              <a:off x="1123628" y="4978652"/>
              <a:ext cx="3295166" cy="769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sz="1200" b="1" dirty="0">
                  <a:solidFill>
                    <a:srgbClr val="008000"/>
                  </a:solidFill>
                  <a:latin typeface="+mn-ea"/>
                  <a:ea typeface="+mn-ea"/>
                </a:rPr>
                <a:t>// </a:t>
              </a:r>
              <a:r>
                <a:rPr lang="ko-KR" altLang="en-US" sz="1200" b="1" dirty="0">
                  <a:solidFill>
                    <a:srgbClr val="008000"/>
                  </a:solidFill>
                  <a:latin typeface="+mn-ea"/>
                  <a:ea typeface="+mn-ea"/>
                </a:rPr>
                <a:t>매크로 사용 않은 경우</a:t>
              </a:r>
              <a:endParaRPr lang="en-US" altLang="ko-KR" sz="1200" b="1" dirty="0">
                <a:solidFill>
                  <a:srgbClr val="008000"/>
                </a:solidFill>
                <a:latin typeface="+mn-ea"/>
                <a:ea typeface="+mn-ea"/>
              </a:endParaRPr>
            </a:p>
            <a:p>
              <a:r>
                <a:rPr lang="en-US" altLang="ko-KR" sz="1600" b="1" dirty="0" smtClean="0">
                  <a:latin typeface="+mn-ea"/>
                  <a:ea typeface="+mn-ea"/>
                </a:rPr>
                <a:t>if</a:t>
              </a:r>
              <a:r>
                <a:rPr lang="ko-KR" altLang="en-US" sz="1600" b="1" dirty="0" smtClean="0">
                  <a:latin typeface="+mn-ea"/>
                  <a:ea typeface="+mn-ea"/>
                </a:rPr>
                <a:t> </a:t>
              </a:r>
              <a:r>
                <a:rPr lang="en-US" altLang="ko-KR" sz="1600" b="1" dirty="0" smtClean="0">
                  <a:latin typeface="+mn-ea"/>
                  <a:ea typeface="+mn-ea"/>
                </a:rPr>
                <a:t>(</a:t>
              </a:r>
              <a:r>
                <a:rPr lang="en-US" altLang="ko-KR" sz="1600" b="1" dirty="0" err="1" smtClean="0">
                  <a:latin typeface="+mn-ea"/>
                  <a:ea typeface="+mn-ea"/>
                </a:rPr>
                <a:t>leapyear</a:t>
              </a:r>
              <a:r>
                <a:rPr lang="en-US" altLang="ko-KR" sz="1600" b="1" dirty="0" smtClean="0">
                  <a:latin typeface="+mn-ea"/>
                  <a:ea typeface="+mn-ea"/>
                </a:rPr>
                <a:t> == 1)</a:t>
              </a:r>
            </a:p>
            <a:p>
              <a:r>
                <a:rPr lang="en-US" altLang="ko-KR" sz="1600" b="1" dirty="0" smtClean="0">
                  <a:latin typeface="+mn-ea"/>
                  <a:ea typeface="+mn-ea"/>
                </a:rPr>
                <a:t>	printf(“</a:t>
              </a:r>
              <a:r>
                <a:rPr lang="ko-KR" altLang="en-US" sz="1600" b="1" dirty="0" smtClean="0">
                  <a:latin typeface="+mn-ea"/>
                  <a:ea typeface="+mn-ea"/>
                </a:rPr>
                <a:t>윤년</a:t>
              </a:r>
              <a:r>
                <a:rPr lang="en-US" altLang="ko-KR" sz="1600" b="1" dirty="0" smtClean="0">
                  <a:latin typeface="+mn-ea"/>
                  <a:ea typeface="+mn-ea"/>
                </a:rPr>
                <a:t>”);</a:t>
              </a:r>
              <a:endParaRPr lang="ko-KR" altLang="en-US" sz="1600" b="1" dirty="0">
                <a:latin typeface="+mn-ea"/>
                <a:ea typeface="+mn-ea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196282" y="4990236"/>
              <a:ext cx="3364076" cy="12926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sz="1200" b="1" dirty="0">
                  <a:solidFill>
                    <a:srgbClr val="008000"/>
                  </a:solidFill>
                  <a:latin typeface="+mn-ea"/>
                  <a:ea typeface="+mn-ea"/>
                </a:rPr>
                <a:t>// </a:t>
              </a:r>
              <a:r>
                <a:rPr lang="ko-KR" altLang="en-US" sz="1200" b="1" dirty="0">
                  <a:solidFill>
                    <a:srgbClr val="008000"/>
                  </a:solidFill>
                  <a:latin typeface="+mn-ea"/>
                  <a:ea typeface="+mn-ea"/>
                </a:rPr>
                <a:t>매크로 사용 </a:t>
              </a:r>
              <a:r>
                <a:rPr lang="ko-KR" altLang="en-US" sz="1200" b="1" dirty="0" smtClean="0">
                  <a:solidFill>
                    <a:srgbClr val="008000"/>
                  </a:solidFill>
                  <a:latin typeface="+mn-ea"/>
                  <a:ea typeface="+mn-ea"/>
                </a:rPr>
                <a:t>경우</a:t>
              </a:r>
              <a:endParaRPr lang="en-US" altLang="ko-KR" sz="1200" b="1" dirty="0">
                <a:solidFill>
                  <a:srgbClr val="008000"/>
                </a:solidFill>
                <a:latin typeface="+mn-ea"/>
                <a:ea typeface="+mn-ea"/>
              </a:endParaRPr>
            </a:p>
            <a:p>
              <a:r>
                <a:rPr lang="en-US" altLang="ko-KR" sz="1600" b="1" dirty="0" smtClean="0">
                  <a:latin typeface="+mn-ea"/>
                  <a:ea typeface="+mn-ea"/>
                </a:rPr>
                <a:t>#define</a:t>
              </a:r>
              <a:r>
                <a:rPr lang="ko-KR" altLang="en-US" sz="1600" b="1" dirty="0" smtClean="0">
                  <a:latin typeface="+mn-ea"/>
                  <a:ea typeface="+mn-ea"/>
                </a:rPr>
                <a:t> </a:t>
              </a:r>
              <a:r>
                <a:rPr lang="en-US" altLang="ko-KR" sz="1600" b="1" dirty="0" smtClean="0">
                  <a:latin typeface="+mn-ea"/>
                  <a:ea typeface="+mn-ea"/>
                </a:rPr>
                <a:t>TRUE 1 </a:t>
              </a:r>
            </a:p>
            <a:p>
              <a:endParaRPr lang="en-US" altLang="ko-KR" sz="1600" b="1" dirty="0" smtClean="0">
                <a:latin typeface="+mn-ea"/>
                <a:ea typeface="+mn-ea"/>
              </a:endParaRPr>
            </a:p>
            <a:p>
              <a:r>
                <a:rPr lang="en-US" altLang="ko-KR" sz="1600" b="1" dirty="0" smtClean="0">
                  <a:latin typeface="+mn-ea"/>
                  <a:ea typeface="+mn-ea"/>
                </a:rPr>
                <a:t>if</a:t>
              </a:r>
              <a:r>
                <a:rPr lang="ko-KR" altLang="en-US" sz="1600" b="1" dirty="0" smtClean="0">
                  <a:latin typeface="+mn-ea"/>
                  <a:ea typeface="+mn-ea"/>
                </a:rPr>
                <a:t> </a:t>
              </a:r>
              <a:r>
                <a:rPr lang="en-US" altLang="ko-KR" sz="1600" b="1" dirty="0" smtClean="0">
                  <a:latin typeface="+mn-ea"/>
                  <a:ea typeface="+mn-ea"/>
                </a:rPr>
                <a:t>(</a:t>
              </a:r>
              <a:r>
                <a:rPr lang="en-US" altLang="ko-KR" sz="1600" b="1" dirty="0" err="1" smtClean="0">
                  <a:latin typeface="+mn-ea"/>
                  <a:ea typeface="+mn-ea"/>
                </a:rPr>
                <a:t>leapyear</a:t>
              </a:r>
              <a:r>
                <a:rPr lang="en-US" altLang="ko-KR" sz="1600" b="1" dirty="0" smtClean="0">
                  <a:latin typeface="+mn-ea"/>
                  <a:ea typeface="+mn-ea"/>
                </a:rPr>
                <a:t> == TRUE)</a:t>
              </a:r>
            </a:p>
            <a:p>
              <a:r>
                <a:rPr lang="en-US" altLang="ko-KR" sz="1600" b="1" dirty="0" smtClean="0">
                  <a:latin typeface="+mn-ea"/>
                  <a:ea typeface="+mn-ea"/>
                </a:rPr>
                <a:t>	printf(“</a:t>
              </a:r>
              <a:r>
                <a:rPr lang="ko-KR" altLang="en-US" sz="1600" b="1" dirty="0" smtClean="0">
                  <a:latin typeface="+mn-ea"/>
                  <a:ea typeface="+mn-ea"/>
                </a:rPr>
                <a:t>윤년</a:t>
              </a:r>
              <a:r>
                <a:rPr lang="en-US" altLang="ko-KR" sz="1600" b="1" dirty="0" smtClean="0">
                  <a:latin typeface="+mn-ea"/>
                  <a:ea typeface="+mn-ea"/>
                </a:rPr>
                <a:t>”);</a:t>
              </a:r>
              <a:endParaRPr lang="ko-KR" altLang="en-US" sz="1600" b="1" dirty="0">
                <a:latin typeface="+mn-ea"/>
                <a:ea typeface="+mn-ea"/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5456396" y="2568386"/>
            <a:ext cx="3364076" cy="12926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ko-KR" sz="1200" b="1" dirty="0" smtClean="0">
                <a:solidFill>
                  <a:srgbClr val="008000"/>
                </a:solidFill>
                <a:latin typeface="+mn-ea"/>
                <a:ea typeface="+mn-ea"/>
              </a:rPr>
              <a:t>// </a:t>
            </a:r>
            <a:r>
              <a:rPr lang="ko-KR" altLang="en-US" sz="1200" b="1" dirty="0" smtClean="0">
                <a:solidFill>
                  <a:srgbClr val="008000"/>
                </a:solidFill>
                <a:latin typeface="+mn-ea"/>
                <a:ea typeface="+mn-ea"/>
              </a:rPr>
              <a:t>매크로 </a:t>
            </a:r>
            <a:r>
              <a:rPr lang="ko-KR" altLang="en-US" sz="1200" b="1" dirty="0">
                <a:solidFill>
                  <a:srgbClr val="008000"/>
                </a:solidFill>
                <a:latin typeface="+mn-ea"/>
                <a:ea typeface="+mn-ea"/>
              </a:rPr>
              <a:t>사용 </a:t>
            </a:r>
            <a:r>
              <a:rPr lang="ko-KR" altLang="en-US" sz="1200" b="1" dirty="0" smtClean="0">
                <a:solidFill>
                  <a:srgbClr val="008000"/>
                </a:solidFill>
                <a:latin typeface="+mn-ea"/>
                <a:ea typeface="+mn-ea"/>
              </a:rPr>
              <a:t>경우</a:t>
            </a:r>
            <a:endParaRPr lang="en-US" altLang="ko-KR" sz="1200" b="1" dirty="0" smtClean="0">
              <a:solidFill>
                <a:srgbClr val="008000"/>
              </a:solidFill>
              <a:latin typeface="+mn-ea"/>
              <a:ea typeface="+mn-ea"/>
            </a:endParaRPr>
          </a:p>
          <a:p>
            <a:r>
              <a:rPr lang="en-US" altLang="ko-KR" sz="1600" b="1" dirty="0" smtClean="0">
                <a:solidFill>
                  <a:srgbClr val="C00000"/>
                </a:solidFill>
                <a:latin typeface="+mn-ea"/>
                <a:ea typeface="+mn-ea"/>
              </a:rPr>
              <a:t>#</a:t>
            </a:r>
            <a:r>
              <a:rPr lang="en-US" altLang="ko-KR" sz="1600" b="1" dirty="0">
                <a:solidFill>
                  <a:srgbClr val="C00000"/>
                </a:solidFill>
                <a:latin typeface="+mn-ea"/>
                <a:ea typeface="+mn-ea"/>
              </a:rPr>
              <a:t>define MAX 100</a:t>
            </a:r>
          </a:p>
          <a:p>
            <a:r>
              <a:rPr lang="en-US" altLang="ko-KR" sz="1600" b="1" dirty="0">
                <a:solidFill>
                  <a:srgbClr val="000000"/>
                </a:solidFill>
                <a:latin typeface="+mn-ea"/>
                <a:ea typeface="+mn-ea"/>
              </a:rPr>
              <a:t>for (</a:t>
            </a:r>
            <a:r>
              <a:rPr lang="en-US" altLang="ko-KR" sz="1600" b="1" dirty="0" err="1">
                <a:solidFill>
                  <a:srgbClr val="000000"/>
                </a:solidFill>
                <a:latin typeface="+mn-ea"/>
                <a:ea typeface="+mn-ea"/>
              </a:rPr>
              <a:t>i</a:t>
            </a:r>
            <a:r>
              <a:rPr lang="en-US" altLang="ko-KR" sz="1600" b="1" dirty="0">
                <a:solidFill>
                  <a:srgbClr val="000000"/>
                </a:solidFill>
                <a:latin typeface="+mn-ea"/>
                <a:ea typeface="+mn-ea"/>
              </a:rPr>
              <a:t>=1; </a:t>
            </a:r>
            <a:r>
              <a:rPr lang="en-US" altLang="ko-KR" sz="1600" b="1" dirty="0" err="1">
                <a:solidFill>
                  <a:srgbClr val="000000"/>
                </a:solidFill>
                <a:latin typeface="+mn-ea"/>
                <a:ea typeface="+mn-ea"/>
              </a:rPr>
              <a:t>i</a:t>
            </a:r>
            <a:r>
              <a:rPr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&lt;=</a:t>
            </a:r>
            <a:r>
              <a:rPr lang="en-US" altLang="ko-KR" sz="1600" b="1" dirty="0" smtClean="0">
                <a:solidFill>
                  <a:srgbClr val="C00000"/>
                </a:solidFill>
                <a:latin typeface="+mn-ea"/>
                <a:ea typeface="+mn-ea"/>
              </a:rPr>
              <a:t>MAX</a:t>
            </a:r>
            <a:r>
              <a:rPr lang="en-US" altLang="ko-KR" sz="1600" b="1" dirty="0">
                <a:solidFill>
                  <a:srgbClr val="000000"/>
                </a:solidFill>
                <a:latin typeface="+mn-ea"/>
                <a:ea typeface="+mn-ea"/>
              </a:rPr>
              <a:t>; </a:t>
            </a:r>
            <a:r>
              <a:rPr lang="en-US" altLang="ko-KR" sz="1600" b="1" dirty="0" err="1">
                <a:solidFill>
                  <a:srgbClr val="000000"/>
                </a:solidFill>
                <a:latin typeface="+mn-ea"/>
                <a:ea typeface="+mn-ea"/>
              </a:rPr>
              <a:t>i</a:t>
            </a:r>
            <a:r>
              <a:rPr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++)</a:t>
            </a:r>
          </a:p>
          <a:p>
            <a:r>
              <a:rPr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:</a:t>
            </a:r>
          </a:p>
          <a:p>
            <a:r>
              <a:rPr lang="en-US" altLang="ko-KR" sz="1600" b="1" dirty="0" err="1" smtClean="0">
                <a:solidFill>
                  <a:srgbClr val="000000"/>
                </a:solidFill>
                <a:latin typeface="+mn-ea"/>
                <a:ea typeface="+mn-ea"/>
              </a:rPr>
              <a:t>avg</a:t>
            </a:r>
            <a:r>
              <a:rPr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 = sum / </a:t>
            </a:r>
            <a:r>
              <a:rPr lang="en-US" altLang="ko-KR" sz="1600" b="1" dirty="0">
                <a:solidFill>
                  <a:srgbClr val="C00000"/>
                </a:solidFill>
                <a:latin typeface="+mn-ea"/>
                <a:ea typeface="+mn-ea"/>
              </a:rPr>
              <a:t>MAX</a:t>
            </a:r>
            <a:r>
              <a:rPr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;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83742" y="2568386"/>
            <a:ext cx="3364076" cy="10464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008000"/>
                </a:solidFill>
                <a:latin typeface="+mn-ea"/>
                <a:ea typeface="+mn-ea"/>
              </a:rPr>
              <a:t>// </a:t>
            </a:r>
            <a:r>
              <a:rPr lang="ko-KR" altLang="en-US" sz="1200" b="1" dirty="0" smtClean="0">
                <a:solidFill>
                  <a:srgbClr val="008000"/>
                </a:solidFill>
                <a:latin typeface="+mn-ea"/>
                <a:ea typeface="+mn-ea"/>
              </a:rPr>
              <a:t>매크로 사용 않은 경우</a:t>
            </a:r>
            <a:endParaRPr lang="en-US" altLang="ko-KR" sz="1200" b="1" dirty="0" smtClean="0">
              <a:solidFill>
                <a:srgbClr val="008000"/>
              </a:solidFill>
              <a:latin typeface="+mn-ea"/>
              <a:ea typeface="+mn-ea"/>
            </a:endParaRPr>
          </a:p>
          <a:p>
            <a:r>
              <a:rPr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for </a:t>
            </a:r>
            <a:r>
              <a:rPr lang="en-US" altLang="ko-KR" sz="1600" b="1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en-US" altLang="ko-KR" sz="1600" b="1" dirty="0" err="1">
                <a:solidFill>
                  <a:srgbClr val="000000"/>
                </a:solidFill>
                <a:latin typeface="+mn-ea"/>
                <a:ea typeface="+mn-ea"/>
              </a:rPr>
              <a:t>i</a:t>
            </a:r>
            <a:r>
              <a:rPr lang="en-US" altLang="ko-KR" sz="1600" b="1" dirty="0">
                <a:solidFill>
                  <a:srgbClr val="000000"/>
                </a:solidFill>
                <a:latin typeface="+mn-ea"/>
                <a:ea typeface="+mn-ea"/>
              </a:rPr>
              <a:t>=1; </a:t>
            </a:r>
            <a:r>
              <a:rPr lang="en-US" altLang="ko-KR" sz="1600" b="1" dirty="0" err="1">
                <a:solidFill>
                  <a:srgbClr val="000000"/>
                </a:solidFill>
                <a:latin typeface="+mn-ea"/>
                <a:ea typeface="+mn-ea"/>
              </a:rPr>
              <a:t>i</a:t>
            </a:r>
            <a:r>
              <a:rPr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&lt;=</a:t>
            </a:r>
            <a:r>
              <a:rPr lang="en-US" altLang="ko-KR" sz="1600" b="1" dirty="0" smtClean="0">
                <a:solidFill>
                  <a:srgbClr val="C00000"/>
                </a:solidFill>
                <a:latin typeface="+mn-ea"/>
                <a:ea typeface="+mn-ea"/>
              </a:rPr>
              <a:t>100</a:t>
            </a:r>
            <a:r>
              <a:rPr lang="en-US" altLang="ko-KR" sz="1600" b="1" dirty="0">
                <a:solidFill>
                  <a:srgbClr val="000000"/>
                </a:solidFill>
                <a:latin typeface="+mn-ea"/>
                <a:ea typeface="+mn-ea"/>
              </a:rPr>
              <a:t>; </a:t>
            </a:r>
            <a:r>
              <a:rPr lang="en-US" altLang="ko-KR" sz="1600" b="1" dirty="0" err="1">
                <a:solidFill>
                  <a:srgbClr val="000000"/>
                </a:solidFill>
                <a:latin typeface="+mn-ea"/>
                <a:ea typeface="+mn-ea"/>
              </a:rPr>
              <a:t>i</a:t>
            </a:r>
            <a:r>
              <a:rPr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++)</a:t>
            </a:r>
          </a:p>
          <a:p>
            <a:r>
              <a:rPr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:</a:t>
            </a:r>
          </a:p>
          <a:p>
            <a:r>
              <a:rPr lang="en-US" altLang="ko-KR" sz="1600" b="1" dirty="0" err="1" smtClean="0">
                <a:solidFill>
                  <a:srgbClr val="000000"/>
                </a:solidFill>
                <a:latin typeface="+mn-ea"/>
                <a:ea typeface="+mn-ea"/>
              </a:rPr>
              <a:t>avg</a:t>
            </a:r>
            <a:r>
              <a:rPr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600" b="1" dirty="0">
                <a:solidFill>
                  <a:srgbClr val="000000"/>
                </a:solidFill>
                <a:latin typeface="+mn-ea"/>
                <a:ea typeface="+mn-ea"/>
              </a:rPr>
              <a:t>= sum / </a:t>
            </a:r>
            <a:r>
              <a:rPr lang="en-US" altLang="ko-KR" sz="1600" b="1" dirty="0">
                <a:solidFill>
                  <a:srgbClr val="C00000"/>
                </a:solidFill>
                <a:latin typeface="+mn-ea"/>
                <a:ea typeface="+mn-ea"/>
              </a:rPr>
              <a:t>100</a:t>
            </a:r>
            <a:r>
              <a:rPr lang="en-US" altLang="ko-KR" sz="1600" b="1" dirty="0">
                <a:solidFill>
                  <a:srgbClr val="000000"/>
                </a:solidFill>
                <a:latin typeface="+mn-ea"/>
                <a:ea typeface="+mn-ea"/>
              </a:rPr>
              <a:t>;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2" name="오른쪽 화살표 1"/>
          <p:cNvSpPr/>
          <p:nvPr/>
        </p:nvSpPr>
        <p:spPr>
          <a:xfrm>
            <a:off x="4949515" y="2928426"/>
            <a:ext cx="414573" cy="2862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4894628" y="4958616"/>
            <a:ext cx="414573" cy="2862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29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7. Preprocessor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(</a:t>
            </a:r>
            <a:r>
              <a:rPr lang="ko-KR" altLang="en-US" sz="2400" b="1" dirty="0" err="1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전처리문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24619" y="620688"/>
            <a:ext cx="82078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7.1 </a:t>
            </a:r>
            <a:r>
              <a:rPr kumimoji="0" lang="en-US" altLang="ko-KR" sz="1600" b="1" dirty="0">
                <a:solidFill>
                  <a:srgbClr val="000000"/>
                </a:solidFill>
                <a:latin typeface="+mn-ea"/>
                <a:ea typeface="+mn-ea"/>
              </a:rPr>
              <a:t>Preprocessor</a:t>
            </a:r>
            <a:endParaRPr kumimoji="0" lang="en-US" altLang="ko-KR" sz="1600" b="1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55030" y="1082353"/>
            <a:ext cx="838897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#define </a:t>
            </a:r>
            <a:endParaRPr lang="en-US" altLang="ko-KR" sz="15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500" b="1" dirty="0" smtClean="0">
                <a:latin typeface="+mn-ea"/>
                <a:ea typeface="+mn-ea"/>
              </a:rPr>
              <a:t>     </a:t>
            </a:r>
            <a:r>
              <a:rPr lang="en-US" altLang="ko-KR" sz="1500" b="1" dirty="0" smtClean="0">
                <a:latin typeface="+mn-ea"/>
                <a:ea typeface="+mn-ea"/>
              </a:rPr>
              <a:t>: </a:t>
            </a:r>
            <a:r>
              <a:rPr lang="ko-KR" altLang="en-US" sz="1500" b="1" dirty="0">
                <a:latin typeface="+mn-ea"/>
                <a:ea typeface="+mn-ea"/>
              </a:rPr>
              <a:t>프로그램 </a:t>
            </a:r>
            <a:r>
              <a:rPr lang="ko-KR" altLang="en-US" sz="1500" b="1" dirty="0" err="1">
                <a:solidFill>
                  <a:srgbClr val="FF0000"/>
                </a:solidFill>
                <a:latin typeface="+mn-ea"/>
                <a:ea typeface="+mn-ea"/>
              </a:rPr>
              <a:t>가독성</a:t>
            </a:r>
            <a:r>
              <a:rPr lang="ko-KR" altLang="en-US" sz="1500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ko-KR" altLang="en-US" sz="1500" b="1" dirty="0" smtClean="0">
                <a:solidFill>
                  <a:srgbClr val="FF0000"/>
                </a:solidFill>
                <a:latin typeface="+mn-ea"/>
                <a:ea typeface="+mn-ea"/>
              </a:rPr>
              <a:t>증가</a:t>
            </a:r>
            <a:endParaRPr lang="en-US" altLang="ko-KR" sz="15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</a:rPr>
              <a:t>      </a:t>
            </a:r>
            <a:r>
              <a:rPr lang="en-US" altLang="ko-KR" sz="1500" b="1" dirty="0" smtClean="0">
                <a:latin typeface="+mn-ea"/>
                <a:ea typeface="+mn-ea"/>
                <a:sym typeface="Wingdings" panose="05000000000000000000" pitchFamily="2" charset="2"/>
              </a:rPr>
              <a:t> </a:t>
            </a:r>
            <a:r>
              <a:rPr lang="ko-KR" altLang="en-US" sz="1500" b="1" dirty="0" smtClean="0">
                <a:latin typeface="+mn-ea"/>
                <a:ea typeface="+mn-ea"/>
              </a:rPr>
              <a:t>비트 </a:t>
            </a:r>
            <a:r>
              <a:rPr lang="ko-KR" altLang="en-US" sz="1500" b="1" dirty="0">
                <a:latin typeface="+mn-ea"/>
                <a:ea typeface="+mn-ea"/>
              </a:rPr>
              <a:t>연산자 </a:t>
            </a:r>
            <a:r>
              <a:rPr lang="en-US" altLang="ko-KR" sz="1500" b="1" dirty="0">
                <a:solidFill>
                  <a:srgbClr val="0000FF"/>
                </a:solidFill>
                <a:latin typeface="+mn-ea"/>
                <a:ea typeface="+mn-ea"/>
              </a:rPr>
              <a:t>&amp;, |, ^, ~ </a:t>
            </a:r>
            <a:r>
              <a:rPr lang="ko-KR" altLang="en-US" sz="1500" b="1" dirty="0">
                <a:solidFill>
                  <a:srgbClr val="FF0000"/>
                </a:solidFill>
                <a:latin typeface="+mn-ea"/>
                <a:ea typeface="+mn-ea"/>
              </a:rPr>
              <a:t>대신 </a:t>
            </a:r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AND, OR, XOR, 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</a:rPr>
              <a:t>NOT </a:t>
            </a:r>
            <a:r>
              <a:rPr lang="ko-KR" altLang="en-US" sz="1500" b="1" dirty="0" smtClean="0">
                <a:latin typeface="+mn-ea"/>
                <a:ea typeface="+mn-ea"/>
              </a:rPr>
              <a:t>을 </a:t>
            </a:r>
            <a:r>
              <a:rPr lang="ko-KR" altLang="en-US" sz="1500" b="1" dirty="0">
                <a:latin typeface="+mn-ea"/>
                <a:ea typeface="+mn-ea"/>
              </a:rPr>
              <a:t>사용하기</a:t>
            </a:r>
          </a:p>
          <a:p>
            <a:pPr>
              <a:lnSpc>
                <a:spcPct val="150000"/>
              </a:lnSpc>
            </a:pPr>
            <a:endParaRPr lang="ko-KR" altLang="en-US" sz="1500" b="1" dirty="0">
              <a:latin typeface="+mn-ea"/>
              <a:ea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7624" y="2483018"/>
            <a:ext cx="597916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latin typeface="+mn-ea"/>
                <a:ea typeface="+mn-ea"/>
              </a:rPr>
              <a:t>#</a:t>
            </a:r>
            <a:r>
              <a:rPr lang="en-US" altLang="ko-KR" sz="1400" b="1" dirty="0">
                <a:latin typeface="+mn-ea"/>
                <a:ea typeface="+mn-ea"/>
              </a:rPr>
              <a:t>include &lt;</a:t>
            </a:r>
            <a:r>
              <a:rPr lang="en-US" altLang="ko-KR" sz="1400" b="1" dirty="0" err="1">
                <a:latin typeface="+mn-ea"/>
                <a:ea typeface="+mn-ea"/>
              </a:rPr>
              <a:t>stdio.h</a:t>
            </a:r>
            <a:r>
              <a:rPr lang="en-US" altLang="ko-KR" sz="1400" b="1" dirty="0">
                <a:latin typeface="+mn-ea"/>
                <a:ea typeface="+mn-ea"/>
              </a:rPr>
              <a:t>&gt;</a:t>
            </a:r>
          </a:p>
          <a:p>
            <a:endParaRPr lang="en-US" altLang="ko-KR" sz="1400" b="1" dirty="0" smtClean="0">
              <a:latin typeface="+mn-ea"/>
              <a:ea typeface="+mn-ea"/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#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define AND </a:t>
            </a:r>
            <a:r>
              <a:rPr lang="en-US" altLang="ko-KR" sz="1400" b="1" dirty="0">
                <a:solidFill>
                  <a:srgbClr val="FF00FF"/>
                </a:solidFill>
                <a:latin typeface="+mn-ea"/>
                <a:ea typeface="+mn-ea"/>
              </a:rPr>
              <a:t>&amp;</a:t>
            </a:r>
          </a:p>
          <a:p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#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define OR</a:t>
            </a:r>
            <a:r>
              <a:rPr lang="en-US" altLang="ko-KR" sz="1400" b="1" dirty="0">
                <a:solidFill>
                  <a:srgbClr val="FF00FF"/>
                </a:solidFill>
                <a:latin typeface="+mn-ea"/>
                <a:ea typeface="+mn-ea"/>
              </a:rPr>
              <a:t> |</a:t>
            </a:r>
          </a:p>
          <a:p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#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define XOR</a:t>
            </a:r>
            <a:r>
              <a:rPr lang="en-US" altLang="ko-KR" sz="1400" b="1" dirty="0">
                <a:solidFill>
                  <a:srgbClr val="FF00FF"/>
                </a:solidFill>
                <a:latin typeface="+mn-ea"/>
                <a:ea typeface="+mn-ea"/>
              </a:rPr>
              <a:t> ^</a:t>
            </a:r>
          </a:p>
          <a:p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#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define NOT </a:t>
            </a:r>
            <a:r>
              <a:rPr lang="en-US" altLang="ko-KR" sz="1400" b="1" dirty="0">
                <a:solidFill>
                  <a:srgbClr val="FF00FF"/>
                </a:solidFill>
                <a:latin typeface="+mn-ea"/>
                <a:ea typeface="+mn-ea"/>
              </a:rPr>
              <a:t>~</a:t>
            </a:r>
          </a:p>
          <a:p>
            <a:endParaRPr lang="en-US" altLang="ko-KR" sz="1400" b="1" dirty="0" smtClean="0">
              <a:latin typeface="+mn-ea"/>
              <a:ea typeface="+mn-ea"/>
            </a:endParaRPr>
          </a:p>
          <a:p>
            <a:r>
              <a:rPr lang="en-US" altLang="ko-KR" sz="1400" b="1" dirty="0" err="1" smtClean="0">
                <a:latin typeface="+mn-ea"/>
                <a:ea typeface="+mn-ea"/>
              </a:rPr>
              <a:t>int</a:t>
            </a:r>
            <a:r>
              <a:rPr lang="en-US" altLang="ko-KR" sz="1400" b="1" dirty="0" smtClean="0">
                <a:latin typeface="+mn-ea"/>
                <a:ea typeface="+mn-ea"/>
              </a:rPr>
              <a:t> </a:t>
            </a:r>
            <a:r>
              <a:rPr lang="en-US" altLang="ko-KR" sz="1400" b="1" dirty="0">
                <a:latin typeface="+mn-ea"/>
                <a:ea typeface="+mn-ea"/>
              </a:rPr>
              <a:t>main</a:t>
            </a:r>
            <a:r>
              <a:rPr lang="en-US" altLang="ko-KR" sz="1400" b="1" dirty="0" smtClean="0">
                <a:latin typeface="+mn-ea"/>
                <a:ea typeface="+mn-ea"/>
              </a:rPr>
              <a:t>() {</a:t>
            </a:r>
            <a:endParaRPr lang="en-US" altLang="ko-KR" sz="1400" b="1" dirty="0">
              <a:latin typeface="+mn-ea"/>
              <a:ea typeface="+mn-ea"/>
            </a:endParaRPr>
          </a:p>
          <a:p>
            <a:endParaRPr lang="en-US" altLang="ko-KR" sz="1400" b="1" dirty="0" smtClean="0">
              <a:latin typeface="+mn-ea"/>
              <a:ea typeface="+mn-ea"/>
            </a:endParaRPr>
          </a:p>
          <a:p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err="1">
                <a:latin typeface="+mn-ea"/>
                <a:ea typeface="+mn-ea"/>
              </a:rPr>
              <a:t>int</a:t>
            </a:r>
            <a:r>
              <a:rPr lang="en-US" altLang="ko-KR" sz="1400" b="1" dirty="0">
                <a:latin typeface="+mn-ea"/>
                <a:ea typeface="+mn-ea"/>
              </a:rPr>
              <a:t> x = 5, y = 6;</a:t>
            </a:r>
          </a:p>
          <a:p>
            <a:endParaRPr lang="en-US" altLang="ko-KR" sz="1400" b="1" dirty="0">
              <a:latin typeface="+mn-ea"/>
              <a:ea typeface="+mn-ea"/>
            </a:endParaRPr>
          </a:p>
          <a:p>
            <a:r>
              <a:rPr lang="en-US" altLang="ko-KR" sz="1400" b="1" dirty="0" smtClean="0">
                <a:latin typeface="+mn-ea"/>
                <a:ea typeface="+mn-ea"/>
              </a:rPr>
              <a:t> </a:t>
            </a: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err="1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("x &amp; y = %d \n", x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AND</a:t>
            </a:r>
            <a:r>
              <a:rPr lang="en-US" altLang="ko-KR" sz="1400" b="1" dirty="0">
                <a:latin typeface="+mn-ea"/>
                <a:ea typeface="+mn-ea"/>
              </a:rPr>
              <a:t> y);</a:t>
            </a:r>
          </a:p>
          <a:p>
            <a:r>
              <a:rPr lang="en-US" altLang="ko-KR" sz="1400" b="1" dirty="0" smtClean="0">
                <a:latin typeface="+mn-ea"/>
                <a:ea typeface="+mn-ea"/>
              </a:rPr>
              <a:t> </a:t>
            </a: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err="1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("x | y = %d \n", x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 OR </a:t>
            </a:r>
            <a:r>
              <a:rPr lang="en-US" altLang="ko-KR" sz="1400" b="1" dirty="0">
                <a:latin typeface="+mn-ea"/>
                <a:ea typeface="+mn-ea"/>
              </a:rPr>
              <a:t>y);</a:t>
            </a:r>
          </a:p>
          <a:p>
            <a:r>
              <a:rPr lang="en-US" altLang="ko-KR" sz="1400" b="1" dirty="0" smtClean="0">
                <a:latin typeface="+mn-ea"/>
                <a:ea typeface="+mn-ea"/>
              </a:rPr>
              <a:t> </a:t>
            </a: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err="1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("x ^ y = %d \n", x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XOR</a:t>
            </a:r>
            <a:r>
              <a:rPr lang="en-US" altLang="ko-KR" sz="1400" b="1" dirty="0">
                <a:latin typeface="+mn-ea"/>
                <a:ea typeface="+mn-ea"/>
              </a:rPr>
              <a:t> y);</a:t>
            </a:r>
          </a:p>
          <a:p>
            <a:r>
              <a:rPr lang="en-US" altLang="ko-KR" sz="1400" b="1" dirty="0" smtClean="0">
                <a:latin typeface="+mn-ea"/>
                <a:ea typeface="+mn-ea"/>
              </a:rPr>
              <a:t> </a:t>
            </a: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err="1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("~x = %d \n",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NOT</a:t>
            </a:r>
            <a:r>
              <a:rPr lang="en-US" altLang="ko-KR" sz="1400" b="1" dirty="0">
                <a:latin typeface="+mn-ea"/>
                <a:ea typeface="+mn-ea"/>
              </a:rPr>
              <a:t> x);</a:t>
            </a:r>
          </a:p>
          <a:p>
            <a:endParaRPr lang="en-US" altLang="ko-KR" sz="1400" b="1" dirty="0">
              <a:latin typeface="+mn-ea"/>
              <a:ea typeface="+mn-ea"/>
            </a:endParaRPr>
          </a:p>
          <a:p>
            <a:r>
              <a:rPr lang="en-US" altLang="ko-KR" sz="1400" b="1" dirty="0" smtClean="0">
                <a:latin typeface="+mn-ea"/>
                <a:ea typeface="+mn-ea"/>
              </a:rPr>
              <a:t> </a:t>
            </a:r>
            <a:r>
              <a:rPr lang="en-US" altLang="ko-KR" sz="1400" b="1" dirty="0">
                <a:latin typeface="+mn-ea"/>
                <a:ea typeface="+mn-ea"/>
              </a:rPr>
              <a:t>	return 0;</a:t>
            </a:r>
          </a:p>
          <a:p>
            <a:r>
              <a:rPr lang="en-US" altLang="ko-KR" sz="1400" b="1" dirty="0" smtClean="0">
                <a:latin typeface="+mn-ea"/>
                <a:ea typeface="+mn-ea"/>
              </a:rPr>
              <a:t>}</a:t>
            </a:r>
            <a:endParaRPr lang="en-US" altLang="ko-KR" sz="1400" b="1" dirty="0">
              <a:latin typeface="+mn-ea"/>
              <a:ea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860722" y="6448517"/>
            <a:ext cx="3006828" cy="37388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디버그 </a:t>
            </a:r>
            <a:r>
              <a:rPr kumimoji="0"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– </a:t>
            </a: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디버깅하지 않고 시작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913" y="5793702"/>
            <a:ext cx="31623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402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7. Preprocessor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(</a:t>
            </a:r>
            <a:r>
              <a:rPr lang="ko-KR" altLang="en-US" sz="2400" b="1" dirty="0" err="1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전처리문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24619" y="620688"/>
            <a:ext cx="82078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7.1 </a:t>
            </a:r>
            <a:r>
              <a:rPr kumimoji="0" lang="en-US" altLang="ko-KR" sz="1600" b="1" dirty="0">
                <a:solidFill>
                  <a:srgbClr val="000000"/>
                </a:solidFill>
                <a:latin typeface="+mn-ea"/>
                <a:ea typeface="+mn-ea"/>
              </a:rPr>
              <a:t>Preprocessor</a:t>
            </a:r>
            <a:endParaRPr kumimoji="0" lang="en-US" altLang="ko-KR" sz="1600" b="1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55030" y="1082353"/>
            <a:ext cx="838897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#define </a:t>
            </a:r>
            <a:endParaRPr lang="en-US" altLang="ko-KR" sz="15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500" b="1" dirty="0" smtClean="0">
                <a:latin typeface="+mn-ea"/>
                <a:ea typeface="+mn-ea"/>
              </a:rPr>
              <a:t>     </a:t>
            </a:r>
            <a:r>
              <a:rPr lang="en-US" altLang="ko-KR" sz="1500" b="1" dirty="0" smtClean="0">
                <a:latin typeface="+mn-ea"/>
                <a:ea typeface="+mn-ea"/>
              </a:rPr>
              <a:t>: </a:t>
            </a:r>
            <a:r>
              <a:rPr lang="ko-KR" altLang="en-US" sz="1500" b="1" dirty="0">
                <a:solidFill>
                  <a:srgbClr val="0000FF"/>
                </a:solidFill>
                <a:latin typeface="+mn-ea"/>
                <a:ea typeface="+mn-ea"/>
              </a:rPr>
              <a:t>매크로 </a:t>
            </a:r>
            <a:r>
              <a:rPr lang="ko-KR" altLang="en-US" sz="1500" b="1" dirty="0" smtClean="0">
                <a:solidFill>
                  <a:srgbClr val="0000FF"/>
                </a:solidFill>
                <a:latin typeface="+mn-ea"/>
                <a:ea typeface="+mn-ea"/>
              </a:rPr>
              <a:t>함수</a:t>
            </a:r>
            <a:endParaRPr lang="ko-KR" altLang="en-US" sz="15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 r="29245"/>
          <a:stretch>
            <a:fillRect/>
          </a:stretch>
        </p:blipFill>
        <p:spPr bwMode="auto">
          <a:xfrm>
            <a:off x="1161061" y="1867183"/>
            <a:ext cx="7443387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직사각형 13"/>
          <p:cNvSpPr/>
          <p:nvPr/>
        </p:nvSpPr>
        <p:spPr>
          <a:xfrm>
            <a:off x="5902253" y="3106358"/>
            <a:ext cx="3240360" cy="682682"/>
          </a:xfrm>
          <a:prstGeom prst="rect">
            <a:avLst/>
          </a:prstGeom>
          <a:solidFill>
            <a:schemeClr val="bg1"/>
          </a:solidFill>
        </p:spPr>
        <p:txBody>
          <a:bodyPr wrap="square" lIns="18000" tIns="18000" rIns="18000" bIns="18000" rtlCol="0">
            <a:spAutoFit/>
          </a:bodyPr>
          <a:lstStyle/>
          <a:p>
            <a:pPr latinLnBrk="1">
              <a:tabLst>
                <a:tab pos="2873375" algn="l"/>
                <a:tab pos="3225800" algn="l"/>
                <a:tab pos="3587750" algn="l"/>
                <a:tab pos="3949700" algn="l"/>
                <a:tab pos="4300538" algn="l"/>
                <a:tab pos="4662488" algn="l"/>
                <a:tab pos="5024438" algn="l"/>
                <a:tab pos="5386388" algn="l"/>
              </a:tabLst>
            </a:pPr>
            <a:r>
              <a:rPr lang="ko-KR" altLang="en-US" sz="1400" b="1" dirty="0">
                <a:solidFill>
                  <a:srgbClr val="FF0000"/>
                </a:solidFill>
                <a:latin typeface="+mn-ea"/>
                <a:ea typeface="+mn-ea"/>
              </a:rPr>
              <a:t>연산자 우선순위 문제로 </a:t>
            </a:r>
            <a:endParaRPr lang="en-US" altLang="ko-KR" sz="14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latinLnBrk="1">
              <a:tabLst>
                <a:tab pos="2873375" algn="l"/>
                <a:tab pos="3225800" algn="l"/>
                <a:tab pos="3587750" algn="l"/>
                <a:tab pos="3949700" algn="l"/>
                <a:tab pos="4300538" algn="l"/>
                <a:tab pos="4662488" algn="l"/>
                <a:tab pos="5024438" algn="l"/>
                <a:tab pos="5386388" algn="l"/>
              </a:tabLst>
            </a:pPr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+mn-ea"/>
              </a:rPr>
              <a:t>잘못된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  <a:ea typeface="+mn-ea"/>
              </a:rPr>
              <a:t>결과가 발생할 수 있으므로 </a:t>
            </a:r>
            <a:endParaRPr lang="en-US" altLang="ko-KR" sz="14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latinLnBrk="1">
              <a:tabLst>
                <a:tab pos="2873375" algn="l"/>
                <a:tab pos="3225800" algn="l"/>
                <a:tab pos="3587750" algn="l"/>
                <a:tab pos="3949700" algn="l"/>
                <a:tab pos="4300538" algn="l"/>
                <a:tab pos="4662488" algn="l"/>
                <a:tab pos="5024438" algn="l"/>
                <a:tab pos="5386388" algn="l"/>
              </a:tabLst>
            </a:pPr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+mn-ea"/>
              </a:rPr>
              <a:t>인수마다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( )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  <a:ea typeface="+mn-ea"/>
              </a:rPr>
              <a:t>로 묶어줘야 안전함</a:t>
            </a: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2963332" y="3636860"/>
            <a:ext cx="0" cy="57606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4172608" y="3645024"/>
            <a:ext cx="0" cy="57606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987824" y="4239206"/>
            <a:ext cx="3240360" cy="251795"/>
          </a:xfrm>
          <a:prstGeom prst="rect">
            <a:avLst/>
          </a:prstGeom>
          <a:solidFill>
            <a:schemeClr val="bg1"/>
          </a:solidFill>
        </p:spPr>
        <p:txBody>
          <a:bodyPr wrap="square" lIns="18000" tIns="18000" rIns="18000" bIns="18000" rtlCol="0">
            <a:spAutoFit/>
          </a:bodyPr>
          <a:lstStyle/>
          <a:p>
            <a:pPr latinLnBrk="1">
              <a:tabLst>
                <a:tab pos="2873375" algn="l"/>
                <a:tab pos="3225800" algn="l"/>
                <a:tab pos="3587750" algn="l"/>
                <a:tab pos="3949700" algn="l"/>
                <a:tab pos="4300538" algn="l"/>
                <a:tab pos="4662488" algn="l"/>
                <a:tab pos="5024438" algn="l"/>
                <a:tab pos="5386388" algn="l"/>
              </a:tabLst>
            </a:pPr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+mn-ea"/>
              </a:rPr>
              <a:t>한 칸 띄어쓰기</a:t>
            </a:r>
            <a:endParaRPr lang="ko-KR" altLang="en-US" sz="1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3965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7. Preprocessor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(</a:t>
            </a:r>
            <a:r>
              <a:rPr lang="ko-KR" altLang="en-US" sz="2400" b="1" dirty="0" err="1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전처리문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24619" y="620688"/>
            <a:ext cx="82078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7.1 </a:t>
            </a:r>
            <a:r>
              <a:rPr kumimoji="0" lang="en-US" altLang="ko-KR" sz="1600" b="1" dirty="0">
                <a:solidFill>
                  <a:srgbClr val="000000"/>
                </a:solidFill>
                <a:latin typeface="+mn-ea"/>
                <a:ea typeface="+mn-ea"/>
              </a:rPr>
              <a:t>Preprocessor</a:t>
            </a:r>
            <a:endParaRPr kumimoji="0" lang="en-US" altLang="ko-KR" sz="1600" b="1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55030" y="1082353"/>
            <a:ext cx="838897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#define </a:t>
            </a:r>
            <a:endParaRPr lang="en-US" altLang="ko-KR" sz="15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500" b="1" dirty="0" smtClean="0">
                <a:latin typeface="+mn-ea"/>
                <a:ea typeface="+mn-ea"/>
              </a:rPr>
              <a:t>     </a:t>
            </a:r>
            <a:r>
              <a:rPr lang="en-US" altLang="ko-KR" sz="1500" b="1" dirty="0" smtClean="0">
                <a:latin typeface="+mn-ea"/>
                <a:ea typeface="+mn-ea"/>
              </a:rPr>
              <a:t>: </a:t>
            </a:r>
            <a:r>
              <a:rPr lang="ko-KR" altLang="en-US" sz="1500" b="1" dirty="0">
                <a:solidFill>
                  <a:srgbClr val="0000FF"/>
                </a:solidFill>
                <a:latin typeface="+mn-ea"/>
                <a:ea typeface="+mn-ea"/>
              </a:rPr>
              <a:t>매크로 </a:t>
            </a:r>
            <a:r>
              <a:rPr lang="ko-KR" altLang="en-US" sz="1500" b="1" dirty="0" smtClean="0">
                <a:solidFill>
                  <a:srgbClr val="0000FF"/>
                </a:solidFill>
                <a:latin typeface="+mn-ea"/>
                <a:ea typeface="+mn-ea"/>
              </a:rPr>
              <a:t>함수</a:t>
            </a:r>
            <a:endParaRPr lang="ko-KR" altLang="en-US" sz="15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87624" y="1916832"/>
            <a:ext cx="5979161" cy="386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latin typeface="+mn-ea"/>
                <a:ea typeface="+mn-ea"/>
              </a:rPr>
              <a:t>#</a:t>
            </a:r>
            <a:r>
              <a:rPr lang="en-US" altLang="ko-KR" sz="1400" b="1" dirty="0">
                <a:latin typeface="+mn-ea"/>
                <a:ea typeface="+mn-ea"/>
              </a:rPr>
              <a:t>include &lt;</a:t>
            </a:r>
            <a:r>
              <a:rPr lang="en-US" altLang="ko-KR" sz="1400" b="1" dirty="0" err="1">
                <a:latin typeface="+mn-ea"/>
                <a:ea typeface="+mn-ea"/>
              </a:rPr>
              <a:t>stdio.h</a:t>
            </a:r>
            <a:r>
              <a:rPr lang="en-US" altLang="ko-KR" sz="1400" b="1" dirty="0" smtClean="0">
                <a:latin typeface="+mn-ea"/>
                <a:ea typeface="+mn-ea"/>
              </a:rPr>
              <a:t>&gt;</a:t>
            </a:r>
          </a:p>
          <a:p>
            <a:endParaRPr lang="en-US" altLang="ko-KR" sz="14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#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define PI 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</a:rPr>
              <a:t>3.141592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#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define CIRCUM(r) 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</a:rPr>
              <a:t>(2 * PI * (r))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#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define AREA(r) 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</a:rPr>
              <a:t>(PI * (r) * (r))</a:t>
            </a:r>
          </a:p>
          <a:p>
            <a:endParaRPr lang="en-US" altLang="ko-KR" sz="1400" b="1" dirty="0" smtClean="0">
              <a:latin typeface="+mn-ea"/>
              <a:ea typeface="+mn-ea"/>
            </a:endParaRPr>
          </a:p>
          <a:p>
            <a:r>
              <a:rPr lang="en-US" altLang="ko-KR" sz="1400" b="1" dirty="0" err="1" smtClean="0">
                <a:latin typeface="+mn-ea"/>
                <a:ea typeface="+mn-ea"/>
              </a:rPr>
              <a:t>int</a:t>
            </a:r>
            <a:r>
              <a:rPr lang="en-US" altLang="ko-KR" sz="1400" b="1" dirty="0" smtClean="0">
                <a:latin typeface="+mn-ea"/>
                <a:ea typeface="+mn-ea"/>
              </a:rPr>
              <a:t> </a:t>
            </a:r>
            <a:r>
              <a:rPr lang="en-US" altLang="ko-KR" sz="1400" b="1" dirty="0">
                <a:latin typeface="+mn-ea"/>
                <a:ea typeface="+mn-ea"/>
              </a:rPr>
              <a:t>main</a:t>
            </a:r>
            <a:r>
              <a:rPr lang="en-US" altLang="ko-KR" sz="1400" b="1" dirty="0" smtClean="0">
                <a:latin typeface="+mn-ea"/>
                <a:ea typeface="+mn-ea"/>
              </a:rPr>
              <a:t>() {</a:t>
            </a:r>
            <a:endParaRPr lang="en-US" altLang="ko-KR" sz="1400" b="1" dirty="0">
              <a:latin typeface="+mn-ea"/>
              <a:ea typeface="+mn-ea"/>
            </a:endParaRPr>
          </a:p>
          <a:p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err="1">
                <a:latin typeface="+mn-ea"/>
                <a:ea typeface="+mn-ea"/>
              </a:rPr>
              <a:t>int</a:t>
            </a:r>
            <a:r>
              <a:rPr lang="en-US" altLang="ko-KR" sz="1400" b="1" dirty="0">
                <a:latin typeface="+mn-ea"/>
                <a:ea typeface="+mn-ea"/>
              </a:rPr>
              <a:t> radius</a:t>
            </a:r>
            <a:r>
              <a:rPr lang="en-US" altLang="ko-KR" sz="1400" b="1" dirty="0" smtClean="0">
                <a:latin typeface="+mn-ea"/>
                <a:ea typeface="+mn-ea"/>
              </a:rPr>
              <a:t>;</a:t>
            </a:r>
          </a:p>
          <a:p>
            <a:endParaRPr lang="en-US" altLang="ko-KR" sz="1400" b="1" dirty="0">
              <a:latin typeface="+mn-ea"/>
              <a:ea typeface="+mn-ea"/>
            </a:endParaRPr>
          </a:p>
          <a:p>
            <a:r>
              <a:rPr lang="en-US" altLang="ko-KR" sz="1400" b="1" dirty="0" smtClean="0">
                <a:latin typeface="+mn-ea"/>
                <a:ea typeface="+mn-ea"/>
              </a:rPr>
              <a:t> </a:t>
            </a: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err="1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</a:t>
            </a:r>
            <a:r>
              <a:rPr lang="ko-KR" altLang="en-US" sz="1400" b="1" dirty="0">
                <a:latin typeface="+mn-ea"/>
                <a:ea typeface="+mn-ea"/>
              </a:rPr>
              <a:t>원의 반지름 </a:t>
            </a:r>
            <a:r>
              <a:rPr lang="en-US" altLang="ko-KR" sz="1400" b="1" dirty="0">
                <a:latin typeface="+mn-ea"/>
                <a:ea typeface="+mn-ea"/>
              </a:rPr>
              <a:t>radius(cm)</a:t>
            </a:r>
            <a:r>
              <a:rPr lang="ko-KR" altLang="en-US" sz="1400" b="1" dirty="0">
                <a:latin typeface="+mn-ea"/>
                <a:ea typeface="+mn-ea"/>
              </a:rPr>
              <a:t>의 값은</a:t>
            </a:r>
            <a:r>
              <a:rPr lang="en-US" altLang="ko-KR" sz="1400" b="1" dirty="0">
                <a:latin typeface="+mn-ea"/>
                <a:ea typeface="+mn-ea"/>
              </a:rPr>
              <a:t>? ");</a:t>
            </a:r>
          </a:p>
          <a:p>
            <a:r>
              <a:rPr lang="en-US" altLang="ko-KR" sz="1400" b="1" dirty="0" smtClean="0">
                <a:latin typeface="+mn-ea"/>
                <a:ea typeface="+mn-ea"/>
              </a:rPr>
              <a:t> </a:t>
            </a: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err="1" smtClean="0">
                <a:solidFill>
                  <a:srgbClr val="FF00FF"/>
                </a:solidFill>
                <a:latin typeface="+mn-ea"/>
                <a:ea typeface="+mn-ea"/>
              </a:rPr>
              <a:t>scanf_s</a:t>
            </a:r>
            <a:r>
              <a:rPr lang="en-US" altLang="ko-KR" sz="1400" b="1" dirty="0" smtClean="0">
                <a:latin typeface="+mn-ea"/>
                <a:ea typeface="+mn-ea"/>
              </a:rPr>
              <a:t>("%</a:t>
            </a:r>
            <a:r>
              <a:rPr lang="en-US" altLang="ko-KR" sz="1400" b="1" dirty="0">
                <a:latin typeface="+mn-ea"/>
                <a:ea typeface="+mn-ea"/>
              </a:rPr>
              <a:t>d", &amp;radius);</a:t>
            </a:r>
          </a:p>
          <a:p>
            <a:r>
              <a:rPr lang="en-US" altLang="ko-KR" sz="1400" b="1" dirty="0" smtClean="0">
                <a:latin typeface="+mn-ea"/>
                <a:ea typeface="+mn-ea"/>
              </a:rPr>
              <a:t> </a:t>
            </a: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err="1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</a:t>
            </a:r>
            <a:r>
              <a:rPr lang="ko-KR" altLang="en-US" sz="1400" b="1" dirty="0">
                <a:latin typeface="+mn-ea"/>
                <a:ea typeface="+mn-ea"/>
              </a:rPr>
              <a:t>원의 둘레는 </a:t>
            </a:r>
            <a:r>
              <a:rPr lang="en-US" altLang="ko-KR" sz="1400" b="1" dirty="0">
                <a:latin typeface="+mn-ea"/>
                <a:ea typeface="+mn-ea"/>
              </a:rPr>
              <a:t>%</a:t>
            </a:r>
            <a:r>
              <a:rPr lang="en-US" altLang="ko-KR" sz="1400" b="1" dirty="0">
                <a:solidFill>
                  <a:srgbClr val="FF00FF"/>
                </a:solidFill>
                <a:latin typeface="+mn-ea"/>
                <a:ea typeface="+mn-ea"/>
              </a:rPr>
              <a:t>.2f</a:t>
            </a:r>
            <a:r>
              <a:rPr lang="en-US" altLang="ko-KR" sz="1400" b="1" dirty="0">
                <a:latin typeface="+mn-ea"/>
                <a:ea typeface="+mn-ea"/>
              </a:rPr>
              <a:t>(cm)</a:t>
            </a:r>
            <a:r>
              <a:rPr lang="ko-KR" altLang="en-US" sz="1400" b="1" dirty="0">
                <a:latin typeface="+mn-ea"/>
                <a:ea typeface="+mn-ea"/>
              </a:rPr>
              <a:t>이고</a:t>
            </a:r>
            <a:r>
              <a:rPr lang="en-US" altLang="ko-KR" sz="1400" b="1" dirty="0">
                <a:latin typeface="+mn-ea"/>
                <a:ea typeface="+mn-ea"/>
              </a:rPr>
              <a:t>\n", 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</a:rPr>
              <a:t>CIRCUM(radius</a:t>
            </a: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) </a:t>
            </a:r>
            <a:r>
              <a:rPr lang="en-US" altLang="ko-KR" sz="1400" b="1" dirty="0" smtClean="0">
                <a:latin typeface="+mn-ea"/>
                <a:ea typeface="+mn-ea"/>
              </a:rPr>
              <a:t>);</a:t>
            </a:r>
            <a:endParaRPr lang="en-US" altLang="ko-KR" sz="1400" b="1" dirty="0">
              <a:latin typeface="+mn-ea"/>
              <a:ea typeface="+mn-ea"/>
            </a:endParaRPr>
          </a:p>
          <a:p>
            <a:r>
              <a:rPr lang="en-US" altLang="ko-KR" sz="1400" b="1" dirty="0" smtClean="0">
                <a:latin typeface="+mn-ea"/>
                <a:ea typeface="+mn-ea"/>
              </a:rPr>
              <a:t> </a:t>
            </a: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err="1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</a:t>
            </a:r>
            <a:r>
              <a:rPr lang="ko-KR" altLang="en-US" sz="1400" b="1" dirty="0">
                <a:latin typeface="+mn-ea"/>
                <a:ea typeface="+mn-ea"/>
              </a:rPr>
              <a:t>원의 넓이는 </a:t>
            </a:r>
            <a:r>
              <a:rPr lang="en-US" altLang="ko-KR" sz="1400" b="1" dirty="0">
                <a:latin typeface="+mn-ea"/>
                <a:ea typeface="+mn-ea"/>
              </a:rPr>
              <a:t>%</a:t>
            </a:r>
            <a:r>
              <a:rPr lang="en-US" altLang="ko-KR" sz="1400" b="1" dirty="0">
                <a:solidFill>
                  <a:srgbClr val="FF00FF"/>
                </a:solidFill>
                <a:latin typeface="+mn-ea"/>
                <a:ea typeface="+mn-ea"/>
              </a:rPr>
              <a:t>.2f</a:t>
            </a:r>
            <a:r>
              <a:rPr lang="en-US" altLang="ko-KR" sz="1400" b="1" dirty="0">
                <a:latin typeface="+mn-ea"/>
                <a:ea typeface="+mn-ea"/>
              </a:rPr>
              <a:t>(cm2)</a:t>
            </a:r>
            <a:r>
              <a:rPr lang="ko-KR" altLang="en-US" sz="1400" b="1" dirty="0">
                <a:latin typeface="+mn-ea"/>
                <a:ea typeface="+mn-ea"/>
              </a:rPr>
              <a:t>입니다</a:t>
            </a:r>
            <a:r>
              <a:rPr lang="en-US" altLang="ko-KR" sz="1400" b="1" dirty="0">
                <a:latin typeface="+mn-ea"/>
                <a:ea typeface="+mn-ea"/>
              </a:rPr>
              <a:t>.\n", 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</a:rPr>
              <a:t>AREA(radius</a:t>
            </a: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) </a:t>
            </a:r>
            <a:r>
              <a:rPr lang="en-US" altLang="ko-KR" sz="1400" b="1" dirty="0" smtClean="0">
                <a:latin typeface="+mn-ea"/>
                <a:ea typeface="+mn-ea"/>
              </a:rPr>
              <a:t>);</a:t>
            </a:r>
            <a:endParaRPr lang="en-US" altLang="ko-KR" sz="1400" b="1" dirty="0">
              <a:latin typeface="+mn-ea"/>
              <a:ea typeface="+mn-ea"/>
            </a:endParaRPr>
          </a:p>
          <a:p>
            <a:endParaRPr lang="en-US" altLang="ko-KR" sz="1400" b="1" dirty="0">
              <a:latin typeface="+mn-ea"/>
              <a:ea typeface="+mn-ea"/>
            </a:endParaRPr>
          </a:p>
          <a:p>
            <a:r>
              <a:rPr lang="en-US" altLang="ko-KR" sz="1400" b="1" dirty="0" smtClean="0">
                <a:latin typeface="+mn-ea"/>
                <a:ea typeface="+mn-ea"/>
              </a:rPr>
              <a:t> </a:t>
            </a:r>
            <a:r>
              <a:rPr lang="en-US" altLang="ko-KR" sz="1400" b="1" dirty="0">
                <a:latin typeface="+mn-ea"/>
                <a:ea typeface="+mn-ea"/>
              </a:rPr>
              <a:t>	return 0;</a:t>
            </a:r>
          </a:p>
          <a:p>
            <a:r>
              <a:rPr lang="en-US" altLang="ko-KR" sz="1400" b="1" dirty="0" smtClean="0">
                <a:latin typeface="+mn-ea"/>
                <a:ea typeface="+mn-ea"/>
              </a:rPr>
              <a:t>} </a:t>
            </a:r>
            <a:endParaRPr lang="en-US" altLang="ko-KR" sz="1400" b="1" dirty="0">
              <a:latin typeface="+mn-ea"/>
              <a:ea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35696" y="6128019"/>
            <a:ext cx="3006828" cy="37388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디버그 </a:t>
            </a:r>
            <a:r>
              <a:rPr kumimoji="0"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– </a:t>
            </a: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디버깅하지 않고 시작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622" y="5645160"/>
            <a:ext cx="346710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4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7. Preprocessor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(</a:t>
            </a:r>
            <a:r>
              <a:rPr lang="ko-KR" altLang="en-US" sz="2400" b="1" dirty="0" err="1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전처리문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24619" y="620688"/>
            <a:ext cx="82078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7.1 </a:t>
            </a:r>
            <a:r>
              <a:rPr kumimoji="0" lang="en-US" altLang="ko-KR" sz="1600" b="1" dirty="0">
                <a:solidFill>
                  <a:srgbClr val="000000"/>
                </a:solidFill>
                <a:latin typeface="+mn-ea"/>
                <a:ea typeface="+mn-ea"/>
              </a:rPr>
              <a:t>Preprocessor</a:t>
            </a:r>
            <a:endParaRPr kumimoji="0" lang="en-US" altLang="ko-KR" sz="1600" b="1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23825" y="1082353"/>
            <a:ext cx="90201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200" b="1" dirty="0">
                <a:solidFill>
                  <a:srgbClr val="FF0000"/>
                </a:solidFill>
                <a:latin typeface="+mn-ea"/>
                <a:ea typeface="+mn-ea"/>
              </a:rPr>
              <a:t>#include </a:t>
            </a:r>
            <a:endParaRPr lang="en-US" altLang="ko-KR" sz="12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+mn-ea"/>
                <a:ea typeface="+mn-ea"/>
              </a:rPr>
              <a:t>     </a:t>
            </a:r>
            <a:r>
              <a:rPr lang="en-US" altLang="ko-KR" sz="1200" b="1" dirty="0" smtClean="0">
                <a:latin typeface="+mn-ea"/>
                <a:ea typeface="+mn-ea"/>
              </a:rPr>
              <a:t>: </a:t>
            </a:r>
            <a:r>
              <a:rPr lang="ko-KR" altLang="en-US" sz="1200" b="1" dirty="0">
                <a:solidFill>
                  <a:srgbClr val="0000FF"/>
                </a:solidFill>
                <a:latin typeface="+mn-ea"/>
                <a:ea typeface="+mn-ea"/>
              </a:rPr>
              <a:t>특정 파일을 현재 파일에 포함하기 위해 </a:t>
            </a:r>
            <a:r>
              <a:rPr lang="ko-KR" altLang="en-US" sz="1200" b="1" dirty="0" smtClean="0">
                <a:solidFill>
                  <a:srgbClr val="0000FF"/>
                </a:solidFill>
                <a:latin typeface="+mn-ea"/>
                <a:ea typeface="+mn-ea"/>
              </a:rPr>
              <a:t>사용</a:t>
            </a:r>
            <a:endParaRPr lang="en-US" altLang="ko-KR" sz="1200" b="1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1200" b="1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1200" b="1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1200" b="1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0000FF"/>
                </a:solidFill>
                <a:latin typeface="+mn-ea"/>
                <a:ea typeface="+mn-ea"/>
              </a:rPr>
              <a:t>     : Visual studio</a:t>
            </a:r>
            <a:r>
              <a:rPr lang="ko-KR" altLang="en-US" sz="1200" b="1" dirty="0" smtClean="0">
                <a:solidFill>
                  <a:srgbClr val="0000FF"/>
                </a:solidFill>
                <a:latin typeface="+mn-ea"/>
                <a:ea typeface="+mn-ea"/>
              </a:rPr>
              <a:t>에서 </a:t>
            </a:r>
            <a:r>
              <a:rPr lang="en-US" altLang="ko-KR" sz="1200" b="1" dirty="0" smtClean="0">
                <a:solidFill>
                  <a:srgbClr val="0000FF"/>
                </a:solidFill>
                <a:latin typeface="+mn-ea"/>
                <a:ea typeface="+mn-ea"/>
              </a:rPr>
              <a:t>include </a:t>
            </a:r>
            <a:r>
              <a:rPr lang="ko-KR" altLang="en-US" sz="1200" b="1" dirty="0" smtClean="0">
                <a:solidFill>
                  <a:srgbClr val="0000FF"/>
                </a:solidFill>
                <a:latin typeface="+mn-ea"/>
                <a:ea typeface="+mn-ea"/>
              </a:rPr>
              <a:t>파일 위치</a:t>
            </a:r>
            <a:endParaRPr lang="en-US" altLang="ko-KR" sz="1200" b="1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latin typeface="+mn-ea"/>
                <a:ea typeface="+mn-ea"/>
              </a:rPr>
              <a:t>        </a:t>
            </a:r>
            <a:r>
              <a:rPr lang="en-US" altLang="ko-KR" sz="1200" b="1" dirty="0">
                <a:latin typeface="+mn-ea"/>
                <a:ea typeface="+mn-ea"/>
              </a:rPr>
              <a:t>C:\Program Files\Microsoft Visual </a:t>
            </a:r>
            <a:r>
              <a:rPr lang="en-US" altLang="ko-KR" sz="1200" b="1" dirty="0" smtClean="0">
                <a:latin typeface="+mn-ea"/>
                <a:ea typeface="+mn-ea"/>
              </a:rPr>
              <a:t>Studio\2022\Community\SDK\</a:t>
            </a:r>
            <a:r>
              <a:rPr lang="en-US" altLang="ko-KR" sz="1200" b="1" dirty="0" err="1" smtClean="0">
                <a:latin typeface="+mn-ea"/>
                <a:ea typeface="+mn-ea"/>
              </a:rPr>
              <a:t>ScopeCppSDK</a:t>
            </a:r>
            <a:r>
              <a:rPr lang="en-US" altLang="ko-KR" sz="1200" b="1" dirty="0" smtClean="0">
                <a:latin typeface="+mn-ea"/>
                <a:ea typeface="+mn-ea"/>
              </a:rPr>
              <a:t>\vc15\SDK\include\</a:t>
            </a:r>
            <a:r>
              <a:rPr lang="en-US" altLang="ko-KR" sz="1200" b="1" dirty="0" err="1" smtClean="0">
                <a:latin typeface="+mn-ea"/>
                <a:ea typeface="+mn-ea"/>
              </a:rPr>
              <a:t>ucrt</a:t>
            </a:r>
            <a:endParaRPr lang="en-US" altLang="ko-KR" sz="12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FF00FF"/>
                </a:solidFill>
                <a:latin typeface="+mn-ea"/>
                <a:ea typeface="+mn-ea"/>
              </a:rPr>
              <a:t>        </a:t>
            </a:r>
            <a:r>
              <a:rPr lang="en-US" altLang="ko-KR" sz="1200" b="1" dirty="0" smtClean="0">
                <a:solidFill>
                  <a:srgbClr val="FF00FF"/>
                </a:solidFill>
                <a:latin typeface="+mn-ea"/>
                <a:ea typeface="+mn-ea"/>
                <a:sym typeface="Wingdings" panose="05000000000000000000" pitchFamily="2" charset="2"/>
              </a:rPr>
              <a:t> </a:t>
            </a:r>
            <a:r>
              <a:rPr lang="en-US" altLang="ko-KR" sz="1200" b="1" dirty="0" err="1" smtClean="0">
                <a:solidFill>
                  <a:srgbClr val="FF00FF"/>
                </a:solidFill>
                <a:latin typeface="+mn-ea"/>
                <a:ea typeface="+mn-ea"/>
                <a:sym typeface="Wingdings" panose="05000000000000000000" pitchFamily="2" charset="2"/>
              </a:rPr>
              <a:t>stdio.h</a:t>
            </a:r>
            <a:r>
              <a:rPr lang="en-US" altLang="ko-KR" sz="1200" b="1" dirty="0" smtClean="0">
                <a:solidFill>
                  <a:srgbClr val="FF00FF"/>
                </a:solidFill>
                <a:latin typeface="+mn-ea"/>
                <a:ea typeface="+mn-ea"/>
                <a:sym typeface="Wingdings" panose="05000000000000000000" pitchFamily="2" charset="2"/>
              </a:rPr>
              <a:t> </a:t>
            </a:r>
            <a:r>
              <a:rPr lang="ko-KR" altLang="en-US" sz="1200" b="1" dirty="0" smtClean="0">
                <a:solidFill>
                  <a:srgbClr val="FF00FF"/>
                </a:solidFill>
                <a:latin typeface="+mn-ea"/>
                <a:ea typeface="+mn-ea"/>
                <a:sym typeface="Wingdings" panose="05000000000000000000" pitchFamily="2" charset="2"/>
              </a:rPr>
              <a:t>파일 열어보기</a:t>
            </a:r>
            <a:r>
              <a:rPr lang="ko-KR" altLang="en-US" sz="1200" b="1" dirty="0" smtClean="0">
                <a:solidFill>
                  <a:srgbClr val="FF00FF"/>
                </a:solidFill>
                <a:latin typeface="+mn-ea"/>
                <a:ea typeface="+mn-ea"/>
              </a:rPr>
              <a:t> </a:t>
            </a:r>
            <a:endParaRPr lang="ko-KR" altLang="en-US" sz="1200" b="1" dirty="0">
              <a:solidFill>
                <a:srgbClr val="FF00FF"/>
              </a:solidFill>
              <a:latin typeface="+mn-ea"/>
              <a:ea typeface="+mn-ea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7040" t="55494" r="35841"/>
          <a:stretch/>
        </p:blipFill>
        <p:spPr bwMode="auto">
          <a:xfrm>
            <a:off x="1403648" y="1900145"/>
            <a:ext cx="5576207" cy="13727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3126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" r="2951"/>
          <a:stretch/>
        </p:blipFill>
        <p:spPr bwMode="auto">
          <a:xfrm>
            <a:off x="0" y="505600"/>
            <a:ext cx="9162866" cy="6379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51520" y="0"/>
            <a:ext cx="8388970" cy="393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F00FF"/>
                </a:solidFill>
                <a:latin typeface="+mn-ea"/>
                <a:ea typeface="+mn-ea"/>
              </a:rPr>
              <a:t>VC\include</a:t>
            </a:r>
            <a:r>
              <a:rPr lang="ko-KR" altLang="en-US" sz="1500" b="1" dirty="0" smtClean="0">
                <a:solidFill>
                  <a:srgbClr val="FF00FF"/>
                </a:solidFill>
                <a:latin typeface="+mn-ea"/>
                <a:ea typeface="+mn-ea"/>
              </a:rPr>
              <a:t> </a:t>
            </a:r>
            <a:endParaRPr lang="ko-KR" altLang="en-US" sz="1500" b="1" dirty="0">
              <a:solidFill>
                <a:srgbClr val="FF00FF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4816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7. Preprocessor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(</a:t>
            </a:r>
            <a:r>
              <a:rPr lang="ko-KR" altLang="en-US" sz="2400" b="1" dirty="0" err="1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전처리문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24619" y="620688"/>
            <a:ext cx="82078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7.1 </a:t>
            </a:r>
            <a:r>
              <a:rPr kumimoji="0" lang="en-US" altLang="ko-KR" sz="1600" b="1" dirty="0">
                <a:solidFill>
                  <a:srgbClr val="000000"/>
                </a:solidFill>
                <a:latin typeface="+mn-ea"/>
                <a:ea typeface="+mn-ea"/>
              </a:rPr>
              <a:t>Preprocessor</a:t>
            </a:r>
            <a:endParaRPr kumimoji="0" lang="en-US" altLang="ko-KR" sz="1600" b="1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55030" y="1082353"/>
            <a:ext cx="838897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#include </a:t>
            </a:r>
            <a:endParaRPr lang="en-US" altLang="ko-KR" sz="15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500" b="1" dirty="0" smtClean="0">
                <a:latin typeface="+mn-ea"/>
                <a:ea typeface="+mn-ea"/>
              </a:rPr>
              <a:t>     </a:t>
            </a:r>
            <a:r>
              <a:rPr lang="en-US" altLang="ko-KR" sz="1500" b="1" dirty="0" smtClean="0">
                <a:latin typeface="+mn-ea"/>
                <a:ea typeface="+mn-ea"/>
              </a:rPr>
              <a:t>: </a:t>
            </a:r>
            <a:r>
              <a:rPr lang="ko-KR" altLang="en-US" sz="1500" b="1" dirty="0" smtClean="0">
                <a:solidFill>
                  <a:srgbClr val="0000FF"/>
                </a:solidFill>
                <a:latin typeface="+mn-ea"/>
                <a:ea typeface="+mn-ea"/>
              </a:rPr>
              <a:t>처리과정</a:t>
            </a:r>
            <a:endParaRPr lang="en-US" altLang="ko-KR" sz="1500" b="1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</a:rPr>
              <a:t>        </a:t>
            </a:r>
            <a:r>
              <a:rPr lang="en-US" altLang="ko-KR" sz="1600" b="1" dirty="0" smtClean="0">
                <a:latin typeface="+mn-ea"/>
              </a:rPr>
              <a:t>#</a:t>
            </a:r>
            <a:r>
              <a:rPr lang="en-US" altLang="ko-KR" sz="1600" b="1" dirty="0">
                <a:latin typeface="+mn-ea"/>
              </a:rPr>
              <a:t>include &lt;</a:t>
            </a:r>
            <a:r>
              <a:rPr lang="en-US" altLang="ko-KR" sz="1600" b="1" dirty="0" err="1">
                <a:latin typeface="+mn-ea"/>
              </a:rPr>
              <a:t>stdio.h</a:t>
            </a:r>
            <a:r>
              <a:rPr lang="en-US" altLang="ko-KR" sz="1600" b="1" dirty="0">
                <a:latin typeface="+mn-ea"/>
              </a:rPr>
              <a:t>&gt;</a:t>
            </a:r>
          </a:p>
          <a:p>
            <a:pPr>
              <a:lnSpc>
                <a:spcPct val="150000"/>
              </a:lnSpc>
            </a:pPr>
            <a:endParaRPr lang="en-US" altLang="ko-KR" sz="1500" b="1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</a:rPr>
              <a:t>      </a:t>
            </a:r>
            <a:endParaRPr lang="ko-KR" altLang="en-US" sz="15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t="5882"/>
          <a:stretch/>
        </p:blipFill>
        <p:spPr bwMode="auto">
          <a:xfrm>
            <a:off x="3723008" y="563540"/>
            <a:ext cx="5424848" cy="6297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모서리가 둥근 직사각형 8"/>
          <p:cNvSpPr/>
          <p:nvPr/>
        </p:nvSpPr>
        <p:spPr>
          <a:xfrm>
            <a:off x="4572000" y="3140967"/>
            <a:ext cx="2736304" cy="6634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1121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5728"/>
          <a:stretch/>
        </p:blipFill>
        <p:spPr>
          <a:xfrm>
            <a:off x="238068" y="1105977"/>
            <a:ext cx="4763165" cy="3187120"/>
          </a:xfrm>
          <a:prstGeom prst="rect">
            <a:avLst/>
          </a:prstGeom>
        </p:spPr>
      </p:pic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7. Preprocessor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(</a:t>
            </a:r>
            <a:r>
              <a:rPr lang="ko-KR" altLang="en-US" sz="2400" b="1" dirty="0" err="1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전처리문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)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38555" y="644311"/>
            <a:ext cx="838897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#include 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</a:t>
            </a:r>
            <a:r>
              <a:rPr lang="en-US" altLang="ko-KR" sz="1500" b="1" dirty="0" smtClean="0">
                <a:latin typeface="+mn-ea"/>
                <a:ea typeface="+mn-ea"/>
              </a:rPr>
              <a:t> header </a:t>
            </a:r>
            <a:r>
              <a:rPr lang="ko-KR" altLang="en-US" sz="1500" b="1" dirty="0" smtClean="0">
                <a:latin typeface="+mn-ea"/>
                <a:ea typeface="+mn-ea"/>
              </a:rPr>
              <a:t>파일 만들기</a:t>
            </a:r>
            <a:endParaRPr lang="en-US" altLang="ko-KR" sz="1500" b="1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</a:rPr>
              <a:t>      </a:t>
            </a:r>
            <a:endParaRPr lang="ko-KR" altLang="en-US" sz="15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350" y="3583881"/>
            <a:ext cx="4780674" cy="4509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231951" y="1267108"/>
            <a:ext cx="318529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+mn-ea"/>
              </a:rPr>
              <a:t>새로운 프로젝트 만들기</a:t>
            </a:r>
            <a:endParaRPr lang="en-US" altLang="ko-KR" sz="14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+mn-ea"/>
              </a:rPr>
              <a:t>헤더파일에 아래와 같이 </a:t>
            </a:r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+mn-ea"/>
              </a:rPr>
              <a:t>만들기</a:t>
            </a:r>
            <a:endParaRPr lang="en-US" altLang="ko-KR" sz="14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altLang="ko-KR" sz="1400" b="1" dirty="0" err="1">
                <a:solidFill>
                  <a:srgbClr val="FF0000"/>
                </a:solidFill>
                <a:latin typeface="+mn-ea"/>
                <a:ea typeface="+mn-ea"/>
              </a:rPr>
              <a:t>test.h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  <a:ea typeface="+mn-ea"/>
              </a:rPr>
              <a:t>저장하기</a:t>
            </a:r>
            <a:endParaRPr lang="en-US" altLang="ko-KR" sz="1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4540" r="7325"/>
          <a:stretch/>
        </p:blipFill>
        <p:spPr>
          <a:xfrm>
            <a:off x="3203848" y="4295725"/>
            <a:ext cx="5844492" cy="256027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9398" y="4941168"/>
            <a:ext cx="30800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err="1" smtClean="0">
                <a:latin typeface="+mn-ea"/>
                <a:ea typeface="+mn-ea"/>
              </a:rPr>
              <a:t>test.h</a:t>
            </a:r>
            <a:r>
              <a:rPr lang="en-US" altLang="ko-KR" sz="1400" b="1" dirty="0" smtClean="0">
                <a:latin typeface="+mn-ea"/>
                <a:ea typeface="+mn-ea"/>
              </a:rPr>
              <a:t> </a:t>
            </a:r>
            <a:r>
              <a:rPr lang="ko-KR" altLang="en-US" sz="1400" b="1" dirty="0">
                <a:latin typeface="+mn-ea"/>
                <a:ea typeface="+mn-ea"/>
              </a:rPr>
              <a:t>에 아래 </a:t>
            </a:r>
            <a:r>
              <a:rPr lang="en-US" altLang="ko-KR" sz="1400" b="1" dirty="0">
                <a:latin typeface="+mn-ea"/>
                <a:ea typeface="+mn-ea"/>
              </a:rPr>
              <a:t>define </a:t>
            </a:r>
            <a:r>
              <a:rPr lang="ko-KR" altLang="en-US" sz="1400" b="1" dirty="0">
                <a:latin typeface="+mn-ea"/>
                <a:ea typeface="+mn-ea"/>
              </a:rPr>
              <a:t>문 선언하기</a:t>
            </a:r>
          </a:p>
          <a:p>
            <a:endParaRPr lang="ko-KR" altLang="en-US" sz="1400" b="1" dirty="0">
              <a:latin typeface="+mn-ea"/>
              <a:ea typeface="+mn-ea"/>
            </a:endParaRPr>
          </a:p>
          <a:p>
            <a:r>
              <a:rPr lang="en-US" altLang="ko-KR" sz="1400" b="1" dirty="0">
                <a:latin typeface="+mn-ea"/>
                <a:ea typeface="+mn-ea"/>
              </a:rPr>
              <a:t>#define NAME "</a:t>
            </a:r>
            <a:r>
              <a:rPr lang="en-US" altLang="ko-KR" sz="1400" b="1" dirty="0" err="1">
                <a:latin typeface="+mn-ea"/>
                <a:ea typeface="+mn-ea"/>
              </a:rPr>
              <a:t>Yongseok</a:t>
            </a:r>
            <a:r>
              <a:rPr lang="en-US" altLang="ko-KR" sz="1400" b="1" dirty="0">
                <a:latin typeface="+mn-ea"/>
                <a:ea typeface="+mn-ea"/>
              </a:rPr>
              <a:t> Chi"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#define AGE 900 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555776" y="4941168"/>
            <a:ext cx="421251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2995998"/>
            <a:ext cx="3879461" cy="121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6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43470" y="44624"/>
            <a:ext cx="838897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#include 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</a:t>
            </a:r>
            <a:r>
              <a:rPr lang="en-US" altLang="ko-KR" sz="1500" b="1" dirty="0" smtClean="0">
                <a:latin typeface="+mn-ea"/>
                <a:ea typeface="+mn-ea"/>
              </a:rPr>
              <a:t> 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</a:rPr>
              <a:t>header </a:t>
            </a:r>
            <a:r>
              <a:rPr lang="ko-KR" altLang="en-US" sz="1500" b="1" dirty="0" smtClean="0">
                <a:solidFill>
                  <a:srgbClr val="0000FF"/>
                </a:solidFill>
                <a:latin typeface="+mn-ea"/>
                <a:ea typeface="+mn-ea"/>
              </a:rPr>
              <a:t>파일 만들기</a:t>
            </a:r>
            <a:endParaRPr lang="en-US" altLang="ko-KR" sz="1500" b="1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</a:rPr>
              <a:t>      </a:t>
            </a:r>
            <a:endParaRPr lang="ko-KR" altLang="en-US" sz="15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1876" y="1266879"/>
            <a:ext cx="8945449" cy="466281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altLang="ko-KR" sz="1400" b="1" dirty="0">
              <a:latin typeface="+mn-ea"/>
              <a:ea typeface="+mn-ea"/>
            </a:endParaRPr>
          </a:p>
          <a:p>
            <a:endParaRPr lang="en-US" altLang="ko-KR" sz="1400" b="1" dirty="0" smtClean="0">
              <a:latin typeface="+mn-ea"/>
              <a:ea typeface="+mn-ea"/>
            </a:endParaRPr>
          </a:p>
          <a:p>
            <a:endParaRPr lang="en-US" altLang="ko-KR" sz="1400" b="1" dirty="0">
              <a:latin typeface="+mn-ea"/>
              <a:ea typeface="+mn-ea"/>
            </a:endParaRPr>
          </a:p>
          <a:p>
            <a:endParaRPr lang="en-US" altLang="ko-KR" sz="1400" b="1" dirty="0" smtClean="0">
              <a:latin typeface="+mn-ea"/>
              <a:ea typeface="+mn-ea"/>
            </a:endParaRPr>
          </a:p>
          <a:p>
            <a:endParaRPr lang="en-US" altLang="ko-KR" sz="1400" b="1" dirty="0">
              <a:latin typeface="+mn-ea"/>
              <a:ea typeface="+mn-ea"/>
            </a:endParaRPr>
          </a:p>
          <a:p>
            <a:endParaRPr lang="en-US" altLang="ko-KR" sz="1400" b="1" dirty="0" smtClean="0">
              <a:latin typeface="+mn-ea"/>
              <a:ea typeface="+mn-ea"/>
            </a:endParaRPr>
          </a:p>
          <a:p>
            <a:endParaRPr lang="en-US" altLang="ko-KR" sz="1400" b="1" dirty="0">
              <a:latin typeface="+mn-ea"/>
              <a:ea typeface="+mn-ea"/>
            </a:endParaRPr>
          </a:p>
          <a:p>
            <a:endParaRPr lang="en-US" altLang="ko-KR" sz="1400" b="1" dirty="0" smtClean="0">
              <a:latin typeface="+mn-ea"/>
              <a:ea typeface="+mn-ea"/>
            </a:endParaRPr>
          </a:p>
          <a:p>
            <a:endParaRPr lang="en-US" altLang="ko-KR" sz="1400" b="1" dirty="0">
              <a:latin typeface="+mn-ea"/>
              <a:ea typeface="+mn-ea"/>
            </a:endParaRPr>
          </a:p>
          <a:p>
            <a:endParaRPr lang="en-US" altLang="ko-KR" sz="1400" b="1" dirty="0" smtClean="0">
              <a:latin typeface="+mn-ea"/>
              <a:ea typeface="+mn-ea"/>
            </a:endParaRPr>
          </a:p>
          <a:p>
            <a:r>
              <a:rPr lang="en-US" altLang="ko-KR" sz="1400" b="1" dirty="0" smtClean="0">
                <a:latin typeface="+mn-ea"/>
                <a:ea typeface="+mn-ea"/>
              </a:rPr>
              <a:t>C </a:t>
            </a:r>
            <a:r>
              <a:rPr lang="ko-KR" altLang="en-US" sz="1400" b="1" dirty="0" smtClean="0">
                <a:latin typeface="+mn-ea"/>
                <a:ea typeface="+mn-ea"/>
              </a:rPr>
              <a:t>파일에 아래 내용 만들기</a:t>
            </a:r>
            <a:endParaRPr lang="en-US" altLang="ko-KR" sz="1400" b="1" dirty="0">
              <a:latin typeface="+mn-ea"/>
              <a:ea typeface="+mn-ea"/>
            </a:endParaRPr>
          </a:p>
          <a:p>
            <a:endParaRPr lang="en-US" altLang="ko-KR" sz="14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#</a:t>
            </a:r>
            <a:r>
              <a:rPr lang="en-US" altLang="ko-KR" sz="1400" b="1" dirty="0">
                <a:latin typeface="+mn-ea"/>
                <a:ea typeface="+mn-ea"/>
              </a:rPr>
              <a:t>include &lt;</a:t>
            </a:r>
            <a:r>
              <a:rPr lang="en-US" altLang="ko-KR" sz="1400" b="1" dirty="0" err="1">
                <a:latin typeface="+mn-ea"/>
                <a:ea typeface="+mn-ea"/>
              </a:rPr>
              <a:t>stdio.h</a:t>
            </a:r>
            <a:r>
              <a:rPr lang="en-US" altLang="ko-KR" sz="1400" b="1" dirty="0">
                <a:latin typeface="+mn-ea"/>
                <a:ea typeface="+mn-ea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latin typeface="+mn-ea"/>
                <a:ea typeface="+mn-ea"/>
              </a:rPr>
              <a:t>#include "</a:t>
            </a:r>
            <a:r>
              <a:rPr lang="en-US" altLang="ko-KR" sz="1600" b="1" dirty="0" err="1">
                <a:solidFill>
                  <a:srgbClr val="FF0000"/>
                </a:solidFill>
                <a:latin typeface="+mn-ea"/>
                <a:ea typeface="+mn-ea"/>
              </a:rPr>
              <a:t>test.h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  <a:ea typeface="+mn-ea"/>
              </a:rPr>
              <a:t>"</a:t>
            </a:r>
            <a:endParaRPr lang="en-US" altLang="ko-KR" sz="1400" b="1" dirty="0" smtClean="0">
              <a:latin typeface="+mn-ea"/>
              <a:ea typeface="+mn-ea"/>
            </a:endParaRPr>
          </a:p>
          <a:p>
            <a:r>
              <a:rPr lang="en-US" altLang="ko-KR" sz="1400" b="1" dirty="0" err="1" smtClean="0">
                <a:latin typeface="+mn-ea"/>
                <a:ea typeface="+mn-ea"/>
              </a:rPr>
              <a:t>int</a:t>
            </a:r>
            <a:r>
              <a:rPr lang="en-US" altLang="ko-KR" sz="1400" b="1" dirty="0" smtClean="0">
                <a:latin typeface="+mn-ea"/>
                <a:ea typeface="+mn-ea"/>
              </a:rPr>
              <a:t> </a:t>
            </a:r>
            <a:r>
              <a:rPr lang="en-US" altLang="ko-KR" sz="1400" b="1" dirty="0">
                <a:latin typeface="+mn-ea"/>
                <a:ea typeface="+mn-ea"/>
              </a:rPr>
              <a:t>main</a:t>
            </a:r>
            <a:r>
              <a:rPr lang="en-US" altLang="ko-KR" sz="1400" b="1" dirty="0" smtClean="0">
                <a:latin typeface="+mn-ea"/>
                <a:ea typeface="+mn-ea"/>
              </a:rPr>
              <a:t>() {</a:t>
            </a:r>
          </a:p>
          <a:p>
            <a:endParaRPr lang="en-US" altLang="ko-KR" sz="1400" b="1" dirty="0">
              <a:latin typeface="+mn-ea"/>
              <a:ea typeface="+mn-ea"/>
            </a:endParaRPr>
          </a:p>
          <a:p>
            <a:r>
              <a:rPr lang="en-US" altLang="ko-KR" sz="1400" b="1" dirty="0" smtClean="0">
                <a:latin typeface="+mn-ea"/>
                <a:ea typeface="+mn-ea"/>
              </a:rPr>
              <a:t>     </a:t>
            </a: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</a:t>
            </a:r>
            <a:r>
              <a:rPr lang="ko-KR" altLang="en-US" sz="1400" b="1" dirty="0">
                <a:latin typeface="+mn-ea"/>
                <a:ea typeface="+mn-ea"/>
              </a:rPr>
              <a:t>내 이름은 </a:t>
            </a:r>
            <a:r>
              <a:rPr lang="en-US" altLang="ko-KR" sz="1400" b="1" dirty="0">
                <a:latin typeface="+mn-ea"/>
                <a:ea typeface="+mn-ea"/>
              </a:rPr>
              <a:t>%s</a:t>
            </a:r>
            <a:r>
              <a:rPr lang="ko-KR" altLang="en-US" sz="1400" b="1" dirty="0">
                <a:latin typeface="+mn-ea"/>
                <a:ea typeface="+mn-ea"/>
              </a:rPr>
              <a:t>이고</a:t>
            </a:r>
            <a:r>
              <a:rPr lang="en-US" altLang="ko-KR" sz="1400" b="1" dirty="0">
                <a:latin typeface="+mn-ea"/>
                <a:ea typeface="+mn-ea"/>
              </a:rPr>
              <a:t>, </a:t>
            </a:r>
            <a:r>
              <a:rPr lang="ko-KR" altLang="en-US" sz="1400" b="1" dirty="0">
                <a:latin typeface="+mn-ea"/>
                <a:ea typeface="+mn-ea"/>
              </a:rPr>
              <a:t>나이는 </a:t>
            </a:r>
            <a:r>
              <a:rPr lang="en-US" altLang="ko-KR" sz="1400" b="1" dirty="0">
                <a:latin typeface="+mn-ea"/>
                <a:ea typeface="+mn-ea"/>
              </a:rPr>
              <a:t>%d</a:t>
            </a:r>
            <a:r>
              <a:rPr lang="ko-KR" altLang="en-US" sz="1400" b="1" dirty="0">
                <a:latin typeface="+mn-ea"/>
                <a:ea typeface="+mn-ea"/>
              </a:rPr>
              <a:t>세입니다</a:t>
            </a:r>
            <a:r>
              <a:rPr lang="en-US" altLang="ko-KR" sz="1400" b="1" dirty="0">
                <a:latin typeface="+mn-ea"/>
                <a:ea typeface="+mn-ea"/>
              </a:rPr>
              <a:t>.\n", NAME, AGE);</a:t>
            </a:r>
          </a:p>
          <a:p>
            <a:endParaRPr lang="en-US" altLang="ko-KR" sz="1400" b="1" dirty="0" smtClean="0">
              <a:latin typeface="+mn-ea"/>
              <a:ea typeface="+mn-ea"/>
            </a:endParaRPr>
          </a:p>
          <a:p>
            <a:r>
              <a:rPr lang="en-US" altLang="ko-KR" sz="1400" b="1" dirty="0" smtClean="0">
                <a:latin typeface="+mn-ea"/>
                <a:ea typeface="+mn-ea"/>
              </a:rPr>
              <a:t>     return </a:t>
            </a:r>
            <a:r>
              <a:rPr lang="en-US" altLang="ko-KR" sz="1400" b="1" dirty="0">
                <a:latin typeface="+mn-ea"/>
                <a:ea typeface="+mn-ea"/>
              </a:rPr>
              <a:t>0;</a:t>
            </a:r>
          </a:p>
          <a:p>
            <a:r>
              <a:rPr lang="en-US" altLang="ko-KR" sz="1400" b="1" dirty="0" smtClean="0">
                <a:latin typeface="+mn-ea"/>
                <a:ea typeface="+mn-ea"/>
              </a:rPr>
              <a:t>}</a:t>
            </a:r>
            <a:endParaRPr lang="en-US" altLang="ko-KR" sz="1400" b="1" dirty="0">
              <a:latin typeface="+mn-ea"/>
              <a:ea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99592" y="6293201"/>
            <a:ext cx="352839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FF00FF"/>
                </a:solidFill>
                <a:latin typeface="+mn-ea"/>
                <a:ea typeface="+mn-ea"/>
              </a:rPr>
              <a:t>사용자 정의 </a:t>
            </a:r>
            <a:r>
              <a:rPr lang="en-US" altLang="ko-KR" sz="1400" b="1" dirty="0" smtClean="0">
                <a:solidFill>
                  <a:srgbClr val="FF00FF"/>
                </a:solidFill>
                <a:latin typeface="+mn-ea"/>
                <a:ea typeface="+mn-ea"/>
              </a:rPr>
              <a:t>header </a:t>
            </a:r>
            <a:r>
              <a:rPr lang="ko-KR" altLang="en-US" sz="1400" b="1" dirty="0" smtClean="0">
                <a:solidFill>
                  <a:srgbClr val="FF00FF"/>
                </a:solidFill>
                <a:latin typeface="+mn-ea"/>
                <a:ea typeface="+mn-ea"/>
              </a:rPr>
              <a:t>파일은  </a:t>
            </a:r>
            <a:r>
              <a:rPr lang="en-US" altLang="ko-KR" sz="1400" b="1" dirty="0" smtClean="0">
                <a:solidFill>
                  <a:srgbClr val="FF00FF"/>
                </a:solidFill>
                <a:latin typeface="+mn-ea"/>
                <a:ea typeface="+mn-ea"/>
              </a:rPr>
              <a:t>“  “ </a:t>
            </a:r>
            <a:r>
              <a:rPr lang="ko-KR" altLang="en-US" sz="1400" b="1" dirty="0" smtClean="0">
                <a:solidFill>
                  <a:srgbClr val="FF00FF"/>
                </a:solidFill>
                <a:latin typeface="+mn-ea"/>
                <a:ea typeface="+mn-ea"/>
              </a:rPr>
              <a:t>를 사용</a:t>
            </a:r>
            <a:endParaRPr lang="en-US" altLang="ko-KR" sz="1400" b="1" dirty="0">
              <a:solidFill>
                <a:srgbClr val="FF00FF"/>
              </a:solidFill>
              <a:latin typeface="+mn-ea"/>
              <a:ea typeface="+mn-ea"/>
            </a:endParaRP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253300"/>
            <a:ext cx="450532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41" y="558994"/>
            <a:ext cx="8791747" cy="280185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rcRect t="4540" r="7325"/>
          <a:stretch/>
        </p:blipFill>
        <p:spPr>
          <a:xfrm>
            <a:off x="4593992" y="2814392"/>
            <a:ext cx="4526161" cy="1982759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18047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4" t="4248" b="10284"/>
          <a:stretch/>
        </p:blipFill>
        <p:spPr bwMode="auto">
          <a:xfrm>
            <a:off x="397205" y="716332"/>
            <a:ext cx="5230813" cy="3216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6. </a:t>
            </a:r>
            <a:r>
              <a:rPr lang="ko-KR" altLang="en-US" sz="2400" b="1" dirty="0" err="1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제어문</a:t>
            </a:r>
            <a:endParaRPr lang="ko-KR" altLang="en-US" sz="2400" b="1" dirty="0">
              <a:solidFill>
                <a:srgbClr val="0000FF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4619" y="620688"/>
            <a:ext cx="82078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6.2 </a:t>
            </a:r>
            <a:r>
              <a:rPr kumimoji="0"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if </a:t>
            </a:r>
            <a:r>
              <a:rPr kumimoji="0"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문</a:t>
            </a:r>
            <a:r>
              <a:rPr kumimoji="0"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 (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</a:rPr>
              <a:t>if ~ else </a:t>
            </a:r>
            <a:r>
              <a:rPr kumimoji="0"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문</a:t>
            </a:r>
            <a:r>
              <a:rPr kumimoji="0"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endParaRPr kumimoji="0" lang="en-US" altLang="ko-KR" sz="1600" b="1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499992" y="4005064"/>
            <a:ext cx="4392489" cy="2870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FF00FF"/>
                </a:solidFill>
                <a:latin typeface="+mn-ea"/>
                <a:ea typeface="+mn-ea"/>
              </a:rPr>
              <a:t>#include &lt;</a:t>
            </a:r>
            <a:r>
              <a:rPr lang="en-US" altLang="ko-KR" sz="1400" b="1" dirty="0" err="1">
                <a:solidFill>
                  <a:srgbClr val="FF00FF"/>
                </a:solidFill>
                <a:latin typeface="+mn-ea"/>
                <a:ea typeface="+mn-ea"/>
              </a:rPr>
              <a:t>stdio.h</a:t>
            </a:r>
            <a:r>
              <a:rPr lang="en-US" altLang="ko-KR" sz="1400" b="1" dirty="0" smtClean="0">
                <a:solidFill>
                  <a:srgbClr val="FF00FF"/>
                </a:solidFill>
                <a:latin typeface="+mn-ea"/>
                <a:ea typeface="+mn-ea"/>
              </a:rPr>
              <a:t>&gt;</a:t>
            </a:r>
          </a:p>
          <a:p>
            <a:endParaRPr lang="ko-KR" altLang="en-US" sz="1400" b="1" dirty="0">
              <a:latin typeface="+mn-ea"/>
              <a:ea typeface="+mn-ea"/>
            </a:endParaRPr>
          </a:p>
          <a:p>
            <a:r>
              <a:rPr lang="en-US" altLang="ko-KR" sz="1400" b="1" dirty="0" err="1">
                <a:latin typeface="+mn-ea"/>
                <a:ea typeface="+mn-ea"/>
              </a:rPr>
              <a:t>int</a:t>
            </a:r>
            <a:r>
              <a:rPr lang="en-US" altLang="ko-KR" sz="1400" b="1" dirty="0">
                <a:latin typeface="+mn-ea"/>
                <a:ea typeface="+mn-ea"/>
              </a:rPr>
              <a:t> main()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{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err="1">
                <a:latin typeface="+mn-ea"/>
                <a:ea typeface="+mn-ea"/>
              </a:rPr>
              <a:t>int</a:t>
            </a:r>
            <a:r>
              <a:rPr lang="en-US" altLang="ko-KR" sz="1400" b="1" dirty="0">
                <a:latin typeface="+mn-ea"/>
                <a:ea typeface="+mn-ea"/>
              </a:rPr>
              <a:t> </a:t>
            </a:r>
            <a:r>
              <a:rPr lang="en-US" altLang="ko-KR" sz="1400" b="1" dirty="0">
                <a:latin typeface="+mn-ea"/>
              </a:rPr>
              <a:t>score </a:t>
            </a:r>
            <a:r>
              <a:rPr lang="en-US" altLang="ko-KR" sz="1400" b="1" dirty="0" smtClean="0">
                <a:latin typeface="+mn-ea"/>
                <a:ea typeface="+mn-ea"/>
              </a:rPr>
              <a:t>;</a:t>
            </a:r>
            <a:endParaRPr lang="en-US" altLang="ko-KR" sz="1400" b="1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err="1" smtClean="0">
                <a:latin typeface="+mn-ea"/>
                <a:ea typeface="+mn-ea"/>
              </a:rPr>
              <a:t>scanf_s</a:t>
            </a:r>
            <a:r>
              <a:rPr lang="en-US" altLang="ko-KR" sz="1400" b="1" dirty="0" smtClean="0">
                <a:latin typeface="+mn-ea"/>
                <a:ea typeface="+mn-ea"/>
              </a:rPr>
              <a:t>("%</a:t>
            </a:r>
            <a:r>
              <a:rPr lang="en-US" altLang="ko-KR" sz="1400" b="1" dirty="0">
                <a:latin typeface="+mn-ea"/>
                <a:ea typeface="+mn-ea"/>
              </a:rPr>
              <a:t>d", </a:t>
            </a:r>
            <a:r>
              <a:rPr lang="en-US" altLang="ko-KR" sz="1400" b="1" dirty="0" smtClean="0">
                <a:latin typeface="+mn-ea"/>
                <a:ea typeface="+mn-ea"/>
              </a:rPr>
              <a:t>&amp;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score</a:t>
            </a:r>
            <a:r>
              <a:rPr lang="en-US" altLang="ko-KR" sz="1400" b="1" dirty="0" smtClean="0">
                <a:latin typeface="+mn-ea"/>
                <a:ea typeface="+mn-ea"/>
              </a:rPr>
              <a:t>);</a:t>
            </a:r>
          </a:p>
          <a:p>
            <a:pPr lvl="1">
              <a:lnSpc>
                <a:spcPct val="150000"/>
              </a:lnSpc>
            </a:pPr>
            <a:r>
              <a:rPr lang="en-US" altLang="ko-KR" sz="500" b="1" dirty="0" smtClean="0">
                <a:latin typeface="+mn-ea"/>
                <a:ea typeface="+mn-ea"/>
              </a:rPr>
              <a:t>       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       if (score &gt;= 70</a:t>
            </a:r>
            <a:r>
              <a:rPr lang="en-US" altLang="ko-KR" sz="1400" b="1" dirty="0" smtClean="0">
                <a:latin typeface="+mn-ea"/>
                <a:ea typeface="+mn-ea"/>
              </a:rPr>
              <a:t>) </a:t>
            </a: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</a:t>
            </a:r>
            <a:r>
              <a:rPr lang="ko-KR" altLang="en-US" sz="1400" b="1" dirty="0">
                <a:latin typeface="+mn-ea"/>
                <a:ea typeface="+mn-ea"/>
              </a:rPr>
              <a:t>합격</a:t>
            </a:r>
            <a:r>
              <a:rPr lang="en-US" altLang="ko-KR" sz="1400" b="1" dirty="0">
                <a:latin typeface="+mn-ea"/>
                <a:ea typeface="+mn-ea"/>
              </a:rPr>
              <a:t>!\n");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  </a:t>
            </a:r>
            <a:r>
              <a:rPr lang="en-US" altLang="ko-KR" sz="1400" b="1" dirty="0" smtClean="0">
                <a:latin typeface="+mn-ea"/>
                <a:ea typeface="+mn-ea"/>
              </a:rPr>
              <a:t>     else </a:t>
            </a: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</a:t>
            </a:r>
            <a:r>
              <a:rPr lang="ko-KR" altLang="en-US" sz="1400" b="1" dirty="0">
                <a:latin typeface="+mn-ea"/>
                <a:ea typeface="+mn-ea"/>
              </a:rPr>
              <a:t>불합격</a:t>
            </a:r>
            <a:r>
              <a:rPr lang="en-US" altLang="ko-KR" sz="1400" b="1" dirty="0">
                <a:latin typeface="+mn-ea"/>
                <a:ea typeface="+mn-ea"/>
              </a:rPr>
              <a:t>!\n");</a:t>
            </a:r>
          </a:p>
          <a:p>
            <a:pPr lvl="1"/>
            <a:endParaRPr lang="ko-KR" altLang="en-US" sz="500" b="1" dirty="0">
              <a:latin typeface="+mn-ea"/>
              <a:ea typeface="+mn-ea"/>
            </a:endParaRPr>
          </a:p>
          <a:p>
            <a:pPr lvl="1"/>
            <a:r>
              <a:rPr lang="en-US" altLang="ko-KR" sz="1400" b="1" dirty="0" smtClean="0">
                <a:latin typeface="+mn-ea"/>
                <a:ea typeface="+mn-ea"/>
              </a:rPr>
              <a:t>	return </a:t>
            </a:r>
            <a:r>
              <a:rPr lang="en-US" altLang="ko-KR" sz="1400" b="1" dirty="0">
                <a:latin typeface="+mn-ea"/>
                <a:ea typeface="+mn-ea"/>
              </a:rPr>
              <a:t>0;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}</a:t>
            </a:r>
            <a:endParaRPr lang="ko-KR" altLang="en-US" sz="1400" b="1" dirty="0">
              <a:latin typeface="+mn-ea"/>
              <a:ea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364088" y="1844824"/>
            <a:ext cx="3816424" cy="1823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latin typeface="+mn-ea"/>
                <a:ea typeface="+mn-ea"/>
              </a:rPr>
              <a:t>70 </a:t>
            </a:r>
            <a:r>
              <a:rPr lang="ko-KR" altLang="en-US" sz="1500" b="1" dirty="0">
                <a:latin typeface="+mn-ea"/>
                <a:ea typeface="+mn-ea"/>
              </a:rPr>
              <a:t>이상이면 </a:t>
            </a:r>
            <a:r>
              <a:rPr lang="en-US" altLang="ko-KR" sz="1500" b="1" dirty="0">
                <a:latin typeface="+mn-ea"/>
                <a:ea typeface="+mn-ea"/>
              </a:rPr>
              <a:t>'</a:t>
            </a:r>
            <a:r>
              <a:rPr lang="ko-KR" altLang="en-US" sz="1500" b="1" dirty="0">
                <a:latin typeface="+mn-ea"/>
                <a:ea typeface="+mn-ea"/>
              </a:rPr>
              <a:t>합격</a:t>
            </a:r>
            <a:r>
              <a:rPr lang="en-US" altLang="ko-KR" sz="1500" b="1" dirty="0">
                <a:latin typeface="+mn-ea"/>
                <a:ea typeface="+mn-ea"/>
              </a:rPr>
              <a:t>!', </a:t>
            </a:r>
            <a:r>
              <a:rPr lang="ko-KR" altLang="en-US" sz="1500" b="1" dirty="0">
                <a:latin typeface="+mn-ea"/>
                <a:ea typeface="+mn-ea"/>
              </a:rPr>
              <a:t>아니면 </a:t>
            </a:r>
            <a:r>
              <a:rPr lang="en-US" altLang="ko-KR" sz="1500" b="1" dirty="0">
                <a:latin typeface="+mn-ea"/>
                <a:ea typeface="+mn-ea"/>
              </a:rPr>
              <a:t>'</a:t>
            </a:r>
            <a:r>
              <a:rPr lang="ko-KR" altLang="en-US" sz="1500" b="1" dirty="0">
                <a:latin typeface="+mn-ea"/>
                <a:ea typeface="+mn-ea"/>
              </a:rPr>
              <a:t>불합격</a:t>
            </a:r>
            <a:r>
              <a:rPr lang="en-US" altLang="ko-KR" sz="1500" b="1" dirty="0">
                <a:latin typeface="+mn-ea"/>
                <a:ea typeface="+mn-ea"/>
              </a:rPr>
              <a:t>!' </a:t>
            </a:r>
            <a:r>
              <a:rPr lang="ko-KR" altLang="en-US" sz="1500" b="1" dirty="0" smtClean="0">
                <a:latin typeface="+mn-ea"/>
                <a:ea typeface="+mn-ea"/>
              </a:rPr>
              <a:t>출력</a:t>
            </a:r>
            <a:endParaRPr lang="ko-KR" altLang="en-US" sz="15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+mn-ea"/>
                <a:ea typeface="+mn-ea"/>
              </a:rPr>
              <a:t> 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</a:rPr>
              <a:t> if </a:t>
            </a:r>
            <a:r>
              <a:rPr lang="en-US" altLang="ko-KR" sz="1500" b="1" dirty="0">
                <a:latin typeface="+mn-ea"/>
                <a:ea typeface="+mn-ea"/>
              </a:rPr>
              <a:t>(score &gt;= 70)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latin typeface="+mn-ea"/>
                <a:ea typeface="+mn-ea"/>
              </a:rPr>
              <a:t>      </a:t>
            </a:r>
            <a:r>
              <a:rPr lang="en-US" altLang="ko-KR" sz="1500" b="1" dirty="0" err="1" smtClean="0">
                <a:latin typeface="+mn-ea"/>
                <a:ea typeface="+mn-ea"/>
              </a:rPr>
              <a:t>printf</a:t>
            </a:r>
            <a:r>
              <a:rPr lang="en-US" altLang="ko-KR" sz="1500" b="1" dirty="0">
                <a:latin typeface="+mn-ea"/>
                <a:ea typeface="+mn-ea"/>
              </a:rPr>
              <a:t>("</a:t>
            </a:r>
            <a:r>
              <a:rPr lang="ko-KR" altLang="en-US" sz="1500" b="1" dirty="0">
                <a:latin typeface="+mn-ea"/>
                <a:ea typeface="+mn-ea"/>
              </a:rPr>
              <a:t>합격</a:t>
            </a:r>
            <a:r>
              <a:rPr lang="en-US" altLang="ko-KR" sz="1500" b="1" dirty="0">
                <a:latin typeface="+mn-ea"/>
                <a:ea typeface="+mn-ea"/>
              </a:rPr>
              <a:t>!\n");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</a:rPr>
              <a:t>  else</a:t>
            </a:r>
            <a:endParaRPr lang="en-US" altLang="ko-KR" sz="15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latin typeface="+mn-ea"/>
                <a:ea typeface="+mn-ea"/>
              </a:rPr>
              <a:t>      </a:t>
            </a:r>
            <a:r>
              <a:rPr lang="en-US" altLang="ko-KR" sz="1500" b="1" dirty="0" err="1" smtClean="0">
                <a:latin typeface="+mn-ea"/>
                <a:ea typeface="+mn-ea"/>
              </a:rPr>
              <a:t>printf</a:t>
            </a:r>
            <a:r>
              <a:rPr lang="en-US" altLang="ko-KR" sz="1500" b="1" dirty="0">
                <a:latin typeface="+mn-ea"/>
                <a:ea typeface="+mn-ea"/>
              </a:rPr>
              <a:t>("</a:t>
            </a:r>
            <a:r>
              <a:rPr lang="ko-KR" altLang="en-US" sz="1500" b="1" dirty="0">
                <a:latin typeface="+mn-ea"/>
                <a:ea typeface="+mn-ea"/>
              </a:rPr>
              <a:t>불합격</a:t>
            </a:r>
            <a:r>
              <a:rPr lang="en-US" altLang="ko-KR" sz="1500" b="1" dirty="0">
                <a:latin typeface="+mn-ea"/>
                <a:ea typeface="+mn-ea"/>
              </a:rPr>
              <a:t>!\n");</a:t>
            </a:r>
          </a:p>
        </p:txBody>
      </p:sp>
      <p:sp>
        <p:nvSpPr>
          <p:cNvPr id="5" name="오른쪽 화살표 4"/>
          <p:cNvSpPr/>
          <p:nvPr/>
        </p:nvSpPr>
        <p:spPr>
          <a:xfrm rot="5400000">
            <a:off x="6944764" y="3717032"/>
            <a:ext cx="29619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rot="10800000">
            <a:off x="3964598" y="5173354"/>
            <a:ext cx="29619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706593" y="1853652"/>
            <a:ext cx="1057096" cy="16561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latin typeface="+mn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45" y="5301208"/>
            <a:ext cx="3048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85" y="6037213"/>
            <a:ext cx="303446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왼쪽 중괄호 16"/>
          <p:cNvSpPr/>
          <p:nvPr/>
        </p:nvSpPr>
        <p:spPr>
          <a:xfrm>
            <a:off x="5076056" y="5734527"/>
            <a:ext cx="360040" cy="540060"/>
          </a:xfrm>
          <a:prstGeom prst="leftBrac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87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7. Preprocessor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(</a:t>
            </a:r>
            <a:r>
              <a:rPr lang="ko-KR" altLang="en-US" sz="2400" b="1" dirty="0" err="1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전처리문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24619" y="620688"/>
            <a:ext cx="82078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7.1 </a:t>
            </a:r>
            <a:r>
              <a:rPr kumimoji="0" lang="en-US" altLang="ko-KR" sz="1600" b="1" dirty="0">
                <a:solidFill>
                  <a:srgbClr val="000000"/>
                </a:solidFill>
                <a:latin typeface="+mn-ea"/>
                <a:ea typeface="+mn-ea"/>
              </a:rPr>
              <a:t>Preprocessor</a:t>
            </a:r>
            <a:endParaRPr kumimoji="0" lang="en-US" altLang="ko-KR" sz="1600" b="1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55030" y="980728"/>
            <a:ext cx="838897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500" b="1" dirty="0" smtClean="0">
                <a:solidFill>
                  <a:srgbClr val="0000FF"/>
                </a:solidFill>
                <a:latin typeface="+mn-ea"/>
                <a:ea typeface="+mn-ea"/>
              </a:rPr>
              <a:t>조건부 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</a:rPr>
              <a:t>Compiler </a:t>
            </a:r>
            <a:r>
              <a:rPr lang="ko-KR" altLang="en-US" sz="1500" b="1" dirty="0" smtClean="0">
                <a:solidFill>
                  <a:srgbClr val="0000FF"/>
                </a:solidFill>
                <a:latin typeface="+mn-ea"/>
                <a:ea typeface="+mn-ea"/>
              </a:rPr>
              <a:t>지시자</a:t>
            </a:r>
            <a:endParaRPr lang="en-US" altLang="ko-KR" sz="1500" b="1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</a:rPr>
              <a:t>      </a:t>
            </a:r>
            <a:endParaRPr lang="ko-KR" altLang="en-US" sz="15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4" t="10903" r="13656" b="26775"/>
          <a:stretch/>
        </p:blipFill>
        <p:spPr bwMode="auto">
          <a:xfrm>
            <a:off x="1187624" y="1484784"/>
            <a:ext cx="7052310" cy="3552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1512154" y="1479199"/>
            <a:ext cx="6727780" cy="4376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latin typeface="+mn-ea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187624" y="2974791"/>
            <a:ext cx="1584176" cy="20627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1624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7. Preprocessor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(</a:t>
            </a:r>
            <a:r>
              <a:rPr lang="ko-KR" altLang="en-US" sz="2400" b="1" dirty="0" err="1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전처리문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24619" y="620688"/>
            <a:ext cx="82078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7.1 </a:t>
            </a:r>
            <a:r>
              <a:rPr kumimoji="0" lang="en-US" altLang="ko-KR" sz="1600" b="1" dirty="0">
                <a:solidFill>
                  <a:srgbClr val="000000"/>
                </a:solidFill>
                <a:latin typeface="+mn-ea"/>
                <a:ea typeface="+mn-ea"/>
              </a:rPr>
              <a:t>Preprocessor</a:t>
            </a:r>
            <a:endParaRPr kumimoji="0" lang="en-US" altLang="ko-KR" sz="1600" b="1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55030" y="980728"/>
            <a:ext cx="838897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500" b="1" dirty="0" smtClean="0">
                <a:solidFill>
                  <a:srgbClr val="0000FF"/>
                </a:solidFill>
                <a:latin typeface="+mn-ea"/>
                <a:ea typeface="+mn-ea"/>
              </a:rPr>
              <a:t>조건부 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</a:rPr>
              <a:t>Compiler </a:t>
            </a:r>
            <a:r>
              <a:rPr lang="ko-KR" altLang="en-US" sz="1500" b="1" dirty="0" smtClean="0">
                <a:solidFill>
                  <a:srgbClr val="0000FF"/>
                </a:solidFill>
                <a:latin typeface="+mn-ea"/>
                <a:ea typeface="+mn-ea"/>
              </a:rPr>
              <a:t>지시자</a:t>
            </a:r>
            <a:endParaRPr lang="en-US" altLang="ko-KR" sz="1500" b="1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</a:rPr>
              <a:t>      </a:t>
            </a:r>
            <a:endParaRPr lang="ko-KR" altLang="en-US" sz="15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00424"/>
            <a:ext cx="8018129" cy="5340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/>
          <p:cNvCxnSpPr/>
          <p:nvPr/>
        </p:nvCxnSpPr>
        <p:spPr>
          <a:xfrm>
            <a:off x="3563888" y="5301208"/>
            <a:ext cx="1080120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491880" y="5805264"/>
            <a:ext cx="1080120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3563888" y="6309320"/>
            <a:ext cx="1080120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21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7. Preprocessor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(</a:t>
            </a:r>
            <a:r>
              <a:rPr lang="ko-KR" altLang="en-US" sz="2400" b="1" dirty="0" err="1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전처리문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24619" y="620688"/>
            <a:ext cx="82078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7.1 </a:t>
            </a:r>
            <a:r>
              <a:rPr kumimoji="0" lang="en-US" altLang="ko-KR" sz="1600" b="1" dirty="0">
                <a:solidFill>
                  <a:srgbClr val="000000"/>
                </a:solidFill>
                <a:latin typeface="+mn-ea"/>
                <a:ea typeface="+mn-ea"/>
              </a:rPr>
              <a:t>Preprocessor</a:t>
            </a:r>
            <a:endParaRPr kumimoji="0" lang="en-US" altLang="ko-KR" sz="1600" b="1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55030" y="980728"/>
            <a:ext cx="838897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500" b="1" dirty="0" smtClean="0">
                <a:solidFill>
                  <a:srgbClr val="0000FF"/>
                </a:solidFill>
                <a:latin typeface="+mn-ea"/>
                <a:ea typeface="+mn-ea"/>
              </a:rPr>
              <a:t>조건부 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</a:rPr>
              <a:t>Compiler </a:t>
            </a:r>
            <a:r>
              <a:rPr lang="ko-KR" altLang="en-US" sz="1500" b="1" dirty="0" smtClean="0">
                <a:solidFill>
                  <a:srgbClr val="0000FF"/>
                </a:solidFill>
                <a:latin typeface="+mn-ea"/>
                <a:ea typeface="+mn-ea"/>
              </a:rPr>
              <a:t>지시자</a:t>
            </a:r>
            <a:endParaRPr lang="en-US" altLang="ko-KR" sz="1500" b="1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</a:rPr>
              <a:t>      </a:t>
            </a:r>
            <a:endParaRPr lang="ko-KR" altLang="en-US" sz="15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08" b="9392"/>
          <a:stretch/>
        </p:blipFill>
        <p:spPr bwMode="auto">
          <a:xfrm>
            <a:off x="1115615" y="1484784"/>
            <a:ext cx="7919357" cy="5204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502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7. Preprocessor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(</a:t>
            </a:r>
            <a:r>
              <a:rPr lang="ko-KR" altLang="en-US" sz="2400" b="1" dirty="0" err="1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전처리문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24619" y="620688"/>
            <a:ext cx="82078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7.1 </a:t>
            </a:r>
            <a:r>
              <a:rPr kumimoji="0" lang="en-US" altLang="ko-KR" sz="1600" b="1" dirty="0">
                <a:solidFill>
                  <a:srgbClr val="000000"/>
                </a:solidFill>
                <a:latin typeface="+mn-ea"/>
                <a:ea typeface="+mn-ea"/>
              </a:rPr>
              <a:t>Preprocessor</a:t>
            </a:r>
            <a:endParaRPr kumimoji="0" lang="en-US" altLang="ko-KR" sz="1600" b="1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55030" y="980728"/>
            <a:ext cx="8388970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500" b="1" dirty="0" smtClean="0">
                <a:solidFill>
                  <a:srgbClr val="0000FF"/>
                </a:solidFill>
                <a:latin typeface="+mn-ea"/>
                <a:ea typeface="+mn-ea"/>
              </a:rPr>
              <a:t>조건부 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</a:rPr>
              <a:t>Compiler </a:t>
            </a:r>
            <a:r>
              <a:rPr lang="ko-KR" altLang="en-US" sz="1500" b="1" dirty="0" smtClean="0">
                <a:solidFill>
                  <a:srgbClr val="0000FF"/>
                </a:solidFill>
                <a:latin typeface="+mn-ea"/>
                <a:ea typeface="+mn-ea"/>
              </a:rPr>
              <a:t>지시자 </a:t>
            </a:r>
            <a:r>
              <a:rPr lang="en-US" altLang="ko-KR" sz="1500" b="1" dirty="0">
                <a:solidFill>
                  <a:srgbClr val="0000FF"/>
                </a:solidFill>
                <a:latin typeface="+mn-ea"/>
                <a:ea typeface="+mn-ea"/>
              </a:rPr>
              <a:t>: #</a:t>
            </a:r>
            <a:r>
              <a:rPr lang="en-US" altLang="ko-KR" sz="1500" b="1" dirty="0" err="1">
                <a:solidFill>
                  <a:srgbClr val="0000FF"/>
                </a:solidFill>
                <a:latin typeface="+mn-ea"/>
                <a:ea typeface="+mn-ea"/>
              </a:rPr>
              <a:t>ifdef</a:t>
            </a:r>
            <a:r>
              <a:rPr lang="en-US" altLang="ko-KR" sz="1500" b="1" dirty="0">
                <a:solidFill>
                  <a:srgbClr val="0000FF"/>
                </a:solidFill>
                <a:latin typeface="+mn-ea"/>
                <a:ea typeface="+mn-ea"/>
              </a:rPr>
              <a:t>, #</a:t>
            </a:r>
            <a:r>
              <a:rPr lang="en-US" altLang="ko-KR" sz="1500" b="1" dirty="0" err="1" smtClean="0">
                <a:solidFill>
                  <a:srgbClr val="0000FF"/>
                </a:solidFill>
                <a:latin typeface="+mn-ea"/>
                <a:ea typeface="+mn-ea"/>
              </a:rPr>
              <a:t>undef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endParaRPr lang="ko-KR" altLang="en-US" sz="15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7095" y="1438900"/>
            <a:ext cx="7995385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+mn-ea"/>
                <a:ea typeface="+mn-ea"/>
              </a:rPr>
              <a:t>#include &lt;</a:t>
            </a:r>
            <a:r>
              <a:rPr lang="en-US" altLang="ko-KR" sz="1400" b="1" dirty="0" err="1">
                <a:latin typeface="+mn-ea"/>
                <a:ea typeface="+mn-ea"/>
              </a:rPr>
              <a:t>stdio.h</a:t>
            </a:r>
            <a:r>
              <a:rPr lang="en-US" altLang="ko-KR" sz="1400" b="1" dirty="0" smtClean="0">
                <a:latin typeface="+mn-ea"/>
                <a:ea typeface="+mn-ea"/>
              </a:rPr>
              <a:t>&gt;</a:t>
            </a:r>
          </a:p>
          <a:p>
            <a:endParaRPr lang="en-US" altLang="ko-KR" sz="1400" b="1" dirty="0">
              <a:solidFill>
                <a:srgbClr val="FF00FF"/>
              </a:solidFill>
              <a:latin typeface="+mn-ea"/>
              <a:ea typeface="+mn-ea"/>
            </a:endParaRPr>
          </a:p>
          <a:p>
            <a:r>
              <a:rPr lang="it-IT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#</a:t>
            </a:r>
            <a:r>
              <a:rPr lang="it-IT" altLang="ko-KR" sz="1400" b="1" dirty="0">
                <a:solidFill>
                  <a:srgbClr val="FF0000"/>
                </a:solidFill>
                <a:latin typeface="+mn-ea"/>
                <a:ea typeface="+mn-ea"/>
              </a:rPr>
              <a:t>define </a:t>
            </a:r>
            <a:r>
              <a:rPr lang="it-IT" altLang="ko-KR" sz="1400" b="1" dirty="0">
                <a:solidFill>
                  <a:srgbClr val="FF00FF"/>
                </a:solidFill>
                <a:latin typeface="+mn-ea"/>
                <a:ea typeface="+mn-ea"/>
              </a:rPr>
              <a:t>PI </a:t>
            </a:r>
            <a:r>
              <a:rPr lang="it-IT" altLang="ko-KR" sz="1400" b="1" dirty="0">
                <a:solidFill>
                  <a:srgbClr val="0000FF"/>
                </a:solidFill>
                <a:latin typeface="+mn-ea"/>
                <a:ea typeface="+mn-ea"/>
              </a:rPr>
              <a:t>3.141592</a:t>
            </a:r>
          </a:p>
          <a:p>
            <a:r>
              <a:rPr lang="it-IT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#</a:t>
            </a:r>
            <a:r>
              <a:rPr lang="it-IT" altLang="ko-KR" sz="1400" b="1" dirty="0">
                <a:solidFill>
                  <a:srgbClr val="FF0000"/>
                </a:solidFill>
                <a:latin typeface="+mn-ea"/>
                <a:ea typeface="+mn-ea"/>
              </a:rPr>
              <a:t>define </a:t>
            </a:r>
            <a:r>
              <a:rPr lang="it-IT" altLang="ko-KR" sz="1400" b="1" dirty="0">
                <a:solidFill>
                  <a:srgbClr val="FF00FF"/>
                </a:solidFill>
                <a:latin typeface="+mn-ea"/>
                <a:ea typeface="+mn-ea"/>
              </a:rPr>
              <a:t>R </a:t>
            </a:r>
            <a:r>
              <a:rPr lang="it-IT" altLang="ko-KR" sz="1400" b="1" dirty="0">
                <a:solidFill>
                  <a:srgbClr val="0000FF"/>
                </a:solidFill>
                <a:latin typeface="+mn-ea"/>
                <a:ea typeface="+mn-ea"/>
              </a:rPr>
              <a:t>5</a:t>
            </a:r>
          </a:p>
          <a:p>
            <a:endParaRPr lang="ko-KR" altLang="en-US" sz="1400" b="1" dirty="0">
              <a:latin typeface="+mn-ea"/>
              <a:ea typeface="+mn-ea"/>
            </a:endParaRPr>
          </a:p>
          <a:p>
            <a:r>
              <a:rPr lang="en-US" altLang="ko-KR" sz="1400" b="1" dirty="0" err="1">
                <a:latin typeface="+mn-ea"/>
                <a:ea typeface="+mn-ea"/>
              </a:rPr>
              <a:t>int</a:t>
            </a:r>
            <a:r>
              <a:rPr lang="en-US" altLang="ko-KR" sz="1400" b="1" dirty="0">
                <a:latin typeface="+mn-ea"/>
                <a:ea typeface="+mn-ea"/>
              </a:rPr>
              <a:t> main</a:t>
            </a:r>
            <a:r>
              <a:rPr lang="en-US" altLang="ko-KR" sz="1400" b="1" dirty="0" smtClean="0">
                <a:latin typeface="+mn-ea"/>
                <a:ea typeface="+mn-ea"/>
              </a:rPr>
              <a:t>() {</a:t>
            </a:r>
            <a:endParaRPr lang="en-US" altLang="ko-KR" sz="1400" b="1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double </a:t>
            </a:r>
            <a:r>
              <a:rPr lang="en-US" altLang="ko-KR" sz="1400" b="1" dirty="0">
                <a:latin typeface="+mn-ea"/>
                <a:ea typeface="+mn-ea"/>
              </a:rPr>
              <a:t>area;</a:t>
            </a:r>
          </a:p>
          <a:p>
            <a:pPr lvl="1">
              <a:lnSpc>
                <a:spcPct val="150000"/>
              </a:lnSpc>
            </a:pPr>
            <a:endParaRPr lang="en-US" altLang="ko-KR" sz="10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#</a:t>
            </a:r>
            <a:r>
              <a:rPr lang="en-US" altLang="ko-KR" sz="1400" b="1" dirty="0" err="1">
                <a:solidFill>
                  <a:srgbClr val="FF0000"/>
                </a:solidFill>
                <a:latin typeface="+mn-ea"/>
                <a:ea typeface="+mn-ea"/>
              </a:rPr>
              <a:t>ifdef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400" b="1" dirty="0">
                <a:latin typeface="+mn-ea"/>
                <a:ea typeface="+mn-ea"/>
              </a:rPr>
              <a:t>PI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err="1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("PI = 3.141592\n"); 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#</a:t>
            </a:r>
            <a:r>
              <a:rPr lang="en-US" altLang="ko-KR" sz="1400" b="1" dirty="0" err="1">
                <a:solidFill>
                  <a:srgbClr val="FF0000"/>
                </a:solidFill>
                <a:latin typeface="+mn-ea"/>
                <a:ea typeface="+mn-ea"/>
              </a:rPr>
              <a:t>endif</a:t>
            </a:r>
            <a:endParaRPr lang="en-US" altLang="ko-KR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endParaRPr lang="en-US" altLang="ko-KR" sz="1000" b="1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#</a:t>
            </a:r>
            <a:r>
              <a:rPr lang="en-US" altLang="ko-KR" sz="1400" b="1" dirty="0" err="1">
                <a:solidFill>
                  <a:srgbClr val="FF0000"/>
                </a:solidFill>
                <a:latin typeface="+mn-ea"/>
                <a:ea typeface="+mn-ea"/>
              </a:rPr>
              <a:t>undef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400" b="1" dirty="0">
                <a:latin typeface="+mn-ea"/>
                <a:ea typeface="+mn-ea"/>
              </a:rPr>
              <a:t>R 		// R</a:t>
            </a:r>
            <a:r>
              <a:rPr lang="ko-KR" altLang="en-US" sz="1400" b="1" dirty="0">
                <a:latin typeface="+mn-ea"/>
                <a:ea typeface="+mn-ea"/>
              </a:rPr>
              <a:t>의 정의 해제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#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define </a:t>
            </a:r>
            <a:r>
              <a:rPr lang="en-US" altLang="ko-KR" sz="1400" b="1" dirty="0">
                <a:latin typeface="+mn-ea"/>
                <a:ea typeface="+mn-ea"/>
              </a:rPr>
              <a:t>R 3 	</a:t>
            </a:r>
            <a:r>
              <a:rPr lang="en-US" altLang="ko-KR" sz="1400" b="1" dirty="0" smtClean="0">
                <a:latin typeface="+mn-ea"/>
                <a:ea typeface="+mn-ea"/>
              </a:rPr>
              <a:t>	// </a:t>
            </a:r>
            <a:r>
              <a:rPr lang="en-US" altLang="ko-KR" sz="1400" b="1" dirty="0">
                <a:latin typeface="+mn-ea"/>
                <a:ea typeface="+mn-ea"/>
              </a:rPr>
              <a:t>R</a:t>
            </a:r>
            <a:r>
              <a:rPr lang="ko-KR" altLang="en-US" sz="1400" b="1" dirty="0">
                <a:latin typeface="+mn-ea"/>
                <a:ea typeface="+mn-ea"/>
              </a:rPr>
              <a:t>을 </a:t>
            </a:r>
            <a:r>
              <a:rPr lang="en-US" altLang="ko-KR" sz="1400" b="1" dirty="0">
                <a:latin typeface="+mn-ea"/>
                <a:ea typeface="+mn-ea"/>
              </a:rPr>
              <a:t>3</a:t>
            </a:r>
            <a:r>
              <a:rPr lang="ko-KR" altLang="en-US" sz="1400" b="1" dirty="0">
                <a:latin typeface="+mn-ea"/>
                <a:ea typeface="+mn-ea"/>
              </a:rPr>
              <a:t>으로 재정의</a:t>
            </a:r>
          </a:p>
          <a:p>
            <a:pPr lvl="1">
              <a:lnSpc>
                <a:spcPct val="150000"/>
              </a:lnSpc>
            </a:pPr>
            <a:endParaRPr lang="en-US" altLang="ko-KR" sz="1000" b="1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area </a:t>
            </a:r>
            <a:r>
              <a:rPr lang="en-US" altLang="ko-KR" sz="1400" b="1" dirty="0">
                <a:latin typeface="+mn-ea"/>
                <a:ea typeface="+mn-ea"/>
              </a:rPr>
              <a:t>= PI * R * R;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("Radius = %d\</a:t>
            </a:r>
            <a:r>
              <a:rPr lang="en-US" altLang="ko-KR" sz="1400" b="1" dirty="0" err="1">
                <a:latin typeface="+mn-ea"/>
                <a:ea typeface="+mn-ea"/>
              </a:rPr>
              <a:t>nArea</a:t>
            </a:r>
            <a:r>
              <a:rPr lang="en-US" altLang="ko-KR" sz="1400" b="1" dirty="0">
                <a:latin typeface="+mn-ea"/>
                <a:ea typeface="+mn-ea"/>
              </a:rPr>
              <a:t> = %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</a:rPr>
              <a:t>.2lf</a:t>
            </a:r>
            <a:r>
              <a:rPr lang="en-US" altLang="ko-KR" sz="1400" b="1" dirty="0">
                <a:latin typeface="+mn-ea"/>
                <a:ea typeface="+mn-ea"/>
              </a:rPr>
              <a:t>\n", </a:t>
            </a:r>
            <a:r>
              <a:rPr lang="en-US" altLang="ko-KR" sz="1400" b="1" dirty="0">
                <a:solidFill>
                  <a:srgbClr val="FF00FF"/>
                </a:solidFill>
                <a:latin typeface="+mn-ea"/>
                <a:ea typeface="+mn-ea"/>
              </a:rPr>
              <a:t>R</a:t>
            </a:r>
            <a:r>
              <a:rPr lang="en-US" altLang="ko-KR" sz="1400" b="1" dirty="0">
                <a:latin typeface="+mn-ea"/>
                <a:ea typeface="+mn-ea"/>
              </a:rPr>
              <a:t>, </a:t>
            </a:r>
            <a:r>
              <a:rPr lang="en-US" altLang="ko-KR" sz="1400" b="1" dirty="0">
                <a:solidFill>
                  <a:srgbClr val="FF00FF"/>
                </a:solidFill>
                <a:latin typeface="+mn-ea"/>
                <a:ea typeface="+mn-ea"/>
              </a:rPr>
              <a:t>area</a:t>
            </a:r>
            <a:r>
              <a:rPr lang="en-US" altLang="ko-KR" sz="1400" b="1" dirty="0">
                <a:latin typeface="+mn-ea"/>
                <a:ea typeface="+mn-ea"/>
              </a:rPr>
              <a:t>);</a:t>
            </a:r>
          </a:p>
          <a:p>
            <a:pPr lvl="1"/>
            <a:endParaRPr lang="ko-KR" altLang="en-US" sz="500" b="1" dirty="0">
              <a:latin typeface="+mn-ea"/>
              <a:ea typeface="+mn-ea"/>
            </a:endParaRPr>
          </a:p>
          <a:p>
            <a:pPr lvl="1"/>
            <a:r>
              <a:rPr lang="en-US" altLang="ko-KR" sz="1400" b="1" dirty="0" smtClean="0">
                <a:latin typeface="+mn-ea"/>
                <a:ea typeface="+mn-ea"/>
              </a:rPr>
              <a:t>return </a:t>
            </a:r>
            <a:r>
              <a:rPr lang="en-US" altLang="ko-KR" sz="1400" b="1" dirty="0">
                <a:latin typeface="+mn-ea"/>
                <a:ea typeface="+mn-ea"/>
              </a:rPr>
              <a:t>0;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}</a:t>
            </a:r>
            <a:endParaRPr lang="ko-KR" altLang="en-US" sz="1400" b="1" dirty="0">
              <a:latin typeface="+mn-ea"/>
              <a:ea typeface="+mn-ea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788" y="5877272"/>
            <a:ext cx="3124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913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7. Preprocessor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(</a:t>
            </a:r>
            <a:r>
              <a:rPr lang="ko-KR" altLang="en-US" sz="2400" b="1" dirty="0" err="1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전처리문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24619" y="620688"/>
            <a:ext cx="82078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7.1 </a:t>
            </a:r>
            <a:r>
              <a:rPr kumimoji="0" lang="en-US" altLang="ko-KR" sz="1600" b="1" dirty="0">
                <a:solidFill>
                  <a:srgbClr val="000000"/>
                </a:solidFill>
                <a:latin typeface="+mn-ea"/>
                <a:ea typeface="+mn-ea"/>
              </a:rPr>
              <a:t>Preprocessor</a:t>
            </a:r>
            <a:endParaRPr kumimoji="0" lang="en-US" altLang="ko-KR" sz="1600" b="1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55030" y="980728"/>
            <a:ext cx="8388970" cy="2516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500" b="1" dirty="0" smtClean="0">
                <a:solidFill>
                  <a:srgbClr val="0000FF"/>
                </a:solidFill>
                <a:latin typeface="+mn-ea"/>
                <a:ea typeface="+mn-ea"/>
              </a:rPr>
              <a:t>조건부 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</a:rPr>
              <a:t>Compiler </a:t>
            </a:r>
            <a:r>
              <a:rPr lang="ko-KR" altLang="en-US" sz="1500" b="1" dirty="0" smtClean="0">
                <a:solidFill>
                  <a:srgbClr val="0000FF"/>
                </a:solidFill>
                <a:latin typeface="+mn-ea"/>
                <a:ea typeface="+mn-ea"/>
              </a:rPr>
              <a:t>지시자</a:t>
            </a:r>
            <a:endParaRPr lang="en-US" altLang="ko-KR" sz="1500" b="1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     #</a:t>
            </a:r>
            <a:r>
              <a:rPr lang="en-US" altLang="ko-KR" sz="1500" b="1" dirty="0" err="1">
                <a:solidFill>
                  <a:srgbClr val="FF0000"/>
                </a:solidFill>
                <a:latin typeface="+mn-ea"/>
                <a:ea typeface="+mn-ea"/>
              </a:rPr>
              <a:t>ifndef</a:t>
            </a:r>
            <a:endParaRPr lang="en-US" altLang="ko-KR" sz="15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latin typeface="+mn-ea"/>
                <a:ea typeface="+mn-ea"/>
              </a:rPr>
              <a:t>	: “</a:t>
            </a:r>
            <a:r>
              <a:rPr lang="en-US" altLang="ko-KR" sz="1500" b="1" dirty="0">
                <a:latin typeface="+mn-ea"/>
                <a:ea typeface="+mn-ea"/>
              </a:rPr>
              <a:t>if not defined”</a:t>
            </a:r>
            <a:r>
              <a:rPr lang="ko-KR" altLang="en-US" sz="1500" b="1" dirty="0">
                <a:latin typeface="+mn-ea"/>
                <a:ea typeface="+mn-ea"/>
              </a:rPr>
              <a:t>의 약어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latin typeface="+mn-ea"/>
                <a:ea typeface="+mn-ea"/>
              </a:rPr>
              <a:t>	: </a:t>
            </a:r>
            <a:r>
              <a:rPr lang="ko-KR" altLang="en-US" sz="1500" b="1" dirty="0" smtClean="0">
                <a:latin typeface="+mn-ea"/>
                <a:ea typeface="+mn-ea"/>
              </a:rPr>
              <a:t>매크로가 </a:t>
            </a:r>
            <a:r>
              <a:rPr lang="ko-KR" altLang="en-US" sz="1500" b="1" dirty="0">
                <a:latin typeface="+mn-ea"/>
                <a:ea typeface="+mn-ea"/>
              </a:rPr>
              <a:t>정의되어 있지 않은 경우에만 </a:t>
            </a:r>
            <a:br>
              <a:rPr lang="ko-KR" altLang="en-US" sz="1500" b="1" dirty="0">
                <a:latin typeface="+mn-ea"/>
                <a:ea typeface="+mn-ea"/>
              </a:rPr>
            </a:br>
            <a:r>
              <a:rPr lang="en-US" altLang="ko-KR" sz="1500" b="1" dirty="0" smtClean="0">
                <a:latin typeface="+mn-ea"/>
                <a:ea typeface="+mn-ea"/>
              </a:rPr>
              <a:t>	   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</a:rPr>
              <a:t>#</a:t>
            </a:r>
            <a:r>
              <a:rPr lang="en-US" altLang="ko-KR" sz="1500" b="1" dirty="0" err="1">
                <a:solidFill>
                  <a:srgbClr val="FF0000"/>
                </a:solidFill>
                <a:latin typeface="+mn-ea"/>
                <a:ea typeface="+mn-ea"/>
              </a:rPr>
              <a:t>ifndef</a:t>
            </a:r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 ~#</a:t>
            </a:r>
            <a:r>
              <a:rPr lang="en-US" altLang="ko-KR" sz="1500" b="1" dirty="0" err="1">
                <a:solidFill>
                  <a:srgbClr val="FF0000"/>
                </a:solidFill>
                <a:latin typeface="+mn-ea"/>
                <a:ea typeface="+mn-ea"/>
              </a:rPr>
              <a:t>endif</a:t>
            </a:r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ko-KR" altLang="en-US" sz="1500" b="1" dirty="0">
                <a:latin typeface="+mn-ea"/>
                <a:ea typeface="+mn-ea"/>
              </a:rPr>
              <a:t>사이의 문장을 </a:t>
            </a:r>
            <a:r>
              <a:rPr lang="ko-KR" altLang="en-US" sz="1500" b="1" dirty="0" smtClean="0">
                <a:latin typeface="+mn-ea"/>
                <a:ea typeface="+mn-ea"/>
              </a:rPr>
              <a:t>소스 </a:t>
            </a:r>
            <a:r>
              <a:rPr lang="ko-KR" altLang="en-US" sz="1500" b="1" dirty="0">
                <a:latin typeface="+mn-ea"/>
                <a:ea typeface="+mn-ea"/>
              </a:rPr>
              <a:t>파일에 삽입하여 컴파일 되게 함 </a:t>
            </a:r>
          </a:p>
          <a:p>
            <a:pPr>
              <a:lnSpc>
                <a:spcPct val="150000"/>
              </a:lnSpc>
            </a:pPr>
            <a:endParaRPr lang="en-US" altLang="ko-KR" sz="1500" b="1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</a:rPr>
              <a:t>       </a:t>
            </a:r>
            <a:endParaRPr lang="ko-KR" altLang="en-US" sz="15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3994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7. Preprocessor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(</a:t>
            </a:r>
            <a:r>
              <a:rPr lang="ko-KR" altLang="en-US" sz="2400" b="1" dirty="0" err="1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전처리문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24619" y="620688"/>
            <a:ext cx="82078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7.1 </a:t>
            </a:r>
            <a:r>
              <a:rPr kumimoji="0" lang="en-US" altLang="ko-KR" sz="1600" b="1" dirty="0">
                <a:solidFill>
                  <a:srgbClr val="000000"/>
                </a:solidFill>
                <a:latin typeface="+mn-ea"/>
                <a:ea typeface="+mn-ea"/>
              </a:rPr>
              <a:t>Preprocessor</a:t>
            </a:r>
            <a:endParaRPr kumimoji="0" lang="en-US" altLang="ko-KR" sz="1600" b="1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55030" y="980728"/>
            <a:ext cx="838897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500" b="1" dirty="0" smtClean="0">
                <a:solidFill>
                  <a:srgbClr val="0000FF"/>
                </a:solidFill>
                <a:latin typeface="+mn-ea"/>
                <a:ea typeface="+mn-ea"/>
              </a:rPr>
              <a:t>실습</a:t>
            </a:r>
            <a:endParaRPr lang="en-US" altLang="ko-KR" sz="1500" b="1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</a:rPr>
              <a:t>     : test2.h </a:t>
            </a:r>
            <a:r>
              <a:rPr lang="ko-KR" altLang="en-US" sz="1500" b="1" dirty="0" smtClean="0">
                <a:solidFill>
                  <a:srgbClr val="0000FF"/>
                </a:solidFill>
                <a:latin typeface="+mn-ea"/>
                <a:ea typeface="+mn-ea"/>
              </a:rPr>
              <a:t>만들기 </a:t>
            </a:r>
            <a:r>
              <a:rPr lang="en-US" altLang="ko-KR" sz="1500" b="1" dirty="0" smtClean="0">
                <a:latin typeface="+mn-ea"/>
                <a:ea typeface="+mn-ea"/>
              </a:rPr>
              <a:t>(</a:t>
            </a:r>
            <a:r>
              <a:rPr lang="ko-KR" altLang="en-US" sz="1500" b="1" dirty="0" smtClean="0">
                <a:latin typeface="+mn-ea"/>
                <a:ea typeface="+mn-ea"/>
              </a:rPr>
              <a:t>내용은 아래와 같이</a:t>
            </a:r>
            <a:r>
              <a:rPr lang="en-US" altLang="ko-KR" sz="1500" b="1" dirty="0" smtClean="0">
                <a:latin typeface="+mn-ea"/>
                <a:ea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</a:rPr>
              <a:t>           </a:t>
            </a:r>
            <a:r>
              <a:rPr lang="it-IT" altLang="ko-KR" sz="1500" b="1" dirty="0" smtClean="0">
                <a:latin typeface="+mn-ea"/>
                <a:ea typeface="+mn-ea"/>
              </a:rPr>
              <a:t>#</a:t>
            </a:r>
            <a:r>
              <a:rPr lang="it-IT" altLang="ko-KR" sz="1500" b="1" dirty="0">
                <a:latin typeface="+mn-ea"/>
                <a:ea typeface="+mn-ea"/>
              </a:rPr>
              <a:t>define SQUARE(x) ((x) * (x))</a:t>
            </a:r>
          </a:p>
          <a:p>
            <a:pPr>
              <a:lnSpc>
                <a:spcPct val="150000"/>
              </a:lnSpc>
            </a:pPr>
            <a:r>
              <a:rPr lang="it-IT" altLang="ko-KR" sz="1500" b="1" dirty="0">
                <a:latin typeface="+mn-ea"/>
                <a:ea typeface="+mn-ea"/>
              </a:rPr>
              <a:t> </a:t>
            </a:r>
            <a:r>
              <a:rPr lang="it-IT" altLang="ko-KR" sz="1500" b="1" dirty="0" smtClean="0">
                <a:latin typeface="+mn-ea"/>
                <a:ea typeface="+mn-ea"/>
              </a:rPr>
              <a:t>          #</a:t>
            </a:r>
            <a:r>
              <a:rPr lang="it-IT" altLang="ko-KR" sz="1500" b="1" dirty="0">
                <a:latin typeface="+mn-ea"/>
                <a:ea typeface="+mn-ea"/>
              </a:rPr>
              <a:t>define CUBE(x) </a:t>
            </a:r>
            <a:r>
              <a:rPr lang="it-IT" altLang="ko-KR" sz="1500" b="1" dirty="0" smtClean="0">
                <a:latin typeface="+mn-ea"/>
                <a:ea typeface="+mn-ea"/>
              </a:rPr>
              <a:t>((</a:t>
            </a:r>
            <a:r>
              <a:rPr lang="it-IT" altLang="ko-KR" sz="1500" b="1" dirty="0">
                <a:latin typeface="+mn-ea"/>
                <a:ea typeface="+mn-ea"/>
              </a:rPr>
              <a:t>x) * (x) * (x</a:t>
            </a:r>
            <a:r>
              <a:rPr lang="it-IT" altLang="ko-KR" sz="1500" b="1" dirty="0" smtClean="0">
                <a:latin typeface="+mn-ea"/>
                <a:ea typeface="+mn-ea"/>
              </a:rPr>
              <a:t>))</a:t>
            </a:r>
          </a:p>
          <a:p>
            <a:pPr>
              <a:lnSpc>
                <a:spcPct val="150000"/>
              </a:lnSpc>
            </a:pPr>
            <a:endParaRPr lang="it-IT" altLang="ko-KR" sz="15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500" b="1" dirty="0" smtClean="0">
                <a:solidFill>
                  <a:srgbClr val="0000FF"/>
                </a:solidFill>
                <a:latin typeface="+mn-ea"/>
                <a:ea typeface="+mn-ea"/>
              </a:rPr>
              <a:t>     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</a:rPr>
              <a:t>: test2.c </a:t>
            </a:r>
            <a:r>
              <a:rPr lang="ko-KR" altLang="en-US" sz="1500" b="1" dirty="0" smtClean="0">
                <a:solidFill>
                  <a:srgbClr val="0000FF"/>
                </a:solidFill>
                <a:latin typeface="+mn-ea"/>
                <a:ea typeface="+mn-ea"/>
              </a:rPr>
              <a:t>만들어 실행하기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endParaRPr lang="ko-KR" altLang="en-US" sz="15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59632" y="3068960"/>
            <a:ext cx="7884368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+mn-ea"/>
                <a:ea typeface="+mn-ea"/>
              </a:rPr>
              <a:t>#include &lt;</a:t>
            </a:r>
            <a:r>
              <a:rPr lang="en-US" altLang="ko-KR" sz="1400" b="1" dirty="0" err="1">
                <a:latin typeface="+mn-ea"/>
                <a:ea typeface="+mn-ea"/>
              </a:rPr>
              <a:t>stdio.h</a:t>
            </a:r>
            <a:r>
              <a:rPr lang="en-US" altLang="ko-KR" sz="1400" b="1" dirty="0" smtClean="0">
                <a:latin typeface="+mn-ea"/>
                <a:ea typeface="+mn-ea"/>
              </a:rPr>
              <a:t>&gt;</a:t>
            </a:r>
          </a:p>
          <a:p>
            <a:r>
              <a:rPr lang="en-US" altLang="ko-KR" sz="1400" dirty="0"/>
              <a:t>#include "</a:t>
            </a:r>
            <a:r>
              <a:rPr lang="en-US" altLang="ko-KR" sz="1400" dirty="0" smtClean="0"/>
              <a:t>test2.h</a:t>
            </a:r>
            <a:r>
              <a:rPr lang="en-US" altLang="ko-KR" sz="1400" dirty="0"/>
              <a:t>"</a:t>
            </a:r>
            <a:endParaRPr lang="ko-KR" altLang="en-US" sz="1400" b="1" dirty="0">
              <a:latin typeface="+mn-ea"/>
              <a:ea typeface="+mn-ea"/>
            </a:endParaRPr>
          </a:p>
          <a:p>
            <a:r>
              <a:rPr lang="en-US" altLang="ko-KR" sz="1400" b="1" dirty="0" err="1">
                <a:latin typeface="+mn-ea"/>
                <a:ea typeface="+mn-ea"/>
              </a:rPr>
              <a:t>int</a:t>
            </a:r>
            <a:r>
              <a:rPr lang="en-US" altLang="ko-KR" sz="1400" b="1" dirty="0">
                <a:latin typeface="+mn-ea"/>
                <a:ea typeface="+mn-ea"/>
              </a:rPr>
              <a:t> main</a:t>
            </a:r>
            <a:r>
              <a:rPr lang="en-US" altLang="ko-KR" sz="1400" b="1" dirty="0" smtClean="0">
                <a:latin typeface="+mn-ea"/>
                <a:ea typeface="+mn-ea"/>
              </a:rPr>
              <a:t>() {</a:t>
            </a:r>
            <a:endParaRPr lang="en-US" altLang="ko-KR" sz="1400" b="1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b="1" dirty="0" err="1">
                <a:latin typeface="+mn-ea"/>
                <a:ea typeface="+mn-ea"/>
              </a:rPr>
              <a:t>int</a:t>
            </a:r>
            <a:r>
              <a:rPr lang="en-US" altLang="ko-KR" sz="1400" b="1" dirty="0">
                <a:latin typeface="+mn-ea"/>
                <a:ea typeface="+mn-ea"/>
              </a:rPr>
              <a:t> n;</a:t>
            </a:r>
          </a:p>
          <a:p>
            <a:pPr lvl="1">
              <a:lnSpc>
                <a:spcPct val="150000"/>
              </a:lnSpc>
            </a:pPr>
            <a:endParaRPr lang="en-US" altLang="ko-KR" sz="1400" b="1" dirty="0" smtClean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</a:t>
            </a:r>
            <a:r>
              <a:rPr lang="ko-KR" altLang="en-US" sz="1400" b="1" dirty="0">
                <a:latin typeface="+mn-ea"/>
                <a:ea typeface="+mn-ea"/>
              </a:rPr>
              <a:t>입력 </a:t>
            </a:r>
            <a:r>
              <a:rPr lang="en-US" altLang="ko-KR" sz="1400" b="1" dirty="0">
                <a:latin typeface="+mn-ea"/>
                <a:ea typeface="+mn-ea"/>
              </a:rPr>
              <a:t>: ");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err="1">
                <a:latin typeface="+mn-ea"/>
                <a:ea typeface="+mn-ea"/>
              </a:rPr>
              <a:t>s</a:t>
            </a:r>
            <a:r>
              <a:rPr lang="en-US" altLang="ko-KR" sz="1400" b="1" dirty="0" err="1" smtClean="0">
                <a:latin typeface="+mn-ea"/>
                <a:ea typeface="+mn-ea"/>
              </a:rPr>
              <a:t>canf_s</a:t>
            </a:r>
            <a:r>
              <a:rPr lang="en-US" altLang="ko-KR" sz="1400" b="1" dirty="0" smtClean="0">
                <a:latin typeface="+mn-ea"/>
                <a:ea typeface="+mn-ea"/>
              </a:rPr>
              <a:t>("%</a:t>
            </a:r>
            <a:r>
              <a:rPr lang="en-US" altLang="ko-KR" sz="1400" b="1" dirty="0">
                <a:latin typeface="+mn-ea"/>
                <a:ea typeface="+mn-ea"/>
              </a:rPr>
              <a:t>d", &amp;n);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("%d</a:t>
            </a:r>
            <a:r>
              <a:rPr lang="ko-KR" altLang="en-US" sz="1400" b="1" dirty="0">
                <a:latin typeface="+mn-ea"/>
                <a:ea typeface="+mn-ea"/>
              </a:rPr>
              <a:t>의 제곱 </a:t>
            </a:r>
            <a:r>
              <a:rPr lang="en-US" altLang="ko-KR" sz="1400" b="1" dirty="0">
                <a:latin typeface="+mn-ea"/>
                <a:ea typeface="+mn-ea"/>
              </a:rPr>
              <a:t>= %d, %d</a:t>
            </a:r>
            <a:r>
              <a:rPr lang="ko-KR" altLang="en-US" sz="1400" b="1" dirty="0">
                <a:latin typeface="+mn-ea"/>
                <a:ea typeface="+mn-ea"/>
              </a:rPr>
              <a:t>의 세제곱 </a:t>
            </a:r>
            <a:r>
              <a:rPr lang="en-US" altLang="ko-KR" sz="1400" b="1" dirty="0">
                <a:latin typeface="+mn-ea"/>
                <a:ea typeface="+mn-ea"/>
              </a:rPr>
              <a:t>= %d\n", </a:t>
            </a:r>
            <a:r>
              <a:rPr lang="en-US" altLang="ko-KR" sz="1400" b="1" dirty="0" smtClean="0">
                <a:latin typeface="+mn-ea"/>
                <a:ea typeface="+mn-ea"/>
              </a:rPr>
              <a:t>n</a:t>
            </a:r>
            <a:r>
              <a:rPr lang="en-US" altLang="ko-KR" sz="1400" b="1" dirty="0">
                <a:latin typeface="+mn-ea"/>
                <a:ea typeface="+mn-ea"/>
              </a:rPr>
              <a:t>, 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</a:rPr>
              <a:t>SQUARE(n)</a:t>
            </a:r>
            <a:r>
              <a:rPr lang="en-US" altLang="ko-KR" sz="1400" b="1" dirty="0">
                <a:latin typeface="+mn-ea"/>
                <a:ea typeface="+mn-ea"/>
              </a:rPr>
              <a:t>, n, 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</a:rPr>
              <a:t>CUBE(n)</a:t>
            </a:r>
            <a:r>
              <a:rPr lang="en-US" altLang="ko-KR" sz="1400" b="1" dirty="0">
                <a:latin typeface="+mn-ea"/>
                <a:ea typeface="+mn-ea"/>
              </a:rPr>
              <a:t>);</a:t>
            </a:r>
          </a:p>
          <a:p>
            <a:pPr lvl="1"/>
            <a:endParaRPr lang="ko-KR" altLang="en-US" sz="500" b="1" dirty="0">
              <a:latin typeface="+mn-ea"/>
              <a:ea typeface="+mn-ea"/>
            </a:endParaRPr>
          </a:p>
          <a:p>
            <a:pPr lvl="1"/>
            <a:r>
              <a:rPr lang="en-US" altLang="ko-KR" sz="1400" b="1" dirty="0" smtClean="0">
                <a:latin typeface="+mn-ea"/>
                <a:ea typeface="+mn-ea"/>
              </a:rPr>
              <a:t>return </a:t>
            </a:r>
            <a:r>
              <a:rPr lang="en-US" altLang="ko-KR" sz="1400" b="1" dirty="0">
                <a:latin typeface="+mn-ea"/>
                <a:ea typeface="+mn-ea"/>
              </a:rPr>
              <a:t>0;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}</a:t>
            </a:r>
            <a:endParaRPr lang="ko-KR" altLang="en-US" sz="1400" b="1" dirty="0"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5616" y="6119336"/>
            <a:ext cx="3006828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lang="ko-KR" altLang="en-US" sz="1400" b="1" dirty="0" err="1" smtClean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빌드</a:t>
            </a:r>
            <a:r>
              <a:rPr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 </a:t>
            </a: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– </a:t>
            </a:r>
            <a:r>
              <a:rPr lang="ko-KR" altLang="en-US" sz="1400" b="1" dirty="0" err="1" smtClean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솔루션빌드</a:t>
            </a:r>
            <a:endParaRPr lang="en-US" altLang="ko-KR" sz="1400" b="1" dirty="0" smtClean="0">
              <a:solidFill>
                <a:srgbClr val="0000FF"/>
              </a:solidFill>
              <a:latin typeface="+mn-ea"/>
              <a:ea typeface="+mn-ea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디버그 </a:t>
            </a:r>
            <a:r>
              <a:rPr kumimoji="0"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– </a:t>
            </a: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디버깅하지 않고 시작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6097740"/>
            <a:ext cx="32099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직선 화살표 연결선 7"/>
          <p:cNvCxnSpPr/>
          <p:nvPr/>
        </p:nvCxnSpPr>
        <p:spPr>
          <a:xfrm>
            <a:off x="3076160" y="2275404"/>
            <a:ext cx="0" cy="29619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3131840" y="2451916"/>
            <a:ext cx="1620180" cy="251795"/>
          </a:xfrm>
          <a:prstGeom prst="rect">
            <a:avLst/>
          </a:prstGeom>
          <a:solidFill>
            <a:schemeClr val="bg1"/>
          </a:solidFill>
        </p:spPr>
        <p:txBody>
          <a:bodyPr wrap="square" lIns="18000" tIns="18000" rIns="18000" bIns="18000" rtlCol="0">
            <a:spAutoFit/>
          </a:bodyPr>
          <a:lstStyle/>
          <a:p>
            <a:pPr latinLnBrk="1">
              <a:tabLst>
                <a:tab pos="2873375" algn="l"/>
                <a:tab pos="3225800" algn="l"/>
                <a:tab pos="3587750" algn="l"/>
                <a:tab pos="3949700" algn="l"/>
                <a:tab pos="4300538" algn="l"/>
                <a:tab pos="4662488" algn="l"/>
                <a:tab pos="5024438" algn="l"/>
                <a:tab pos="5386388" algn="l"/>
              </a:tabLst>
            </a:pPr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+mn-ea"/>
              </a:rPr>
              <a:t>한 칸 띄어쓰기</a:t>
            </a:r>
            <a:endParaRPr lang="ko-KR" altLang="en-US" sz="1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907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7. Preprocessor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(</a:t>
            </a:r>
            <a:r>
              <a:rPr lang="ko-KR" altLang="en-US" sz="2400" b="1" dirty="0" err="1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전처리문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24619" y="620688"/>
            <a:ext cx="820782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7.2 </a:t>
            </a:r>
            <a:r>
              <a:rPr kumimoji="0"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실습 </a:t>
            </a:r>
            <a:r>
              <a:rPr kumimoji="0" lang="en-US" altLang="ko-KR" sz="1600" b="1" dirty="0">
                <a:solidFill>
                  <a:srgbClr val="FF0000"/>
                </a:solidFill>
                <a:latin typeface="+mn-ea"/>
                <a:ea typeface="+mn-ea"/>
              </a:rPr>
              <a:t>#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+mn-ea"/>
                <a:ea typeface="+mn-ea"/>
              </a:rPr>
              <a:t>undef</a:t>
            </a:r>
            <a:endParaRPr kumimoji="0" lang="en-US" altLang="ko-KR" sz="1600" b="1" dirty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49187" y="1124744"/>
            <a:ext cx="7884368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+mn-ea"/>
                <a:ea typeface="+mn-ea"/>
              </a:rPr>
              <a:t>#include &lt;</a:t>
            </a:r>
            <a:r>
              <a:rPr lang="en-US" altLang="ko-KR" sz="1400" b="1" dirty="0" err="1">
                <a:latin typeface="+mn-ea"/>
                <a:ea typeface="+mn-ea"/>
              </a:rPr>
              <a:t>stdio.h</a:t>
            </a:r>
            <a:r>
              <a:rPr lang="en-US" altLang="ko-KR" sz="1400" b="1" dirty="0" smtClean="0">
                <a:latin typeface="+mn-ea"/>
                <a:ea typeface="+mn-ea"/>
              </a:rPr>
              <a:t>&gt;</a:t>
            </a:r>
          </a:p>
          <a:p>
            <a:endParaRPr lang="ko-KR" altLang="en-US" sz="1400" b="1" dirty="0">
              <a:latin typeface="+mn-ea"/>
              <a:ea typeface="+mn-ea"/>
            </a:endParaRPr>
          </a:p>
          <a:p>
            <a:r>
              <a:rPr lang="en-US" altLang="ko-KR" sz="1400" b="1" dirty="0">
                <a:latin typeface="+mn-ea"/>
                <a:ea typeface="+mn-ea"/>
              </a:rPr>
              <a:t>#define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SIZE</a:t>
            </a:r>
            <a:r>
              <a:rPr lang="en-US" altLang="ko-KR" sz="1400" b="1" dirty="0">
                <a:latin typeface="+mn-ea"/>
                <a:ea typeface="+mn-ea"/>
              </a:rPr>
              <a:t> 5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#define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PRINT</a:t>
            </a:r>
            <a:r>
              <a:rPr lang="en-US" altLang="ko-KR" sz="1400" b="1" dirty="0">
                <a:latin typeface="+mn-ea"/>
                <a:ea typeface="+mn-ea"/>
              </a:rPr>
              <a:t>(</a:t>
            </a:r>
            <a:r>
              <a:rPr lang="en-US" altLang="ko-KR" sz="1400" b="1" dirty="0" err="1">
                <a:latin typeface="+mn-ea"/>
                <a:ea typeface="+mn-ea"/>
              </a:rPr>
              <a:t>i</a:t>
            </a:r>
            <a:r>
              <a:rPr lang="en-US" altLang="ko-KR" sz="1400" b="1" dirty="0">
                <a:latin typeface="+mn-ea"/>
                <a:ea typeface="+mn-ea"/>
              </a:rPr>
              <a:t>) for(</a:t>
            </a:r>
            <a:r>
              <a:rPr lang="en-US" altLang="ko-KR" sz="1400" b="1" dirty="0" err="1">
                <a:latin typeface="+mn-ea"/>
                <a:ea typeface="+mn-ea"/>
              </a:rPr>
              <a:t>i</a:t>
            </a:r>
            <a:r>
              <a:rPr lang="en-US" altLang="ko-KR" sz="1400" b="1" dirty="0">
                <a:latin typeface="+mn-ea"/>
                <a:ea typeface="+mn-ea"/>
              </a:rPr>
              <a:t> = 0; </a:t>
            </a:r>
            <a:r>
              <a:rPr lang="en-US" altLang="ko-KR" sz="1400" b="1" dirty="0" err="1">
                <a:latin typeface="+mn-ea"/>
                <a:ea typeface="+mn-ea"/>
              </a:rPr>
              <a:t>i</a:t>
            </a:r>
            <a:r>
              <a:rPr lang="en-US" altLang="ko-KR" sz="1400" b="1" dirty="0">
                <a:latin typeface="+mn-ea"/>
                <a:ea typeface="+mn-ea"/>
              </a:rPr>
              <a:t> &lt; SIZE; </a:t>
            </a:r>
            <a:r>
              <a:rPr lang="en-US" altLang="ko-KR" sz="1400" b="1" dirty="0" err="1">
                <a:latin typeface="+mn-ea"/>
                <a:ea typeface="+mn-ea"/>
              </a:rPr>
              <a:t>i</a:t>
            </a:r>
            <a:r>
              <a:rPr lang="en-US" altLang="ko-KR" sz="1400" b="1" dirty="0">
                <a:latin typeface="+mn-ea"/>
                <a:ea typeface="+mn-ea"/>
              </a:rPr>
              <a:t>++) </a:t>
            </a:r>
            <a:r>
              <a:rPr lang="en-US" altLang="ko-KR" sz="1400" b="1" dirty="0" err="1">
                <a:latin typeface="+mn-ea"/>
                <a:ea typeface="+mn-ea"/>
              </a:rPr>
              <a:t>printf</a:t>
            </a:r>
            <a:r>
              <a:rPr lang="en-US" altLang="ko-KR" sz="1400" b="1" dirty="0" smtClean="0">
                <a:latin typeface="+mn-ea"/>
                <a:ea typeface="+mn-ea"/>
              </a:rPr>
              <a:t>("*"); </a:t>
            </a: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("\n");	</a:t>
            </a:r>
          </a:p>
          <a:p>
            <a:endParaRPr lang="en-US" altLang="ko-KR" sz="1400" b="1" dirty="0">
              <a:latin typeface="+mn-ea"/>
              <a:ea typeface="+mn-ea"/>
            </a:endParaRPr>
          </a:p>
          <a:p>
            <a:r>
              <a:rPr lang="en-US" altLang="ko-KR" sz="1400" b="1" dirty="0" err="1">
                <a:latin typeface="+mn-ea"/>
                <a:ea typeface="+mn-ea"/>
              </a:rPr>
              <a:t>int</a:t>
            </a:r>
            <a:r>
              <a:rPr lang="en-US" altLang="ko-KR" sz="1400" b="1" dirty="0">
                <a:latin typeface="+mn-ea"/>
                <a:ea typeface="+mn-ea"/>
              </a:rPr>
              <a:t> main()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{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err="1">
                <a:latin typeface="+mn-ea"/>
                <a:ea typeface="+mn-ea"/>
              </a:rPr>
              <a:t>int</a:t>
            </a:r>
            <a:r>
              <a:rPr lang="en-US" altLang="ko-KR" sz="1400" b="1" dirty="0">
                <a:latin typeface="+mn-ea"/>
                <a:ea typeface="+mn-ea"/>
              </a:rPr>
              <a:t> </a:t>
            </a:r>
            <a:r>
              <a:rPr lang="en-US" altLang="ko-KR" sz="1400" b="1" dirty="0" err="1">
                <a:latin typeface="+mn-ea"/>
                <a:ea typeface="+mn-ea"/>
              </a:rPr>
              <a:t>i</a:t>
            </a:r>
            <a:r>
              <a:rPr lang="en-US" altLang="ko-KR" sz="1400" b="1" dirty="0">
                <a:latin typeface="+mn-ea"/>
                <a:ea typeface="+mn-ea"/>
              </a:rPr>
              <a:t> = 0;</a:t>
            </a:r>
          </a:p>
          <a:p>
            <a:endParaRPr lang="en-US" altLang="ko-KR" sz="1400" b="1" dirty="0">
              <a:latin typeface="+mn-ea"/>
              <a:ea typeface="+mn-ea"/>
            </a:endParaRPr>
          </a:p>
          <a:p>
            <a:r>
              <a:rPr lang="en-US" altLang="ko-KR" sz="1400" b="1" dirty="0">
                <a:latin typeface="+mn-ea"/>
                <a:ea typeface="+mn-ea"/>
              </a:rPr>
              <a:t>	PRINT(</a:t>
            </a:r>
            <a:r>
              <a:rPr lang="en-US" altLang="ko-KR" sz="1400" b="1" dirty="0" err="1">
                <a:latin typeface="+mn-ea"/>
                <a:ea typeface="+mn-ea"/>
              </a:rPr>
              <a:t>i</a:t>
            </a:r>
            <a:r>
              <a:rPr lang="en-US" altLang="ko-KR" sz="1400" b="1" dirty="0">
                <a:latin typeface="+mn-ea"/>
                <a:ea typeface="+mn-ea"/>
              </a:rPr>
              <a:t>); </a:t>
            </a:r>
            <a:endParaRPr lang="en-US" altLang="ko-KR" sz="1400" b="1" dirty="0" smtClean="0">
              <a:latin typeface="+mn-ea"/>
              <a:ea typeface="+mn-ea"/>
            </a:endParaRPr>
          </a:p>
          <a:p>
            <a:endParaRPr lang="ko-KR" altLang="en-US" sz="1400" b="1" dirty="0">
              <a:latin typeface="+mn-ea"/>
              <a:ea typeface="+mn-ea"/>
            </a:endParaRPr>
          </a:p>
          <a:p>
            <a:r>
              <a:rPr lang="ko-KR" altLang="en-US" sz="1400" b="1" dirty="0">
                <a:latin typeface="+mn-ea"/>
                <a:ea typeface="+mn-ea"/>
              </a:rPr>
              <a:t>	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#</a:t>
            </a:r>
            <a:r>
              <a:rPr lang="en-US" altLang="ko-KR" sz="1400" b="1" dirty="0" err="1">
                <a:solidFill>
                  <a:srgbClr val="FF0000"/>
                </a:solidFill>
                <a:latin typeface="+mn-ea"/>
                <a:ea typeface="+mn-ea"/>
              </a:rPr>
              <a:t>undef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400" b="1" dirty="0">
                <a:latin typeface="+mn-ea"/>
                <a:ea typeface="+mn-ea"/>
              </a:rPr>
              <a:t>SIZE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</a:rPr>
              <a:t>#define </a:t>
            </a:r>
            <a:r>
              <a:rPr lang="en-US" altLang="ko-KR" sz="1400" b="1" dirty="0">
                <a:latin typeface="+mn-ea"/>
                <a:ea typeface="+mn-ea"/>
              </a:rPr>
              <a:t>SIZE 10</a:t>
            </a:r>
          </a:p>
          <a:p>
            <a:endParaRPr lang="en-US" altLang="ko-KR" sz="1400" b="1" dirty="0">
              <a:latin typeface="+mn-ea"/>
              <a:ea typeface="+mn-ea"/>
            </a:endParaRPr>
          </a:p>
          <a:p>
            <a:r>
              <a:rPr lang="en-US" altLang="ko-KR" sz="1400" b="1" dirty="0">
                <a:latin typeface="+mn-ea"/>
                <a:ea typeface="+mn-ea"/>
              </a:rPr>
              <a:t>	PRINT(</a:t>
            </a:r>
            <a:r>
              <a:rPr lang="en-US" altLang="ko-KR" sz="1400" b="1" dirty="0" err="1">
                <a:latin typeface="+mn-ea"/>
                <a:ea typeface="+mn-ea"/>
              </a:rPr>
              <a:t>i</a:t>
            </a:r>
            <a:r>
              <a:rPr lang="en-US" altLang="ko-KR" sz="1400" b="1" dirty="0">
                <a:latin typeface="+mn-ea"/>
                <a:ea typeface="+mn-ea"/>
              </a:rPr>
              <a:t>); </a:t>
            </a:r>
            <a:endParaRPr lang="en-US" altLang="ko-KR" sz="1400" b="1" dirty="0" smtClean="0">
              <a:latin typeface="+mn-ea"/>
              <a:ea typeface="+mn-ea"/>
            </a:endParaRPr>
          </a:p>
          <a:p>
            <a:endParaRPr lang="ko-KR" altLang="en-US" sz="1400" b="1" dirty="0">
              <a:latin typeface="+mn-ea"/>
              <a:ea typeface="+mn-ea"/>
            </a:endParaRPr>
          </a:p>
          <a:p>
            <a:r>
              <a:rPr lang="ko-KR" altLang="en-US" sz="1400" b="1" dirty="0">
                <a:latin typeface="+mn-ea"/>
                <a:ea typeface="+mn-ea"/>
              </a:rPr>
              <a:t>	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#</a:t>
            </a:r>
            <a:r>
              <a:rPr lang="en-US" altLang="ko-KR" sz="1400" b="1" dirty="0" err="1">
                <a:solidFill>
                  <a:srgbClr val="FF0000"/>
                </a:solidFill>
                <a:latin typeface="+mn-ea"/>
                <a:ea typeface="+mn-ea"/>
              </a:rPr>
              <a:t>undef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400" b="1" dirty="0">
                <a:latin typeface="+mn-ea"/>
                <a:ea typeface="+mn-ea"/>
              </a:rPr>
              <a:t>SIZE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</a:rPr>
              <a:t>#define </a:t>
            </a:r>
            <a:r>
              <a:rPr lang="en-US" altLang="ko-KR" sz="1400" b="1" dirty="0">
                <a:latin typeface="+mn-ea"/>
                <a:ea typeface="+mn-ea"/>
              </a:rPr>
              <a:t>SIZE 15</a:t>
            </a:r>
          </a:p>
          <a:p>
            <a:endParaRPr lang="en-US" altLang="ko-KR" sz="1400" b="1" dirty="0">
              <a:latin typeface="+mn-ea"/>
              <a:ea typeface="+mn-ea"/>
            </a:endParaRPr>
          </a:p>
          <a:p>
            <a:r>
              <a:rPr lang="en-US" altLang="ko-KR" sz="1400" b="1" dirty="0">
                <a:latin typeface="+mn-ea"/>
                <a:ea typeface="+mn-ea"/>
              </a:rPr>
              <a:t>	PRINT(</a:t>
            </a:r>
            <a:r>
              <a:rPr lang="en-US" altLang="ko-KR" sz="1400" b="1" dirty="0" err="1">
                <a:latin typeface="+mn-ea"/>
                <a:ea typeface="+mn-ea"/>
              </a:rPr>
              <a:t>i</a:t>
            </a:r>
            <a:r>
              <a:rPr lang="en-US" altLang="ko-KR" sz="1400" b="1" dirty="0">
                <a:latin typeface="+mn-ea"/>
                <a:ea typeface="+mn-ea"/>
              </a:rPr>
              <a:t>); </a:t>
            </a:r>
            <a:endParaRPr lang="en-US" altLang="ko-KR" sz="1400" b="1" dirty="0" smtClean="0">
              <a:latin typeface="+mn-ea"/>
              <a:ea typeface="+mn-ea"/>
            </a:endParaRPr>
          </a:p>
          <a:p>
            <a:endParaRPr lang="ko-KR" altLang="en-US" sz="1400" b="1" dirty="0">
              <a:latin typeface="+mn-ea"/>
              <a:ea typeface="+mn-ea"/>
            </a:endParaRPr>
          </a:p>
          <a:p>
            <a:r>
              <a:rPr lang="ko-KR" altLang="en-US" sz="1400" b="1" dirty="0">
                <a:latin typeface="+mn-ea"/>
                <a:ea typeface="+mn-ea"/>
              </a:rPr>
              <a:t>	</a:t>
            </a:r>
            <a:r>
              <a:rPr lang="en-US" altLang="ko-KR" sz="1400" b="1" dirty="0">
                <a:latin typeface="+mn-ea"/>
                <a:ea typeface="+mn-ea"/>
              </a:rPr>
              <a:t>return 0;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}</a:t>
            </a:r>
            <a:endParaRPr lang="ko-KR" altLang="en-US" sz="1400" b="1" dirty="0"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508104" y="6384976"/>
            <a:ext cx="3384376" cy="4154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디버그 </a:t>
            </a:r>
            <a:r>
              <a:rPr kumimoji="0"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– </a:t>
            </a: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디버깅하지 않고 시작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13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7. Preprocessor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(</a:t>
            </a:r>
            <a:r>
              <a:rPr lang="ko-KR" altLang="en-US" sz="2400" b="1" dirty="0" err="1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전처리문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24619" y="620688"/>
            <a:ext cx="820782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7.2 </a:t>
            </a:r>
            <a:r>
              <a:rPr kumimoji="0"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실습 </a:t>
            </a:r>
            <a:r>
              <a:rPr kumimoji="0" lang="en-US" altLang="ko-KR" sz="1600" b="1" dirty="0">
                <a:solidFill>
                  <a:srgbClr val="FF0000"/>
                </a:solidFill>
                <a:latin typeface="+mn-ea"/>
                <a:ea typeface="+mn-ea"/>
              </a:rPr>
              <a:t>#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+mn-ea"/>
                <a:ea typeface="+mn-ea"/>
              </a:rPr>
              <a:t>undef</a:t>
            </a:r>
            <a:endParaRPr kumimoji="0" lang="en-US" altLang="ko-KR" sz="1600" b="1" dirty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49187" y="1124744"/>
            <a:ext cx="788436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+mn-ea"/>
                <a:ea typeface="+mn-ea"/>
              </a:rPr>
              <a:t>#include &lt;</a:t>
            </a:r>
            <a:r>
              <a:rPr lang="en-US" altLang="ko-KR" sz="1400" b="1" dirty="0" err="1">
                <a:latin typeface="+mn-ea"/>
                <a:ea typeface="+mn-ea"/>
              </a:rPr>
              <a:t>stdio.h</a:t>
            </a:r>
            <a:r>
              <a:rPr lang="en-US" altLang="ko-KR" sz="1400" b="1" dirty="0" smtClean="0">
                <a:latin typeface="+mn-ea"/>
                <a:ea typeface="+mn-ea"/>
              </a:rPr>
              <a:t>&gt;</a:t>
            </a:r>
          </a:p>
          <a:p>
            <a:endParaRPr lang="ko-KR" altLang="en-US" sz="1400" b="1" dirty="0">
              <a:latin typeface="+mn-ea"/>
              <a:ea typeface="+mn-ea"/>
            </a:endParaRPr>
          </a:p>
          <a:p>
            <a:r>
              <a:rPr lang="en-US" altLang="ko-KR" sz="1400" b="1" dirty="0">
                <a:latin typeface="+mn-ea"/>
                <a:ea typeface="+mn-ea"/>
              </a:rPr>
              <a:t>#define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SIZE</a:t>
            </a:r>
            <a:r>
              <a:rPr lang="en-US" altLang="ko-KR" sz="1400" b="1" dirty="0">
                <a:latin typeface="+mn-ea"/>
                <a:ea typeface="+mn-ea"/>
              </a:rPr>
              <a:t> 5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#define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PRINT</a:t>
            </a:r>
            <a:r>
              <a:rPr lang="en-US" altLang="ko-KR" sz="1400" b="1" dirty="0">
                <a:latin typeface="+mn-ea"/>
                <a:ea typeface="+mn-ea"/>
              </a:rPr>
              <a:t>(</a:t>
            </a:r>
            <a:r>
              <a:rPr lang="en-US" altLang="ko-KR" sz="1400" b="1" dirty="0" err="1">
                <a:latin typeface="+mn-ea"/>
                <a:ea typeface="+mn-ea"/>
              </a:rPr>
              <a:t>i</a:t>
            </a:r>
            <a:r>
              <a:rPr lang="en-US" altLang="ko-KR" sz="1400" b="1" dirty="0">
                <a:latin typeface="+mn-ea"/>
                <a:ea typeface="+mn-ea"/>
              </a:rPr>
              <a:t>) for(</a:t>
            </a:r>
            <a:r>
              <a:rPr lang="en-US" altLang="ko-KR" sz="1400" b="1" dirty="0" err="1">
                <a:latin typeface="+mn-ea"/>
                <a:ea typeface="+mn-ea"/>
              </a:rPr>
              <a:t>i</a:t>
            </a:r>
            <a:r>
              <a:rPr lang="en-US" altLang="ko-KR" sz="1400" b="1" dirty="0">
                <a:latin typeface="+mn-ea"/>
                <a:ea typeface="+mn-ea"/>
              </a:rPr>
              <a:t> = 0; </a:t>
            </a:r>
            <a:r>
              <a:rPr lang="en-US" altLang="ko-KR" sz="1400" b="1" dirty="0" err="1">
                <a:latin typeface="+mn-ea"/>
                <a:ea typeface="+mn-ea"/>
              </a:rPr>
              <a:t>i</a:t>
            </a:r>
            <a:r>
              <a:rPr lang="en-US" altLang="ko-KR" sz="1400" b="1" dirty="0">
                <a:latin typeface="+mn-ea"/>
                <a:ea typeface="+mn-ea"/>
              </a:rPr>
              <a:t> &lt; SIZE; </a:t>
            </a:r>
            <a:r>
              <a:rPr lang="en-US" altLang="ko-KR" sz="1400" b="1" dirty="0" err="1">
                <a:latin typeface="+mn-ea"/>
                <a:ea typeface="+mn-ea"/>
              </a:rPr>
              <a:t>i</a:t>
            </a:r>
            <a:r>
              <a:rPr lang="en-US" altLang="ko-KR" sz="1400" b="1" dirty="0">
                <a:latin typeface="+mn-ea"/>
                <a:ea typeface="+mn-ea"/>
              </a:rPr>
              <a:t>++) </a:t>
            </a:r>
            <a:r>
              <a:rPr lang="en-US" altLang="ko-KR" sz="1400" b="1" dirty="0" err="1">
                <a:latin typeface="+mn-ea"/>
                <a:ea typeface="+mn-ea"/>
              </a:rPr>
              <a:t>printf</a:t>
            </a:r>
            <a:r>
              <a:rPr lang="en-US" altLang="ko-KR" sz="1400" b="1" dirty="0" smtClean="0">
                <a:latin typeface="+mn-ea"/>
                <a:ea typeface="+mn-ea"/>
              </a:rPr>
              <a:t>("*"); </a:t>
            </a: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("\n");	</a:t>
            </a:r>
          </a:p>
          <a:p>
            <a:endParaRPr lang="en-US" altLang="ko-KR" sz="1400" b="1" dirty="0">
              <a:latin typeface="+mn-ea"/>
              <a:ea typeface="+mn-ea"/>
            </a:endParaRPr>
          </a:p>
          <a:p>
            <a:r>
              <a:rPr lang="en-US" altLang="ko-KR" sz="1400" b="1" dirty="0" err="1">
                <a:latin typeface="+mn-ea"/>
                <a:ea typeface="+mn-ea"/>
              </a:rPr>
              <a:t>int</a:t>
            </a:r>
            <a:r>
              <a:rPr lang="en-US" altLang="ko-KR" sz="1400" b="1" dirty="0">
                <a:latin typeface="+mn-ea"/>
                <a:ea typeface="+mn-ea"/>
              </a:rPr>
              <a:t> main()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{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err="1">
                <a:latin typeface="+mn-ea"/>
                <a:ea typeface="+mn-ea"/>
              </a:rPr>
              <a:t>int</a:t>
            </a:r>
            <a:r>
              <a:rPr lang="en-US" altLang="ko-KR" sz="1400" b="1" dirty="0">
                <a:latin typeface="+mn-ea"/>
                <a:ea typeface="+mn-ea"/>
              </a:rPr>
              <a:t> </a:t>
            </a:r>
            <a:r>
              <a:rPr lang="en-US" altLang="ko-KR" sz="1400" b="1" dirty="0" err="1">
                <a:latin typeface="+mn-ea"/>
                <a:ea typeface="+mn-ea"/>
              </a:rPr>
              <a:t>i</a:t>
            </a:r>
            <a:r>
              <a:rPr lang="en-US" altLang="ko-KR" sz="1400" b="1" dirty="0">
                <a:latin typeface="+mn-ea"/>
                <a:ea typeface="+mn-ea"/>
              </a:rPr>
              <a:t> = 0;</a:t>
            </a:r>
          </a:p>
          <a:p>
            <a:endParaRPr lang="en-US" altLang="ko-KR" sz="1400" b="1" dirty="0">
              <a:latin typeface="+mn-ea"/>
              <a:ea typeface="+mn-ea"/>
            </a:endParaRPr>
          </a:p>
          <a:p>
            <a:r>
              <a:rPr lang="en-US" altLang="ko-KR" sz="1400" b="1" dirty="0">
                <a:latin typeface="+mn-ea"/>
                <a:ea typeface="+mn-ea"/>
              </a:rPr>
              <a:t>	PRINT(</a:t>
            </a:r>
            <a:r>
              <a:rPr lang="en-US" altLang="ko-KR" sz="1400" b="1" dirty="0" err="1">
                <a:latin typeface="+mn-ea"/>
                <a:ea typeface="+mn-ea"/>
              </a:rPr>
              <a:t>i</a:t>
            </a:r>
            <a:r>
              <a:rPr lang="en-US" altLang="ko-KR" sz="1400" b="1" dirty="0">
                <a:latin typeface="+mn-ea"/>
                <a:ea typeface="+mn-ea"/>
              </a:rPr>
              <a:t>); </a:t>
            </a:r>
            <a:r>
              <a:rPr lang="en-US" altLang="ko-KR" sz="1400" b="1" dirty="0" smtClean="0">
                <a:latin typeface="+mn-ea"/>
                <a:ea typeface="+mn-ea"/>
              </a:rPr>
              <a:t>		// * 5</a:t>
            </a:r>
            <a:r>
              <a:rPr lang="ko-KR" altLang="en-US" sz="1400" b="1" dirty="0" smtClean="0">
                <a:latin typeface="+mn-ea"/>
                <a:ea typeface="+mn-ea"/>
              </a:rPr>
              <a:t>번 출력 그리고 </a:t>
            </a:r>
            <a:r>
              <a:rPr lang="en-US" altLang="ko-KR" sz="1400" b="1" dirty="0" smtClean="0">
                <a:latin typeface="+mn-ea"/>
                <a:ea typeface="+mn-ea"/>
              </a:rPr>
              <a:t>new line</a:t>
            </a:r>
          </a:p>
          <a:p>
            <a:endParaRPr lang="ko-KR" altLang="en-US" sz="1400" b="1" dirty="0">
              <a:latin typeface="+mn-ea"/>
              <a:ea typeface="+mn-ea"/>
            </a:endParaRPr>
          </a:p>
          <a:p>
            <a:r>
              <a:rPr lang="ko-KR" altLang="en-US" sz="1400" b="1" dirty="0">
                <a:latin typeface="+mn-ea"/>
                <a:ea typeface="+mn-ea"/>
              </a:rPr>
              <a:t>	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#</a:t>
            </a:r>
            <a:r>
              <a:rPr lang="en-US" altLang="ko-KR" sz="1400" b="1" dirty="0" err="1">
                <a:solidFill>
                  <a:srgbClr val="FF0000"/>
                </a:solidFill>
                <a:latin typeface="+mn-ea"/>
                <a:ea typeface="+mn-ea"/>
              </a:rPr>
              <a:t>undef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400" b="1" dirty="0">
                <a:latin typeface="+mn-ea"/>
                <a:ea typeface="+mn-ea"/>
              </a:rPr>
              <a:t>SIZE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</a:rPr>
              <a:t>#define </a:t>
            </a:r>
            <a:r>
              <a:rPr lang="en-US" altLang="ko-KR" sz="1400" b="1" dirty="0">
                <a:latin typeface="+mn-ea"/>
                <a:ea typeface="+mn-ea"/>
              </a:rPr>
              <a:t>SIZE 10</a:t>
            </a:r>
          </a:p>
          <a:p>
            <a:endParaRPr lang="en-US" altLang="ko-KR" sz="1400" b="1" dirty="0">
              <a:latin typeface="+mn-ea"/>
              <a:ea typeface="+mn-ea"/>
            </a:endParaRPr>
          </a:p>
          <a:p>
            <a:r>
              <a:rPr lang="en-US" altLang="ko-KR" sz="1400" b="1" dirty="0">
                <a:latin typeface="+mn-ea"/>
                <a:ea typeface="+mn-ea"/>
              </a:rPr>
              <a:t>	PRINT(</a:t>
            </a:r>
            <a:r>
              <a:rPr lang="en-US" altLang="ko-KR" sz="1400" b="1" dirty="0" err="1">
                <a:latin typeface="+mn-ea"/>
                <a:ea typeface="+mn-ea"/>
              </a:rPr>
              <a:t>i</a:t>
            </a:r>
            <a:r>
              <a:rPr lang="en-US" altLang="ko-KR" sz="1400" b="1" dirty="0">
                <a:latin typeface="+mn-ea"/>
                <a:ea typeface="+mn-ea"/>
              </a:rPr>
              <a:t>); </a:t>
            </a:r>
            <a:r>
              <a:rPr lang="en-US" altLang="ko-KR" sz="1400" b="1" dirty="0" smtClean="0">
                <a:latin typeface="+mn-ea"/>
                <a:ea typeface="+mn-ea"/>
              </a:rPr>
              <a:t>		</a:t>
            </a:r>
            <a:r>
              <a:rPr lang="en-US" altLang="ko-KR" sz="1400" b="1" dirty="0">
                <a:latin typeface="+mn-ea"/>
              </a:rPr>
              <a:t> // * </a:t>
            </a:r>
            <a:r>
              <a:rPr lang="en-US" altLang="ko-KR" sz="1400" b="1" dirty="0" smtClean="0">
                <a:latin typeface="+mn-ea"/>
              </a:rPr>
              <a:t>10</a:t>
            </a:r>
            <a:r>
              <a:rPr lang="ko-KR" altLang="en-US" sz="1400" b="1" dirty="0" smtClean="0">
                <a:latin typeface="+mn-ea"/>
              </a:rPr>
              <a:t>번 </a:t>
            </a:r>
            <a:r>
              <a:rPr lang="ko-KR" altLang="en-US" sz="1400" b="1" dirty="0">
                <a:latin typeface="+mn-ea"/>
              </a:rPr>
              <a:t>출력 그리고 </a:t>
            </a:r>
            <a:r>
              <a:rPr lang="en-US" altLang="ko-KR" sz="1400" b="1" dirty="0">
                <a:latin typeface="+mn-ea"/>
              </a:rPr>
              <a:t>new line</a:t>
            </a:r>
            <a:endParaRPr lang="en-US" altLang="ko-KR" sz="1400" b="1" dirty="0" smtClean="0">
              <a:latin typeface="+mn-ea"/>
              <a:ea typeface="+mn-ea"/>
            </a:endParaRPr>
          </a:p>
          <a:p>
            <a:endParaRPr lang="ko-KR" altLang="en-US" sz="1400" b="1" dirty="0">
              <a:latin typeface="+mn-ea"/>
              <a:ea typeface="+mn-ea"/>
            </a:endParaRPr>
          </a:p>
          <a:p>
            <a:r>
              <a:rPr lang="ko-KR" altLang="en-US" sz="1400" b="1" dirty="0">
                <a:latin typeface="+mn-ea"/>
                <a:ea typeface="+mn-ea"/>
              </a:rPr>
              <a:t>	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#</a:t>
            </a:r>
            <a:r>
              <a:rPr lang="en-US" altLang="ko-KR" sz="1400" b="1" dirty="0" err="1">
                <a:solidFill>
                  <a:srgbClr val="FF0000"/>
                </a:solidFill>
                <a:latin typeface="+mn-ea"/>
                <a:ea typeface="+mn-ea"/>
              </a:rPr>
              <a:t>undef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400" b="1" dirty="0">
                <a:latin typeface="+mn-ea"/>
                <a:ea typeface="+mn-ea"/>
              </a:rPr>
              <a:t>SIZE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</a:rPr>
              <a:t>#define </a:t>
            </a:r>
            <a:r>
              <a:rPr lang="en-US" altLang="ko-KR" sz="1400" b="1" dirty="0">
                <a:latin typeface="+mn-ea"/>
                <a:ea typeface="+mn-ea"/>
              </a:rPr>
              <a:t>SIZE 15</a:t>
            </a:r>
          </a:p>
          <a:p>
            <a:endParaRPr lang="en-US" altLang="ko-KR" sz="1400" b="1" dirty="0">
              <a:latin typeface="+mn-ea"/>
              <a:ea typeface="+mn-ea"/>
            </a:endParaRPr>
          </a:p>
          <a:p>
            <a:r>
              <a:rPr lang="en-US" altLang="ko-KR" sz="1400" b="1" dirty="0">
                <a:latin typeface="+mn-ea"/>
                <a:ea typeface="+mn-ea"/>
              </a:rPr>
              <a:t>	PRINT(</a:t>
            </a:r>
            <a:r>
              <a:rPr lang="en-US" altLang="ko-KR" sz="1400" b="1" dirty="0" err="1">
                <a:latin typeface="+mn-ea"/>
                <a:ea typeface="+mn-ea"/>
              </a:rPr>
              <a:t>i</a:t>
            </a:r>
            <a:r>
              <a:rPr lang="en-US" altLang="ko-KR" sz="1400" b="1" dirty="0">
                <a:latin typeface="+mn-ea"/>
                <a:ea typeface="+mn-ea"/>
              </a:rPr>
              <a:t>); </a:t>
            </a:r>
            <a:r>
              <a:rPr lang="en-US" altLang="ko-KR" sz="1400" b="1" dirty="0" smtClean="0">
                <a:latin typeface="+mn-ea"/>
                <a:ea typeface="+mn-ea"/>
              </a:rPr>
              <a:t>		</a:t>
            </a:r>
            <a:r>
              <a:rPr lang="en-US" altLang="ko-KR" sz="1400" b="1" dirty="0">
                <a:latin typeface="+mn-ea"/>
              </a:rPr>
              <a:t>// * </a:t>
            </a:r>
            <a:r>
              <a:rPr lang="en-US" altLang="ko-KR" sz="1400" b="1" dirty="0" smtClean="0">
                <a:latin typeface="+mn-ea"/>
              </a:rPr>
              <a:t>15</a:t>
            </a:r>
            <a:r>
              <a:rPr lang="ko-KR" altLang="en-US" sz="1400" b="1" dirty="0" smtClean="0">
                <a:latin typeface="+mn-ea"/>
              </a:rPr>
              <a:t>번 </a:t>
            </a:r>
            <a:r>
              <a:rPr lang="ko-KR" altLang="en-US" sz="1400" b="1" dirty="0">
                <a:latin typeface="+mn-ea"/>
              </a:rPr>
              <a:t>출력 그리고 </a:t>
            </a:r>
            <a:r>
              <a:rPr lang="en-US" altLang="ko-KR" sz="1400" b="1" dirty="0">
                <a:latin typeface="+mn-ea"/>
              </a:rPr>
              <a:t>new line</a:t>
            </a:r>
          </a:p>
          <a:p>
            <a:endParaRPr lang="en-US" altLang="ko-KR" sz="1400" b="1" dirty="0" smtClean="0">
              <a:latin typeface="+mn-ea"/>
              <a:ea typeface="+mn-ea"/>
            </a:endParaRPr>
          </a:p>
          <a:p>
            <a:endParaRPr lang="ko-KR" altLang="en-US" sz="1400" b="1" dirty="0">
              <a:latin typeface="+mn-ea"/>
              <a:ea typeface="+mn-ea"/>
            </a:endParaRPr>
          </a:p>
          <a:p>
            <a:r>
              <a:rPr lang="ko-KR" altLang="en-US" sz="1400" b="1" dirty="0">
                <a:latin typeface="+mn-ea"/>
                <a:ea typeface="+mn-ea"/>
              </a:rPr>
              <a:t>	</a:t>
            </a:r>
            <a:r>
              <a:rPr lang="en-US" altLang="ko-KR" sz="1400" b="1" dirty="0">
                <a:latin typeface="+mn-ea"/>
                <a:ea typeface="+mn-ea"/>
              </a:rPr>
              <a:t>return 0;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}</a:t>
            </a:r>
            <a:endParaRPr lang="ko-KR" altLang="en-US" sz="1400" b="1" dirty="0">
              <a:latin typeface="+mn-ea"/>
              <a:ea typeface="+mn-ea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5805264"/>
            <a:ext cx="3686175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293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7. Preprocessor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(</a:t>
            </a:r>
            <a:r>
              <a:rPr lang="ko-KR" altLang="en-US" sz="2400" b="1" dirty="0" err="1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전처리문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24619" y="620688"/>
            <a:ext cx="8567861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7.3 </a:t>
            </a:r>
            <a:r>
              <a:rPr kumimoji="0"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실습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</a:rPr>
              <a:t>#define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    : </a:t>
            </a:r>
            <a:r>
              <a:rPr kumimoji="0" lang="ko-KR" altLang="en-US" sz="1500" b="1" dirty="0" err="1" smtClean="0">
                <a:latin typeface="+mn-ea"/>
                <a:ea typeface="+mn-ea"/>
                <a:cs typeface="Arial" pitchFamily="34" charset="0"/>
              </a:rPr>
              <a:t>인생시계</a:t>
            </a:r>
            <a:endParaRPr kumimoji="0" lang="en-US" altLang="ko-KR" sz="15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    :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평균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수명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8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0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세를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24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시간으로 판단하여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,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 나는 과연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24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시간 중에 얼마나 흘러가고 있나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?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     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 80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세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: (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24h x 60min)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=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내 나이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(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입력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) :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?min</a:t>
            </a:r>
            <a:endParaRPr kumimoji="0" lang="en-US" altLang="ko-KR" sz="1500" b="1" dirty="0" smtClean="0">
              <a:latin typeface="+mn-ea"/>
              <a:ea typeface="+mn-ea"/>
              <a:cs typeface="Arial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          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?min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=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(24h x 60min) x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내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나이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 / </a:t>
            </a:r>
            <a:r>
              <a:rPr kumimoji="0"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80</a:t>
            </a:r>
            <a:r>
              <a:rPr kumimoji="0" lang="ko-KR" altLang="en-US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세</a:t>
            </a:r>
            <a:r>
              <a:rPr kumimoji="0"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kumimoji="0" lang="ko-KR" altLang="en-US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 </a:t>
            </a:r>
            <a:endParaRPr kumimoji="0" lang="en-US" altLang="ko-KR" sz="15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cs typeface="Arial" pitchFamily="34" charset="0"/>
                <a:sym typeface="Wingdings" panose="05000000000000000000" pitchFamily="2" charset="2"/>
              </a:rPr>
              <a:t>            </a:t>
            </a:r>
            <a:r>
              <a:rPr kumimoji="0" lang="en-US" altLang="ko-KR" sz="1500" b="1" dirty="0">
                <a:latin typeface="+mn-ea"/>
                <a:cs typeface="Arial" pitchFamily="34" charset="0"/>
                <a:sym typeface="Wingdings" panose="05000000000000000000" pitchFamily="2" charset="2"/>
              </a:rPr>
              <a:t>?min</a:t>
            </a:r>
            <a:r>
              <a:rPr kumimoji="0" lang="ko-KR" altLang="en-US" sz="1500" b="1" dirty="0">
                <a:latin typeface="+mn-ea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ko-KR" sz="1500" b="1" dirty="0">
                <a:latin typeface="+mn-ea"/>
                <a:cs typeface="Arial" pitchFamily="34" charset="0"/>
                <a:sym typeface="Wingdings" panose="05000000000000000000" pitchFamily="2" charset="2"/>
              </a:rPr>
              <a:t>= </a:t>
            </a:r>
            <a:r>
              <a:rPr kumimoji="0" lang="en-US" altLang="ko-KR" sz="1500" b="1" dirty="0" smtClean="0">
                <a:latin typeface="+mn-ea"/>
                <a:cs typeface="Arial" pitchFamily="34" charset="0"/>
                <a:sym typeface="Wingdings" panose="05000000000000000000" pitchFamily="2" charset="2"/>
              </a:rPr>
              <a:t>18min </a:t>
            </a:r>
            <a:r>
              <a:rPr kumimoji="0" lang="en-US" altLang="ko-KR" sz="1500" b="1" dirty="0">
                <a:latin typeface="+mn-ea"/>
                <a:cs typeface="Arial" pitchFamily="34" charset="0"/>
                <a:sym typeface="Wingdings" panose="05000000000000000000" pitchFamily="2" charset="2"/>
              </a:rPr>
              <a:t>x </a:t>
            </a:r>
            <a:r>
              <a:rPr kumimoji="0" lang="ko-KR" altLang="en-US" sz="1500" b="1" dirty="0">
                <a:latin typeface="+mn-ea"/>
                <a:cs typeface="Arial" pitchFamily="34" charset="0"/>
                <a:sym typeface="Wingdings" panose="05000000000000000000" pitchFamily="2" charset="2"/>
              </a:rPr>
              <a:t>내 나이</a:t>
            </a:r>
            <a:r>
              <a:rPr kumimoji="0" lang="en-US" altLang="ko-KR" sz="1500" b="1" dirty="0">
                <a:latin typeface="+mn-ea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ko-KR" sz="1500" b="1" dirty="0" smtClean="0">
                <a:solidFill>
                  <a:srgbClr val="FF0000"/>
                </a:solidFill>
                <a:latin typeface="+mn-ea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kumimoji="0" lang="ko-KR" altLang="en-US" sz="1500" b="1" dirty="0" smtClean="0">
                <a:solidFill>
                  <a:srgbClr val="FF0000"/>
                </a:solidFill>
                <a:latin typeface="+mn-ea"/>
                <a:cs typeface="Arial" pitchFamily="34" charset="0"/>
              </a:rPr>
              <a:t> </a:t>
            </a:r>
            <a:endParaRPr kumimoji="0" lang="ko-KR" altLang="en-US" sz="15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87624" y="3018736"/>
            <a:ext cx="6336704" cy="116955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</a:t>
            </a:r>
            <a:r>
              <a:rPr lang="ko-KR" altLang="en-US" sz="1400" b="1" dirty="0">
                <a:latin typeface="+mn-ea"/>
                <a:ea typeface="+mn-ea"/>
              </a:rPr>
              <a:t>인생시계 </a:t>
            </a:r>
            <a:r>
              <a:rPr lang="en-US" altLang="ko-KR" sz="1400" b="1" dirty="0">
                <a:latin typeface="+mn-ea"/>
                <a:ea typeface="+mn-ea"/>
              </a:rPr>
              <a:t>: %d</a:t>
            </a:r>
            <a:r>
              <a:rPr lang="ko-KR" altLang="en-US" sz="1400" b="1" dirty="0">
                <a:latin typeface="+mn-ea"/>
                <a:ea typeface="+mn-ea"/>
              </a:rPr>
              <a:t>시 </a:t>
            </a:r>
            <a:r>
              <a:rPr lang="en-US" altLang="ko-KR" sz="1400" b="1" dirty="0">
                <a:latin typeface="+mn-ea"/>
                <a:ea typeface="+mn-ea"/>
              </a:rPr>
              <a:t>%d</a:t>
            </a:r>
            <a:r>
              <a:rPr lang="ko-KR" altLang="en-US" sz="1400" b="1" dirty="0">
                <a:latin typeface="+mn-ea"/>
                <a:ea typeface="+mn-ea"/>
              </a:rPr>
              <a:t>분</a:t>
            </a:r>
            <a:r>
              <a:rPr lang="en-US" altLang="ko-KR" sz="1400" b="1" dirty="0">
                <a:latin typeface="+mn-ea"/>
                <a:ea typeface="+mn-ea"/>
              </a:rPr>
              <a:t>\n", </a:t>
            </a:r>
            <a:r>
              <a:rPr lang="en-US" altLang="ko-KR" sz="1400" b="1" dirty="0">
                <a:solidFill>
                  <a:srgbClr val="FF00FF"/>
                </a:solidFill>
                <a:latin typeface="+mn-ea"/>
                <a:ea typeface="+mn-ea"/>
              </a:rPr>
              <a:t>LIFEHOUR</a:t>
            </a:r>
            <a:r>
              <a:rPr lang="en-US" altLang="ko-KR" sz="1400" b="1" dirty="0">
                <a:latin typeface="+mn-ea"/>
                <a:ea typeface="+mn-ea"/>
              </a:rPr>
              <a:t>(age), </a:t>
            </a:r>
            <a:r>
              <a:rPr lang="en-US" altLang="ko-KR" sz="1400" b="1" dirty="0">
                <a:solidFill>
                  <a:srgbClr val="FF00FF"/>
                </a:solidFill>
                <a:latin typeface="+mn-ea"/>
                <a:ea typeface="+mn-ea"/>
              </a:rPr>
              <a:t>LIFEMINUTE</a:t>
            </a:r>
            <a:r>
              <a:rPr lang="en-US" altLang="ko-KR" sz="1400" b="1" dirty="0">
                <a:latin typeface="+mn-ea"/>
                <a:ea typeface="+mn-ea"/>
              </a:rPr>
              <a:t>(age</a:t>
            </a:r>
            <a:r>
              <a:rPr lang="en-US" altLang="ko-KR" sz="1400" b="1" dirty="0" smtClean="0">
                <a:latin typeface="+mn-ea"/>
                <a:ea typeface="+mn-ea"/>
              </a:rPr>
              <a:t>));</a:t>
            </a:r>
          </a:p>
          <a:p>
            <a:endParaRPr lang="en-US" altLang="ko-KR" sz="1400" b="1" dirty="0">
              <a:latin typeface="+mn-ea"/>
              <a:ea typeface="+mn-ea"/>
            </a:endParaRPr>
          </a:p>
          <a:p>
            <a:endParaRPr lang="en-US" altLang="ko-KR" sz="1400" b="1" dirty="0" smtClean="0">
              <a:latin typeface="+mn-ea"/>
              <a:ea typeface="+mn-ea"/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#define </a:t>
            </a:r>
            <a:r>
              <a:rPr lang="ko-KR" altLang="en-US" sz="1400" b="1" dirty="0" smtClean="0">
                <a:latin typeface="+mn-ea"/>
                <a:ea typeface="+mn-ea"/>
              </a:rPr>
              <a:t>에</a:t>
            </a:r>
            <a:r>
              <a:rPr lang="ko-KR" altLang="en-US" sz="1400" b="1" dirty="0" smtClean="0">
                <a:solidFill>
                  <a:srgbClr val="FF00FF"/>
                </a:solidFill>
                <a:latin typeface="+mn-ea"/>
                <a:ea typeface="+mn-ea"/>
              </a:rPr>
              <a:t> </a:t>
            </a:r>
            <a:r>
              <a:rPr lang="en-US" altLang="ko-KR" sz="1400" b="1" dirty="0" smtClean="0">
                <a:solidFill>
                  <a:srgbClr val="FF00FF"/>
                </a:solidFill>
                <a:latin typeface="+mn-ea"/>
                <a:ea typeface="+mn-ea"/>
              </a:rPr>
              <a:t>LIFEHOUR</a:t>
            </a:r>
            <a:r>
              <a:rPr lang="en-US" altLang="ko-KR" sz="1400" b="1" dirty="0" smtClean="0">
                <a:latin typeface="+mn-ea"/>
                <a:ea typeface="+mn-ea"/>
              </a:rPr>
              <a:t>(age</a:t>
            </a:r>
            <a:r>
              <a:rPr lang="en-US" altLang="ko-KR" sz="1400" b="1" dirty="0">
                <a:latin typeface="+mn-ea"/>
                <a:ea typeface="+mn-ea"/>
              </a:rPr>
              <a:t>), </a:t>
            </a:r>
            <a:r>
              <a:rPr lang="en-US" altLang="ko-KR" sz="1400" b="1" dirty="0">
                <a:solidFill>
                  <a:srgbClr val="FF00FF"/>
                </a:solidFill>
                <a:latin typeface="+mn-ea"/>
                <a:ea typeface="+mn-ea"/>
              </a:rPr>
              <a:t>LIFEMINUTE</a:t>
            </a:r>
            <a:r>
              <a:rPr lang="en-US" altLang="ko-KR" sz="1400" b="1" dirty="0">
                <a:latin typeface="+mn-ea"/>
                <a:ea typeface="+mn-ea"/>
              </a:rPr>
              <a:t>(age</a:t>
            </a:r>
            <a:r>
              <a:rPr lang="en-US" altLang="ko-KR" sz="1400" b="1" dirty="0" smtClean="0">
                <a:latin typeface="+mn-ea"/>
                <a:ea typeface="+mn-ea"/>
              </a:rPr>
              <a:t>) </a:t>
            </a:r>
            <a:r>
              <a:rPr lang="ko-KR" altLang="en-US" sz="1400" b="1" dirty="0" smtClean="0">
                <a:latin typeface="+mn-ea"/>
                <a:ea typeface="+mn-ea"/>
              </a:rPr>
              <a:t>적용하시오</a:t>
            </a:r>
            <a:endParaRPr lang="ko-KR" altLang="en-US" sz="1400" b="1" dirty="0">
              <a:latin typeface="+mn-ea"/>
              <a:ea typeface="+mn-ea"/>
            </a:endParaRPr>
          </a:p>
          <a:p>
            <a:endParaRPr lang="ko-KR" altLang="en-US" sz="1400" b="1" dirty="0"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87624" y="4416695"/>
            <a:ext cx="4392488" cy="6970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0" lang="ko-KR" altLang="en-US" sz="1400" b="1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프로그램 하시오</a:t>
            </a:r>
            <a:endParaRPr kumimoji="0" lang="en-US" altLang="ko-KR" sz="1400" b="1" dirty="0" smtClean="0">
              <a:solidFill>
                <a:srgbClr val="0000FF"/>
              </a:solidFill>
              <a:latin typeface="+mn-ea"/>
              <a:ea typeface="+mn-ea"/>
              <a:cs typeface="Arial" pitchFamily="34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디버그 </a:t>
            </a:r>
            <a:r>
              <a:rPr kumimoji="0"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– </a:t>
            </a: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디버깅하지 않고 시작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66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7. Preprocessor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(</a:t>
            </a:r>
            <a:r>
              <a:rPr lang="ko-KR" altLang="en-US" sz="2400" b="1" dirty="0" err="1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전처리문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24619" y="620688"/>
            <a:ext cx="820782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7.3 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</a:rPr>
              <a:t>실습 </a:t>
            </a:r>
            <a:r>
              <a:rPr kumimoji="0" lang="en-US" altLang="ko-KR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#define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41757" y="1268760"/>
            <a:ext cx="7884368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+mn-ea"/>
                <a:ea typeface="+mn-ea"/>
              </a:rPr>
              <a:t>#include &lt;</a:t>
            </a:r>
            <a:r>
              <a:rPr lang="en-US" altLang="ko-KR" sz="1400" b="1" dirty="0" err="1">
                <a:latin typeface="+mn-ea"/>
                <a:ea typeface="+mn-ea"/>
              </a:rPr>
              <a:t>stdio.h</a:t>
            </a:r>
            <a:r>
              <a:rPr lang="en-US" altLang="ko-KR" sz="1400" b="1" dirty="0" smtClean="0">
                <a:latin typeface="+mn-ea"/>
                <a:ea typeface="+mn-ea"/>
              </a:rPr>
              <a:t>&gt;</a:t>
            </a:r>
          </a:p>
          <a:p>
            <a:endParaRPr lang="ko-KR" altLang="en-US" sz="14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#define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LIFEHOUR(age)</a:t>
            </a:r>
            <a:r>
              <a:rPr lang="en-US" altLang="ko-KR" sz="1400" b="1" dirty="0">
                <a:latin typeface="+mn-ea"/>
                <a:ea typeface="+mn-ea"/>
              </a:rPr>
              <a:t> ((age * </a:t>
            </a:r>
            <a:r>
              <a:rPr lang="en-US" altLang="ko-KR" sz="1400" b="1" dirty="0" smtClean="0">
                <a:latin typeface="+mn-ea"/>
                <a:ea typeface="+mn-ea"/>
              </a:rPr>
              <a:t>18) </a:t>
            </a:r>
            <a:r>
              <a:rPr lang="en-US" altLang="ko-KR" sz="1400" b="1" dirty="0">
                <a:latin typeface="+mn-ea"/>
                <a:ea typeface="+mn-ea"/>
              </a:rPr>
              <a:t>/ </a:t>
            </a:r>
            <a:r>
              <a:rPr lang="en-US" altLang="ko-KR" sz="1400" b="1" dirty="0" smtClean="0">
                <a:latin typeface="+mn-ea"/>
                <a:ea typeface="+mn-ea"/>
              </a:rPr>
              <a:t>60)</a:t>
            </a:r>
            <a:r>
              <a:rPr lang="en-US" altLang="ko-KR" sz="1400" b="1" dirty="0">
                <a:latin typeface="+mn-ea"/>
                <a:ea typeface="+mn-ea"/>
              </a:rPr>
              <a:t>		// </a:t>
            </a:r>
            <a:r>
              <a:rPr lang="ko-KR" altLang="en-US" sz="1400" b="1" dirty="0">
                <a:latin typeface="+mn-ea"/>
                <a:ea typeface="+mn-ea"/>
              </a:rPr>
              <a:t>인생시계의 </a:t>
            </a:r>
            <a:r>
              <a:rPr lang="en-US" altLang="ko-KR" sz="1400" b="1" dirty="0">
                <a:latin typeface="+mn-ea"/>
                <a:ea typeface="+mn-ea"/>
              </a:rPr>
              <a:t>"</a:t>
            </a:r>
            <a:r>
              <a:rPr lang="ko-KR" altLang="en-US" sz="1400" b="1" dirty="0" smtClean="0">
                <a:latin typeface="+mn-ea"/>
                <a:ea typeface="+mn-ea"/>
              </a:rPr>
              <a:t>시</a:t>
            </a:r>
            <a:r>
              <a:rPr lang="en-US" altLang="ko-KR" sz="1400" b="1" dirty="0" smtClean="0">
                <a:latin typeface="+mn-ea"/>
                <a:ea typeface="+mn-ea"/>
              </a:rPr>
              <a:t>“</a:t>
            </a:r>
            <a:r>
              <a:rPr lang="ko-KR" altLang="en-US" sz="1400" b="1" dirty="0" smtClean="0">
                <a:latin typeface="+mn-ea"/>
                <a:ea typeface="+mn-ea"/>
              </a:rPr>
              <a:t>로 변환</a:t>
            </a:r>
            <a:endParaRPr lang="ko-KR" altLang="en-US" sz="14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#define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LIFEMINUTE(age)</a:t>
            </a:r>
            <a:r>
              <a:rPr lang="en-US" altLang="ko-KR" sz="1400" b="1" dirty="0">
                <a:latin typeface="+mn-ea"/>
                <a:ea typeface="+mn-ea"/>
              </a:rPr>
              <a:t> </a:t>
            </a:r>
            <a:r>
              <a:rPr lang="en-US" altLang="ko-KR" sz="1400" b="1" dirty="0" smtClean="0">
                <a:latin typeface="+mn-ea"/>
                <a:ea typeface="+mn-ea"/>
              </a:rPr>
              <a:t>((age </a:t>
            </a:r>
            <a:r>
              <a:rPr lang="en-US" altLang="ko-KR" sz="1400" b="1" dirty="0">
                <a:latin typeface="+mn-ea"/>
                <a:ea typeface="+mn-ea"/>
              </a:rPr>
              <a:t>* </a:t>
            </a:r>
            <a:r>
              <a:rPr lang="en-US" altLang="ko-KR" sz="1400" b="1" dirty="0" smtClean="0">
                <a:latin typeface="+mn-ea"/>
                <a:ea typeface="+mn-ea"/>
              </a:rPr>
              <a:t>18) % </a:t>
            </a:r>
            <a:r>
              <a:rPr lang="en-US" altLang="ko-KR" sz="1400" b="1" dirty="0">
                <a:latin typeface="+mn-ea"/>
                <a:ea typeface="+mn-ea"/>
              </a:rPr>
              <a:t>60)	// </a:t>
            </a:r>
            <a:r>
              <a:rPr lang="ko-KR" altLang="en-US" sz="1400" b="1" dirty="0">
                <a:latin typeface="+mn-ea"/>
                <a:ea typeface="+mn-ea"/>
              </a:rPr>
              <a:t>인생시계의 </a:t>
            </a:r>
            <a:r>
              <a:rPr lang="en-US" altLang="ko-KR" sz="1400" b="1" dirty="0">
                <a:latin typeface="+mn-ea"/>
                <a:ea typeface="+mn-ea"/>
              </a:rPr>
              <a:t>"</a:t>
            </a:r>
            <a:r>
              <a:rPr lang="ko-KR" altLang="en-US" sz="1400" b="1" dirty="0">
                <a:latin typeface="+mn-ea"/>
                <a:ea typeface="+mn-ea"/>
              </a:rPr>
              <a:t>분</a:t>
            </a:r>
            <a:r>
              <a:rPr lang="en-US" altLang="ko-KR" sz="1400" b="1" dirty="0" smtClean="0">
                <a:latin typeface="+mn-ea"/>
                <a:ea typeface="+mn-ea"/>
              </a:rPr>
              <a:t>"</a:t>
            </a:r>
            <a:r>
              <a:rPr lang="ko-KR" altLang="en-US" sz="1400" b="1" dirty="0" smtClean="0">
                <a:latin typeface="+mn-ea"/>
                <a:ea typeface="+mn-ea"/>
              </a:rPr>
              <a:t>로 변환</a:t>
            </a:r>
            <a:r>
              <a:rPr lang="en-US" altLang="ko-KR" sz="1400" b="1" dirty="0" smtClean="0">
                <a:latin typeface="+mn-ea"/>
                <a:ea typeface="+mn-ea"/>
              </a:rPr>
              <a:t>	</a:t>
            </a:r>
          </a:p>
          <a:p>
            <a:endParaRPr lang="en-US" altLang="ko-KR" sz="1400" b="1" dirty="0">
              <a:latin typeface="+mn-ea"/>
              <a:ea typeface="+mn-ea"/>
            </a:endParaRPr>
          </a:p>
          <a:p>
            <a:r>
              <a:rPr lang="en-US" altLang="ko-KR" sz="1400" b="1" dirty="0" err="1">
                <a:latin typeface="+mn-ea"/>
                <a:ea typeface="+mn-ea"/>
              </a:rPr>
              <a:t>int</a:t>
            </a:r>
            <a:r>
              <a:rPr lang="en-US" altLang="ko-KR" sz="1400" b="1" dirty="0">
                <a:latin typeface="+mn-ea"/>
                <a:ea typeface="+mn-ea"/>
              </a:rPr>
              <a:t> main()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{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err="1" smtClean="0">
                <a:latin typeface="+mn-ea"/>
                <a:ea typeface="+mn-ea"/>
              </a:rPr>
              <a:t>int</a:t>
            </a:r>
            <a:r>
              <a:rPr lang="en-US" altLang="ko-KR" sz="1400" b="1" dirty="0" smtClean="0">
                <a:latin typeface="+mn-ea"/>
                <a:ea typeface="+mn-ea"/>
              </a:rPr>
              <a:t> </a:t>
            </a:r>
            <a:r>
              <a:rPr lang="en-US" altLang="ko-KR" sz="1400" b="1" dirty="0">
                <a:latin typeface="+mn-ea"/>
                <a:ea typeface="+mn-ea"/>
              </a:rPr>
              <a:t>age;</a:t>
            </a:r>
          </a:p>
          <a:p>
            <a:endParaRPr lang="en-US" altLang="ko-KR" sz="1400" b="1" dirty="0">
              <a:latin typeface="+mn-ea"/>
              <a:ea typeface="+mn-ea"/>
            </a:endParaRPr>
          </a:p>
          <a:p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err="1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</a:t>
            </a:r>
            <a:r>
              <a:rPr lang="ko-KR" altLang="en-US" sz="1400" b="1" dirty="0">
                <a:latin typeface="+mn-ea"/>
                <a:ea typeface="+mn-ea"/>
              </a:rPr>
              <a:t>나이 </a:t>
            </a:r>
            <a:r>
              <a:rPr lang="en-US" altLang="ko-KR" sz="1400" b="1" dirty="0">
                <a:latin typeface="+mn-ea"/>
                <a:ea typeface="+mn-ea"/>
              </a:rPr>
              <a:t>: ");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err="1" smtClean="0">
                <a:latin typeface="+mn-ea"/>
                <a:ea typeface="+mn-ea"/>
              </a:rPr>
              <a:t>scanf_s</a:t>
            </a:r>
            <a:r>
              <a:rPr lang="en-US" altLang="ko-KR" sz="1400" b="1" dirty="0" smtClean="0">
                <a:latin typeface="+mn-ea"/>
                <a:ea typeface="+mn-ea"/>
              </a:rPr>
              <a:t>("%</a:t>
            </a:r>
            <a:r>
              <a:rPr lang="en-US" altLang="ko-KR" sz="1400" b="1" dirty="0">
                <a:latin typeface="+mn-ea"/>
                <a:ea typeface="+mn-ea"/>
              </a:rPr>
              <a:t>d", &amp;age);</a:t>
            </a:r>
          </a:p>
          <a:p>
            <a:endParaRPr lang="en-US" altLang="ko-KR" sz="1400" b="1" dirty="0">
              <a:latin typeface="+mn-ea"/>
              <a:ea typeface="+mn-ea"/>
            </a:endParaRPr>
          </a:p>
          <a:p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err="1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</a:t>
            </a:r>
            <a:r>
              <a:rPr lang="ko-KR" altLang="en-US" sz="1400" b="1" dirty="0">
                <a:latin typeface="+mn-ea"/>
                <a:ea typeface="+mn-ea"/>
              </a:rPr>
              <a:t>인생시계 </a:t>
            </a:r>
            <a:r>
              <a:rPr lang="en-US" altLang="ko-KR" sz="1400" b="1" dirty="0">
                <a:latin typeface="+mn-ea"/>
                <a:ea typeface="+mn-ea"/>
              </a:rPr>
              <a:t>: %d</a:t>
            </a:r>
            <a:r>
              <a:rPr lang="ko-KR" altLang="en-US" sz="1400" b="1" dirty="0">
                <a:latin typeface="+mn-ea"/>
                <a:ea typeface="+mn-ea"/>
              </a:rPr>
              <a:t>시 </a:t>
            </a:r>
            <a:r>
              <a:rPr lang="en-US" altLang="ko-KR" sz="1400" b="1" dirty="0">
                <a:latin typeface="+mn-ea"/>
                <a:ea typeface="+mn-ea"/>
              </a:rPr>
              <a:t>%d</a:t>
            </a:r>
            <a:r>
              <a:rPr lang="ko-KR" altLang="en-US" sz="1400" b="1" dirty="0">
                <a:latin typeface="+mn-ea"/>
                <a:ea typeface="+mn-ea"/>
              </a:rPr>
              <a:t>분</a:t>
            </a:r>
            <a:r>
              <a:rPr lang="en-US" altLang="ko-KR" sz="1400" b="1" dirty="0">
                <a:latin typeface="+mn-ea"/>
                <a:ea typeface="+mn-ea"/>
              </a:rPr>
              <a:t>\n", LIFEHOUR(age), LIFEMINUTE(age));</a:t>
            </a:r>
          </a:p>
          <a:p>
            <a:endParaRPr lang="ko-KR" altLang="en-US" sz="1400" b="1" dirty="0">
              <a:latin typeface="+mn-ea"/>
              <a:ea typeface="+mn-ea"/>
            </a:endParaRPr>
          </a:p>
          <a:p>
            <a:r>
              <a:rPr lang="ko-KR" altLang="en-US" sz="1400" b="1" dirty="0">
                <a:latin typeface="+mn-ea"/>
                <a:ea typeface="+mn-ea"/>
              </a:rPr>
              <a:t>	</a:t>
            </a:r>
            <a:r>
              <a:rPr lang="en-US" altLang="ko-KR" sz="1400" b="1" dirty="0">
                <a:latin typeface="+mn-ea"/>
                <a:ea typeface="+mn-ea"/>
              </a:rPr>
              <a:t>return 0;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}</a:t>
            </a:r>
            <a:endParaRPr lang="ko-KR" altLang="en-US" sz="1400" b="1" dirty="0"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27" y="5445224"/>
            <a:ext cx="2810267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29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6. </a:t>
            </a:r>
            <a:r>
              <a:rPr lang="ko-KR" altLang="en-US" sz="2400" b="1" dirty="0" err="1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제어문</a:t>
            </a:r>
            <a:endParaRPr lang="ko-KR" altLang="en-US" sz="2400" b="1" dirty="0">
              <a:solidFill>
                <a:srgbClr val="0000FF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4619" y="620688"/>
            <a:ext cx="82078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6.2 if 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</a:rPr>
              <a:t>문 </a:t>
            </a: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(</a:t>
            </a:r>
            <a:r>
              <a:rPr kumimoji="0" lang="en-US" altLang="ko-KR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if ~ else 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</a:rPr>
              <a:t>문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) </a:t>
            </a:r>
            <a:r>
              <a:rPr kumimoji="0"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… </a:t>
            </a:r>
            <a:r>
              <a:rPr kumimoji="0"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예제</a:t>
            </a:r>
            <a:endParaRPr kumimoji="0" lang="en-US" altLang="ko-KR" sz="1600" b="1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95320" y="2619978"/>
            <a:ext cx="360040" cy="4121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97095" y="1556792"/>
            <a:ext cx="5979161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FF00FF"/>
                </a:solidFill>
                <a:latin typeface="+mn-ea"/>
                <a:ea typeface="+mn-ea"/>
              </a:rPr>
              <a:t>#include &lt;</a:t>
            </a:r>
            <a:r>
              <a:rPr lang="en-US" altLang="ko-KR" sz="1400" b="1" dirty="0" err="1">
                <a:solidFill>
                  <a:srgbClr val="FF00FF"/>
                </a:solidFill>
                <a:latin typeface="+mn-ea"/>
                <a:ea typeface="+mn-ea"/>
              </a:rPr>
              <a:t>stdio.h</a:t>
            </a:r>
            <a:r>
              <a:rPr lang="en-US" altLang="ko-KR" sz="1400" b="1" dirty="0" smtClean="0">
                <a:solidFill>
                  <a:srgbClr val="FF00FF"/>
                </a:solidFill>
                <a:latin typeface="+mn-ea"/>
                <a:ea typeface="+mn-ea"/>
              </a:rPr>
              <a:t>&gt;</a:t>
            </a:r>
          </a:p>
          <a:p>
            <a:endParaRPr lang="ko-KR" altLang="en-US" sz="1400" b="1" dirty="0">
              <a:latin typeface="+mn-ea"/>
              <a:ea typeface="+mn-ea"/>
            </a:endParaRPr>
          </a:p>
          <a:p>
            <a:r>
              <a:rPr lang="en-US" altLang="ko-KR" sz="1400" b="1" dirty="0" err="1">
                <a:latin typeface="+mn-ea"/>
                <a:ea typeface="+mn-ea"/>
              </a:rPr>
              <a:t>int</a:t>
            </a:r>
            <a:r>
              <a:rPr lang="en-US" altLang="ko-KR" sz="1400" b="1" dirty="0">
                <a:latin typeface="+mn-ea"/>
                <a:ea typeface="+mn-ea"/>
              </a:rPr>
              <a:t> main()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{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err="1">
                <a:latin typeface="+mn-ea"/>
                <a:ea typeface="+mn-ea"/>
              </a:rPr>
              <a:t>int</a:t>
            </a:r>
            <a:r>
              <a:rPr lang="en-US" altLang="ko-KR" sz="1400" b="1" dirty="0">
                <a:latin typeface="+mn-ea"/>
                <a:ea typeface="+mn-ea"/>
              </a:rPr>
              <a:t> </a:t>
            </a:r>
            <a:r>
              <a:rPr lang="en-US" altLang="ko-KR" sz="1400" b="1" dirty="0" err="1">
                <a:latin typeface="+mn-ea"/>
                <a:ea typeface="+mn-ea"/>
              </a:rPr>
              <a:t>num</a:t>
            </a:r>
            <a:r>
              <a:rPr lang="en-US" altLang="ko-KR" sz="1400" b="1" dirty="0">
                <a:latin typeface="+mn-ea"/>
                <a:ea typeface="+mn-ea"/>
              </a:rPr>
              <a:t>;</a:t>
            </a:r>
          </a:p>
          <a:p>
            <a:pPr lvl="1">
              <a:lnSpc>
                <a:spcPct val="150000"/>
              </a:lnSpc>
            </a:pPr>
            <a:endParaRPr lang="en-US" altLang="ko-KR" sz="500" b="1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err="1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</a:t>
            </a:r>
            <a:r>
              <a:rPr lang="ko-KR" altLang="en-US" sz="1400" b="1" dirty="0">
                <a:latin typeface="+mn-ea"/>
                <a:ea typeface="+mn-ea"/>
              </a:rPr>
              <a:t>정수를 입력하시오 </a:t>
            </a:r>
            <a:r>
              <a:rPr lang="en-US" altLang="ko-KR" sz="1400" b="1" dirty="0">
                <a:latin typeface="+mn-ea"/>
                <a:ea typeface="+mn-ea"/>
              </a:rPr>
              <a:t>: ");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err="1" smtClean="0">
                <a:latin typeface="+mn-ea"/>
                <a:ea typeface="+mn-ea"/>
              </a:rPr>
              <a:t>scanf_s</a:t>
            </a:r>
            <a:r>
              <a:rPr lang="en-US" altLang="ko-KR" sz="1400" b="1" dirty="0" smtClean="0">
                <a:latin typeface="+mn-ea"/>
                <a:ea typeface="+mn-ea"/>
              </a:rPr>
              <a:t>("%</a:t>
            </a:r>
            <a:r>
              <a:rPr lang="en-US" altLang="ko-KR" sz="1400" b="1" dirty="0">
                <a:latin typeface="+mn-ea"/>
                <a:ea typeface="+mn-ea"/>
              </a:rPr>
              <a:t>d", &amp;</a:t>
            </a:r>
            <a:r>
              <a:rPr lang="en-US" altLang="ko-KR" sz="1400" b="1" dirty="0" err="1">
                <a:latin typeface="+mn-ea"/>
                <a:ea typeface="+mn-ea"/>
              </a:rPr>
              <a:t>num</a:t>
            </a:r>
            <a:r>
              <a:rPr lang="en-US" altLang="ko-KR" sz="1400" b="1" dirty="0">
                <a:latin typeface="+mn-ea"/>
                <a:ea typeface="+mn-ea"/>
              </a:rPr>
              <a:t>);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err="1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</a:t>
            </a:r>
            <a:r>
              <a:rPr lang="ko-KR" altLang="en-US" sz="1400" b="1" dirty="0">
                <a:latin typeface="+mn-ea"/>
                <a:ea typeface="+mn-ea"/>
              </a:rPr>
              <a:t>입력한 수 </a:t>
            </a:r>
            <a:r>
              <a:rPr lang="en-US" altLang="ko-KR" sz="1400" b="1" dirty="0">
                <a:latin typeface="+mn-ea"/>
                <a:ea typeface="+mn-ea"/>
              </a:rPr>
              <a:t>%d</a:t>
            </a:r>
            <a:r>
              <a:rPr lang="ko-KR" altLang="en-US" sz="1400" b="1" dirty="0">
                <a:latin typeface="+mn-ea"/>
                <a:ea typeface="+mn-ea"/>
              </a:rPr>
              <a:t>는</a:t>
            </a:r>
            <a:r>
              <a:rPr lang="en-US" altLang="ko-KR" sz="1400" b="1" dirty="0">
                <a:latin typeface="+mn-ea"/>
                <a:ea typeface="+mn-ea"/>
              </a:rPr>
              <a:t>(</a:t>
            </a:r>
            <a:r>
              <a:rPr lang="ko-KR" altLang="en-US" sz="1400" b="1" dirty="0">
                <a:latin typeface="+mn-ea"/>
                <a:ea typeface="+mn-ea"/>
              </a:rPr>
              <a:t>은</a:t>
            </a:r>
            <a:r>
              <a:rPr lang="en-US" altLang="ko-KR" sz="1400" b="1" dirty="0">
                <a:latin typeface="+mn-ea"/>
                <a:ea typeface="+mn-ea"/>
              </a:rPr>
              <a:t>) ", </a:t>
            </a:r>
            <a:r>
              <a:rPr lang="en-US" altLang="ko-KR" sz="1400" b="1" dirty="0" err="1">
                <a:latin typeface="+mn-ea"/>
                <a:ea typeface="+mn-ea"/>
              </a:rPr>
              <a:t>num</a:t>
            </a:r>
            <a:r>
              <a:rPr lang="en-US" altLang="ko-KR" sz="1400" b="1" dirty="0">
                <a:latin typeface="+mn-ea"/>
                <a:ea typeface="+mn-ea"/>
              </a:rPr>
              <a:t>);</a:t>
            </a:r>
          </a:p>
          <a:p>
            <a:pPr lvl="1">
              <a:lnSpc>
                <a:spcPct val="150000"/>
              </a:lnSpc>
            </a:pPr>
            <a:endParaRPr lang="en-US" altLang="ko-KR" sz="500" b="1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if (</a:t>
            </a:r>
            <a:r>
              <a:rPr lang="en-US" altLang="ko-KR" sz="1400" b="1" dirty="0" err="1">
                <a:latin typeface="+mn-ea"/>
                <a:ea typeface="+mn-ea"/>
              </a:rPr>
              <a:t>num</a:t>
            </a:r>
            <a:r>
              <a:rPr lang="en-US" altLang="ko-KR" sz="1400" b="1" dirty="0">
                <a:latin typeface="+mn-ea"/>
                <a:ea typeface="+mn-ea"/>
              </a:rPr>
              <a:t> % 2 == 0)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	</a:t>
            </a:r>
            <a:r>
              <a:rPr lang="en-US" altLang="ko-KR" sz="1400" b="1" dirty="0" err="1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</a:t>
            </a:r>
            <a:r>
              <a:rPr lang="ko-KR" altLang="en-US" sz="1400" b="1" dirty="0">
                <a:latin typeface="+mn-ea"/>
                <a:ea typeface="+mn-ea"/>
              </a:rPr>
              <a:t>짝수입니다</a:t>
            </a:r>
            <a:r>
              <a:rPr lang="en-US" altLang="ko-KR" sz="1400" b="1" dirty="0">
                <a:latin typeface="+mn-ea"/>
                <a:ea typeface="+mn-ea"/>
              </a:rPr>
              <a:t>.\n");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else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	</a:t>
            </a:r>
            <a:r>
              <a:rPr lang="en-US" altLang="ko-KR" sz="1400" b="1" dirty="0" err="1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</a:t>
            </a:r>
            <a:r>
              <a:rPr lang="ko-KR" altLang="en-US" sz="1400" b="1" dirty="0">
                <a:latin typeface="+mn-ea"/>
                <a:ea typeface="+mn-ea"/>
              </a:rPr>
              <a:t>홀수입니다</a:t>
            </a:r>
            <a:r>
              <a:rPr lang="en-US" altLang="ko-KR" sz="1400" b="1" dirty="0">
                <a:latin typeface="+mn-ea"/>
                <a:ea typeface="+mn-ea"/>
              </a:rPr>
              <a:t>.\n");</a:t>
            </a:r>
            <a:endParaRPr lang="en-US" altLang="ko-KR" sz="500" b="1" dirty="0" smtClean="0">
              <a:latin typeface="+mn-ea"/>
              <a:ea typeface="+mn-ea"/>
            </a:endParaRPr>
          </a:p>
          <a:p>
            <a:pPr lvl="1"/>
            <a:endParaRPr lang="ko-KR" altLang="en-US" sz="500" b="1" dirty="0">
              <a:latin typeface="+mn-ea"/>
              <a:ea typeface="+mn-ea"/>
            </a:endParaRPr>
          </a:p>
          <a:p>
            <a:pPr lvl="1"/>
            <a:r>
              <a:rPr lang="en-US" altLang="ko-KR" sz="1400" b="1" dirty="0" smtClean="0">
                <a:latin typeface="+mn-ea"/>
                <a:ea typeface="+mn-ea"/>
              </a:rPr>
              <a:t>       return </a:t>
            </a:r>
            <a:r>
              <a:rPr lang="en-US" altLang="ko-KR" sz="1400" b="1" dirty="0">
                <a:latin typeface="+mn-ea"/>
                <a:ea typeface="+mn-ea"/>
              </a:rPr>
              <a:t>0;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}</a:t>
            </a:r>
            <a:endParaRPr lang="ko-KR" altLang="en-US" sz="1400" b="1" dirty="0">
              <a:latin typeface="+mn-ea"/>
              <a:ea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55030" y="1082353"/>
            <a:ext cx="799343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 dirty="0">
                <a:latin typeface="+mn-ea"/>
                <a:ea typeface="+mn-ea"/>
              </a:rPr>
              <a:t>사용자가 입력한 값에 따라 이 자리가 </a:t>
            </a:r>
            <a:r>
              <a:rPr lang="ko-KR" altLang="en-US" sz="1500" b="1" dirty="0" smtClean="0">
                <a:latin typeface="+mn-ea"/>
                <a:ea typeface="+mn-ea"/>
              </a:rPr>
              <a:t>“</a:t>
            </a:r>
            <a:r>
              <a:rPr lang="ko-KR" altLang="en-US" sz="1500" b="1" dirty="0">
                <a:latin typeface="+mn-ea"/>
                <a:ea typeface="+mn-ea"/>
              </a:rPr>
              <a:t>홀수입니다</a:t>
            </a:r>
            <a:r>
              <a:rPr lang="en-US" altLang="ko-KR" sz="1500" b="1" dirty="0">
                <a:latin typeface="+mn-ea"/>
                <a:ea typeface="+mn-ea"/>
              </a:rPr>
              <a:t>.” </a:t>
            </a:r>
            <a:r>
              <a:rPr lang="ko-KR" altLang="en-US" sz="1500" b="1" dirty="0">
                <a:latin typeface="+mn-ea"/>
                <a:ea typeface="+mn-ea"/>
              </a:rPr>
              <a:t>또는 ‘짝수입니다</a:t>
            </a:r>
            <a:r>
              <a:rPr lang="en-US" altLang="ko-KR" sz="1500" b="1" dirty="0">
                <a:latin typeface="+mn-ea"/>
                <a:ea typeface="+mn-ea"/>
              </a:rPr>
              <a:t>.” </a:t>
            </a:r>
            <a:r>
              <a:rPr lang="ko-KR" altLang="en-US" sz="1500" b="1" dirty="0">
                <a:latin typeface="+mn-ea"/>
                <a:ea typeface="+mn-ea"/>
              </a:rPr>
              <a:t>둘 중 하나가 </a:t>
            </a:r>
            <a:r>
              <a:rPr lang="ko-KR" altLang="en-US" sz="1500" b="1" dirty="0" smtClean="0">
                <a:latin typeface="+mn-ea"/>
                <a:ea typeface="+mn-ea"/>
              </a:rPr>
              <a:t>되게</a:t>
            </a:r>
            <a:r>
              <a:rPr lang="en-US" altLang="ko-KR" sz="1500" b="1" dirty="0" smtClean="0">
                <a:latin typeface="+mn-ea"/>
                <a:ea typeface="+mn-ea"/>
              </a:rPr>
              <a:t>.</a:t>
            </a:r>
            <a:endParaRPr lang="ko-KR" altLang="en-US" sz="1500" b="1" dirty="0">
              <a:latin typeface="+mn-ea"/>
              <a:ea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43608" y="5877272"/>
            <a:ext cx="3006828" cy="37388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디버그 </a:t>
            </a:r>
            <a:r>
              <a:rPr kumimoji="0"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– </a:t>
            </a: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디버깅하지 않고 시작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8" name="왼쪽 중괄호 17"/>
          <p:cNvSpPr/>
          <p:nvPr/>
        </p:nvSpPr>
        <p:spPr>
          <a:xfrm>
            <a:off x="251520" y="4073251"/>
            <a:ext cx="360040" cy="1214844"/>
          </a:xfrm>
          <a:prstGeom prst="leftBrac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1" b="14103"/>
          <a:stretch/>
        </p:blipFill>
        <p:spPr bwMode="auto">
          <a:xfrm>
            <a:off x="5344908" y="5388747"/>
            <a:ext cx="3520278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441" y="6146417"/>
            <a:ext cx="352425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714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7. Preprocessor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(</a:t>
            </a:r>
            <a:r>
              <a:rPr lang="ko-KR" altLang="en-US" sz="2400" b="1" dirty="0" err="1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전처리문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24619" y="620688"/>
            <a:ext cx="8567861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7.4 </a:t>
            </a:r>
            <a:r>
              <a:rPr kumimoji="0"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실습 </a:t>
            </a:r>
            <a:endParaRPr kumimoji="0" lang="en-US" altLang="ko-KR" sz="16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    : </a:t>
            </a:r>
            <a:r>
              <a:rPr kumimoji="0" lang="ko-KR" altLang="en-US" sz="1500" b="1" dirty="0" err="1" smtClean="0">
                <a:latin typeface="+mn-ea"/>
                <a:ea typeface="+mn-ea"/>
                <a:cs typeface="Arial" pitchFamily="34" charset="0"/>
              </a:rPr>
              <a:t>제곱미터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 단위로 계산된 넓이를 평수로 변환하기</a:t>
            </a:r>
            <a:endParaRPr kumimoji="0" lang="en-US" altLang="ko-KR" sz="1500" b="1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24841" y="5509123"/>
            <a:ext cx="4392488" cy="37388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디버그 </a:t>
            </a:r>
            <a:r>
              <a:rPr kumimoji="0"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– </a:t>
            </a: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디버깅하지 않고 시작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49187" y="1690350"/>
            <a:ext cx="788436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+mn-ea"/>
                <a:ea typeface="+mn-ea"/>
              </a:rPr>
              <a:t>#include &lt;</a:t>
            </a:r>
            <a:r>
              <a:rPr lang="en-US" altLang="ko-KR" sz="1400" b="1" dirty="0" err="1">
                <a:latin typeface="+mn-ea"/>
                <a:ea typeface="+mn-ea"/>
              </a:rPr>
              <a:t>stdio.h</a:t>
            </a:r>
            <a:r>
              <a:rPr lang="en-US" altLang="ko-KR" sz="1400" b="1" dirty="0" smtClean="0">
                <a:latin typeface="+mn-ea"/>
                <a:ea typeface="+mn-ea"/>
              </a:rPr>
              <a:t>&gt;</a:t>
            </a:r>
          </a:p>
          <a:p>
            <a:endParaRPr lang="ko-KR" altLang="en-US" sz="14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#define PYEONG 0.3025	</a:t>
            </a:r>
            <a:r>
              <a:rPr lang="en-US" altLang="ko-KR" sz="1400" b="1" dirty="0" smtClean="0">
                <a:latin typeface="+mn-ea"/>
                <a:ea typeface="+mn-ea"/>
              </a:rPr>
              <a:t>	// </a:t>
            </a:r>
            <a:r>
              <a:rPr lang="en-US" altLang="ko-KR" sz="1400" b="1" dirty="0">
                <a:latin typeface="+mn-ea"/>
                <a:ea typeface="+mn-ea"/>
              </a:rPr>
              <a:t>1</a:t>
            </a:r>
            <a:r>
              <a:rPr lang="ko-KR" altLang="en-US" sz="1400" b="1" dirty="0">
                <a:latin typeface="+mn-ea"/>
                <a:ea typeface="+mn-ea"/>
              </a:rPr>
              <a:t>평 </a:t>
            </a:r>
            <a:r>
              <a:rPr lang="en-US" altLang="ko-KR" sz="1400" b="1" dirty="0">
                <a:latin typeface="+mn-ea"/>
                <a:ea typeface="+mn-ea"/>
              </a:rPr>
              <a:t>= 0.3025</a:t>
            </a:r>
            <a:r>
              <a:rPr lang="ko-KR" altLang="en-US" sz="1400" b="1" dirty="0" err="1">
                <a:latin typeface="+mn-ea"/>
                <a:ea typeface="+mn-ea"/>
              </a:rPr>
              <a:t>제곱미터</a:t>
            </a:r>
            <a:r>
              <a:rPr lang="en-US" altLang="ko-KR" sz="1400" b="1" dirty="0" smtClean="0">
                <a:latin typeface="+mn-ea"/>
                <a:ea typeface="+mn-ea"/>
              </a:rPr>
              <a:t>	</a:t>
            </a:r>
          </a:p>
          <a:p>
            <a:endParaRPr lang="en-US" altLang="ko-KR" sz="1400" b="1" dirty="0">
              <a:latin typeface="+mn-ea"/>
              <a:ea typeface="+mn-ea"/>
            </a:endParaRPr>
          </a:p>
          <a:p>
            <a:r>
              <a:rPr lang="en-US" altLang="ko-KR" sz="1400" b="1" dirty="0" err="1">
                <a:latin typeface="+mn-ea"/>
                <a:ea typeface="+mn-ea"/>
              </a:rPr>
              <a:t>int</a:t>
            </a:r>
            <a:r>
              <a:rPr lang="en-US" altLang="ko-KR" sz="1400" b="1" dirty="0">
                <a:latin typeface="+mn-ea"/>
                <a:ea typeface="+mn-ea"/>
              </a:rPr>
              <a:t> main()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{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	float area;	</a:t>
            </a:r>
            <a:r>
              <a:rPr lang="en-US" altLang="ko-KR" sz="1400" b="1" dirty="0" smtClean="0">
                <a:latin typeface="+mn-ea"/>
                <a:ea typeface="+mn-ea"/>
              </a:rPr>
              <a:t>		// </a:t>
            </a:r>
            <a:r>
              <a:rPr lang="ko-KR" altLang="en-US" sz="1400" b="1" dirty="0" err="1">
                <a:latin typeface="+mn-ea"/>
                <a:ea typeface="+mn-ea"/>
              </a:rPr>
              <a:t>제곱미터</a:t>
            </a:r>
            <a:r>
              <a:rPr lang="ko-KR" altLang="en-US" sz="1400" b="1" dirty="0">
                <a:latin typeface="+mn-ea"/>
                <a:ea typeface="+mn-ea"/>
              </a:rPr>
              <a:t> 단위의 면적</a:t>
            </a:r>
          </a:p>
          <a:p>
            <a:endParaRPr lang="ko-KR" altLang="en-US" sz="14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+mn-ea"/>
                <a:ea typeface="+mn-ea"/>
              </a:rPr>
              <a:t>	</a:t>
            </a:r>
            <a:r>
              <a:rPr lang="en-US" altLang="ko-KR" sz="1400" b="1" dirty="0" err="1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</a:t>
            </a:r>
            <a:r>
              <a:rPr lang="ko-KR" altLang="en-US" sz="1400" b="1" dirty="0">
                <a:latin typeface="+mn-ea"/>
                <a:ea typeface="+mn-ea"/>
              </a:rPr>
              <a:t>넓이</a:t>
            </a:r>
            <a:r>
              <a:rPr lang="en-US" altLang="ko-KR" sz="1400" b="1" dirty="0">
                <a:latin typeface="+mn-ea"/>
                <a:ea typeface="+mn-ea"/>
              </a:rPr>
              <a:t>(</a:t>
            </a:r>
            <a:r>
              <a:rPr lang="ko-KR" altLang="en-US" sz="1400" b="1" dirty="0" err="1">
                <a:latin typeface="+mn-ea"/>
                <a:ea typeface="+mn-ea"/>
              </a:rPr>
              <a:t>제곱미터</a:t>
            </a:r>
            <a:r>
              <a:rPr lang="en-US" altLang="ko-KR" sz="1400" b="1" dirty="0">
                <a:latin typeface="+mn-ea"/>
                <a:ea typeface="+mn-ea"/>
              </a:rPr>
              <a:t>) : ");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err="1" smtClean="0">
                <a:latin typeface="+mn-ea"/>
                <a:ea typeface="+mn-ea"/>
              </a:rPr>
              <a:t>scanf_s</a:t>
            </a:r>
            <a:r>
              <a:rPr lang="en-US" altLang="ko-KR" sz="1400" b="1" dirty="0" smtClean="0">
                <a:latin typeface="+mn-ea"/>
                <a:ea typeface="+mn-ea"/>
              </a:rPr>
              <a:t>("%</a:t>
            </a:r>
            <a:r>
              <a:rPr lang="en-US" altLang="ko-KR" sz="1400" b="1" dirty="0">
                <a:latin typeface="+mn-ea"/>
                <a:ea typeface="+mn-ea"/>
              </a:rPr>
              <a:t>f", &amp;area);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err="1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</a:t>
            </a:r>
            <a:r>
              <a:rPr lang="ko-KR" altLang="en-US" sz="1400" b="1" dirty="0">
                <a:latin typeface="+mn-ea"/>
                <a:ea typeface="+mn-ea"/>
              </a:rPr>
              <a:t>넓이</a:t>
            </a:r>
            <a:r>
              <a:rPr lang="en-US" altLang="ko-KR" sz="1400" b="1" dirty="0">
                <a:latin typeface="+mn-ea"/>
                <a:ea typeface="+mn-ea"/>
              </a:rPr>
              <a:t>(</a:t>
            </a:r>
            <a:r>
              <a:rPr lang="ko-KR" altLang="en-US" sz="1400" b="1" dirty="0">
                <a:latin typeface="+mn-ea"/>
                <a:ea typeface="+mn-ea"/>
              </a:rPr>
              <a:t>평</a:t>
            </a:r>
            <a:r>
              <a:rPr lang="en-US" altLang="ko-KR" sz="1400" b="1" dirty="0">
                <a:latin typeface="+mn-ea"/>
                <a:ea typeface="+mn-ea"/>
              </a:rPr>
              <a:t>) : %.2lf\n",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area * PYEONG</a:t>
            </a:r>
            <a:r>
              <a:rPr lang="en-US" altLang="ko-KR" sz="1400" b="1" dirty="0" smtClean="0">
                <a:latin typeface="+mn-ea"/>
                <a:ea typeface="+mn-ea"/>
              </a:rPr>
              <a:t>);</a:t>
            </a:r>
          </a:p>
          <a:p>
            <a:endParaRPr lang="ko-KR" altLang="en-US" sz="1400" b="1" dirty="0" smtClean="0">
              <a:latin typeface="+mn-ea"/>
              <a:ea typeface="+mn-ea"/>
            </a:endParaRPr>
          </a:p>
          <a:p>
            <a:r>
              <a:rPr lang="ko-KR" altLang="en-US" sz="1400" b="1" dirty="0">
                <a:latin typeface="+mn-ea"/>
                <a:ea typeface="+mn-ea"/>
              </a:rPr>
              <a:t>	</a:t>
            </a:r>
            <a:r>
              <a:rPr lang="en-US" altLang="ko-KR" sz="1400" b="1" dirty="0">
                <a:latin typeface="+mn-ea"/>
                <a:ea typeface="+mn-ea"/>
              </a:rPr>
              <a:t>return 0;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}</a:t>
            </a:r>
            <a:endParaRPr lang="ko-KR" altLang="en-US" sz="1400" b="1" dirty="0">
              <a:latin typeface="+mn-ea"/>
              <a:ea typeface="+mn-ea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5482519"/>
            <a:ext cx="31718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448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7. Preprocessor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(</a:t>
            </a:r>
            <a:r>
              <a:rPr lang="ko-KR" altLang="en-US" sz="2400" b="1" dirty="0" err="1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전처리문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24619" y="620688"/>
            <a:ext cx="8567861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7.4 </a:t>
            </a:r>
            <a:r>
              <a:rPr kumimoji="0"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실습 </a:t>
            </a:r>
            <a:endParaRPr kumimoji="0" lang="en-US" altLang="ko-KR" sz="16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    : 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단위 변환 프로그램은 만드시오 </a:t>
            </a:r>
            <a:endParaRPr kumimoji="0" lang="en-US" altLang="ko-KR" sz="1500" b="1" dirty="0"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52587"/>
            <a:ext cx="6449689" cy="51066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54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8. 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배열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(array)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24619" y="620688"/>
            <a:ext cx="8207821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8.1 </a:t>
            </a:r>
            <a:r>
              <a:rPr kumimoji="0" lang="ko-KR" altLang="en-US" sz="1600" b="1" dirty="0">
                <a:solidFill>
                  <a:srgbClr val="000000"/>
                </a:solidFill>
                <a:latin typeface="+mn-ea"/>
                <a:ea typeface="+mn-ea"/>
              </a:rPr>
              <a:t>배열</a:t>
            </a:r>
            <a:r>
              <a:rPr kumimoji="0" lang="en-US" altLang="ko-KR" sz="1600" b="1" dirty="0">
                <a:solidFill>
                  <a:srgbClr val="000000"/>
                </a:solidFill>
                <a:latin typeface="+mn-ea"/>
                <a:ea typeface="+mn-ea"/>
              </a:rPr>
              <a:t>(array</a:t>
            </a:r>
            <a:r>
              <a:rPr kumimoji="0"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solidFill>
                  <a:srgbClr val="000000"/>
                </a:solidFill>
                <a:latin typeface="+mn-ea"/>
                <a:ea typeface="+mn-ea"/>
              </a:rPr>
              <a:t>     </a:t>
            </a:r>
            <a:r>
              <a:rPr kumimoji="0" lang="ko-KR" altLang="en-US" sz="1500" b="1" dirty="0">
                <a:solidFill>
                  <a:srgbClr val="000000"/>
                </a:solidFill>
                <a:latin typeface="+mn-ea"/>
                <a:ea typeface="+mn-ea"/>
              </a:rPr>
              <a:t>변수</a:t>
            </a:r>
            <a:r>
              <a:rPr kumimoji="0"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: </a:t>
            </a:r>
            <a:r>
              <a:rPr kumimoji="0" lang="ko-KR" altLang="en-US" sz="1500" b="1" dirty="0">
                <a:solidFill>
                  <a:srgbClr val="000000"/>
                </a:solidFill>
                <a:latin typeface="+mn-ea"/>
                <a:ea typeface="+mn-ea"/>
              </a:rPr>
              <a:t>한 개의 자료 저장</a:t>
            </a:r>
            <a:br>
              <a:rPr kumimoji="0" lang="ko-KR" altLang="en-US" sz="1500" b="1" dirty="0">
                <a:solidFill>
                  <a:srgbClr val="000000"/>
                </a:solidFill>
                <a:latin typeface="+mn-ea"/>
                <a:ea typeface="+mn-ea"/>
              </a:rPr>
            </a:br>
            <a:r>
              <a:rPr kumimoji="0" lang="ko-KR" altLang="en-US" sz="1500" b="1" dirty="0" smtClean="0">
                <a:solidFill>
                  <a:srgbClr val="FF0000"/>
                </a:solidFill>
                <a:latin typeface="+mn-ea"/>
                <a:ea typeface="+mn-ea"/>
              </a:rPr>
              <a:t>     배열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: </a:t>
            </a:r>
            <a:r>
              <a:rPr kumimoji="0" lang="ko-KR" altLang="en-US" sz="1500" b="1" dirty="0">
                <a:solidFill>
                  <a:srgbClr val="FF0000"/>
                </a:solidFill>
                <a:latin typeface="+mn-ea"/>
                <a:ea typeface="+mn-ea"/>
              </a:rPr>
              <a:t>여러 자료 저장 → 여러 변수의 </a:t>
            </a:r>
            <a:r>
              <a:rPr kumimoji="0" lang="ko-KR" altLang="en-US" sz="1500" b="1" dirty="0" smtClean="0">
                <a:solidFill>
                  <a:srgbClr val="FF0000"/>
                </a:solidFill>
                <a:latin typeface="+mn-ea"/>
                <a:ea typeface="+mn-ea"/>
              </a:rPr>
              <a:t>모임</a:t>
            </a:r>
            <a:endParaRPr kumimoji="0" lang="en-US" altLang="ko-KR" sz="15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kumimoji="0" lang="en-US" altLang="ko-KR" sz="1500" b="1" dirty="0" smtClean="0">
                <a:solidFill>
                  <a:srgbClr val="FF0000"/>
                </a:solidFill>
                <a:latin typeface="+mn-ea"/>
                <a:ea typeface="+mn-ea"/>
              </a:rPr>
              <a:t>          </a:t>
            </a:r>
            <a:r>
              <a:rPr kumimoji="0" lang="en-US" altLang="ko-KR" sz="1500" b="1" dirty="0" smtClean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 </a:t>
            </a:r>
            <a:r>
              <a:rPr kumimoji="0" lang="ko-KR" altLang="en-US" sz="1500" b="1" dirty="0" smtClean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형태가 같은 </a:t>
            </a:r>
            <a:r>
              <a:rPr kumimoji="0" lang="ko-KR" altLang="en-US" sz="1500" b="1" dirty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값 여러 개를 </a:t>
            </a:r>
            <a:r>
              <a:rPr kumimoji="0" lang="ko-KR" altLang="en-US" sz="1500" b="1" dirty="0" smtClean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연속된 기억장소</a:t>
            </a:r>
            <a:r>
              <a:rPr kumimoji="0" lang="en-US" altLang="ko-KR" sz="1500" b="1" dirty="0" smtClean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(</a:t>
            </a:r>
            <a:r>
              <a:rPr kumimoji="0" lang="ko-KR" altLang="en-US" sz="1500" b="1" dirty="0" smtClean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주소</a:t>
            </a:r>
            <a:r>
              <a:rPr kumimoji="0" lang="en-US" altLang="ko-KR" sz="1500" b="1" dirty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)</a:t>
            </a:r>
            <a:r>
              <a:rPr kumimoji="0" lang="ko-KR" altLang="en-US" sz="1500" b="1" dirty="0" smtClean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에 같은 </a:t>
            </a:r>
            <a:r>
              <a:rPr kumimoji="0" lang="ko-KR" altLang="en-US" sz="1500" b="1" dirty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이름</a:t>
            </a:r>
            <a:r>
              <a:rPr kumimoji="0" lang="en-US" altLang="ko-KR" sz="1500" b="1" dirty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(</a:t>
            </a:r>
            <a:r>
              <a:rPr kumimoji="0" lang="ko-KR" altLang="en-US" sz="1500" b="1" dirty="0" err="1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배열명</a:t>
            </a:r>
            <a:r>
              <a:rPr kumimoji="0" lang="en-US" altLang="ko-KR" sz="1500" b="1" dirty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)</a:t>
            </a:r>
            <a:r>
              <a:rPr kumimoji="0" lang="ko-KR" altLang="en-US" sz="1500" b="1" dirty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으로 </a:t>
            </a:r>
            <a:r>
              <a:rPr kumimoji="0" lang="ko-KR" altLang="en-US" sz="1500" b="1" dirty="0" smtClean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저장</a:t>
            </a:r>
            <a:endParaRPr kumimoji="0" lang="en-US" altLang="ko-KR" sz="1500" b="1" dirty="0" smtClean="0">
              <a:solidFill>
                <a:srgbClr val="0000FF"/>
              </a:solidFill>
              <a:latin typeface="+mn-ea"/>
              <a:ea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500" b="1" dirty="0">
              <a:solidFill>
                <a:srgbClr val="0000FF"/>
              </a:solidFill>
              <a:latin typeface="+mn-ea"/>
              <a:ea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500" b="1" dirty="0" smtClean="0">
              <a:solidFill>
                <a:srgbClr val="0000FF"/>
              </a:solidFill>
              <a:latin typeface="+mn-ea"/>
              <a:ea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500" b="1" dirty="0">
              <a:solidFill>
                <a:srgbClr val="0000FF"/>
              </a:solidFill>
              <a:latin typeface="+mn-ea"/>
              <a:ea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500" b="1" dirty="0" smtClean="0">
              <a:solidFill>
                <a:srgbClr val="0000FF"/>
              </a:solidFill>
              <a:latin typeface="+mn-ea"/>
              <a:ea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           </a:t>
            </a:r>
            <a:r>
              <a:rPr kumimoji="0" lang="ko-KR" altLang="en-US" sz="1500" b="1" dirty="0" smtClean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 </a:t>
            </a:r>
            <a:r>
              <a:rPr kumimoji="0" lang="en-US" altLang="ko-KR" sz="1500" b="1" dirty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1</a:t>
            </a:r>
            <a:r>
              <a:rPr kumimoji="0" lang="ko-KR" altLang="en-US" sz="1500" b="1" dirty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차원</a:t>
            </a:r>
            <a:r>
              <a:rPr kumimoji="0" lang="en-US" altLang="ko-KR" sz="1500" b="1" dirty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, 2</a:t>
            </a:r>
            <a:r>
              <a:rPr kumimoji="0" lang="ko-KR" altLang="en-US" sz="1500" b="1" dirty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차원</a:t>
            </a:r>
            <a:r>
              <a:rPr kumimoji="0" lang="en-US" altLang="ko-KR" sz="1500" b="1" dirty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, 3</a:t>
            </a:r>
            <a:r>
              <a:rPr kumimoji="0" lang="ko-KR" altLang="en-US" sz="1500" b="1" dirty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차원 등의 다차원 배열 </a:t>
            </a:r>
          </a:p>
          <a:p>
            <a:pPr>
              <a:lnSpc>
                <a:spcPct val="150000"/>
              </a:lnSpc>
              <a:defRPr/>
            </a:pPr>
            <a:endParaRPr kumimoji="0" lang="ko-KR" altLang="en-US" sz="1500" b="1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5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17" name="Picture 5"/>
          <p:cNvPicPr>
            <a:picLocks noChangeAspect="1" noChangeArrowheads="1"/>
          </p:cNvPicPr>
          <p:nvPr/>
        </p:nvPicPr>
        <p:blipFill rotWithShape="1">
          <a:blip r:embed="rId2" cstate="print"/>
          <a:srcRect l="24935" r="4143"/>
          <a:stretch/>
        </p:blipFill>
        <p:spPr bwMode="auto">
          <a:xfrm>
            <a:off x="1475655" y="2132856"/>
            <a:ext cx="4752529" cy="1140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9443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8. 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배열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(array)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24619" y="620688"/>
            <a:ext cx="820782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8.2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1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차원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배열</a:t>
            </a:r>
            <a:r>
              <a:rPr kumimoji="0" lang="en-US" altLang="ko-KR" sz="1600" b="1" dirty="0">
                <a:solidFill>
                  <a:srgbClr val="FF0000"/>
                </a:solidFill>
                <a:latin typeface="+mn-ea"/>
                <a:ea typeface="+mn-ea"/>
              </a:rPr>
              <a:t>(array)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827584" y="1196752"/>
            <a:ext cx="8208912" cy="113107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 err="1">
                <a:latin typeface="+mn-ea"/>
                <a:ea typeface="+mn-ea"/>
              </a:rPr>
              <a:t>int</a:t>
            </a:r>
            <a:r>
              <a:rPr lang="en-US" altLang="ko-KR" sz="1500" b="1" dirty="0">
                <a:latin typeface="+mn-ea"/>
                <a:ea typeface="+mn-ea"/>
              </a:rPr>
              <a:t> age[1000]; 		// 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</a:rPr>
              <a:t>1000</a:t>
            </a:r>
            <a:r>
              <a:rPr lang="ko-KR" altLang="en-US" sz="1500" b="1" dirty="0" smtClean="0">
                <a:solidFill>
                  <a:srgbClr val="FF0000"/>
                </a:solidFill>
                <a:latin typeface="+mn-ea"/>
                <a:ea typeface="+mn-ea"/>
              </a:rPr>
              <a:t>개 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</a:rPr>
              <a:t>32bits(</a:t>
            </a:r>
            <a:r>
              <a:rPr lang="en-US" altLang="ko-KR" sz="1500" b="1" dirty="0" err="1" smtClean="0">
                <a:solidFill>
                  <a:srgbClr val="FF0000"/>
                </a:solidFill>
                <a:latin typeface="+mn-ea"/>
                <a:ea typeface="+mn-ea"/>
              </a:rPr>
              <a:t>int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ko-KR" altLang="en-US" sz="1500" b="1" dirty="0" smtClean="0">
                <a:solidFill>
                  <a:srgbClr val="FF0000"/>
                </a:solidFill>
                <a:latin typeface="+mn-ea"/>
                <a:ea typeface="+mn-ea"/>
              </a:rPr>
              <a:t> 값을 저장하는 </a:t>
            </a:r>
            <a:r>
              <a:rPr lang="ko-KR" altLang="en-US" sz="1500" b="1" dirty="0" smtClean="0">
                <a:latin typeface="+mn-ea"/>
                <a:ea typeface="+mn-ea"/>
              </a:rPr>
              <a:t>배열 </a:t>
            </a:r>
            <a:endParaRPr lang="ko-KR" altLang="en-US" sz="15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+mn-ea"/>
                <a:ea typeface="+mn-ea"/>
              </a:rPr>
              <a:t>double average[100]; 	// 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</a:rPr>
              <a:t>100</a:t>
            </a:r>
            <a:r>
              <a:rPr lang="ko-KR" altLang="en-US" sz="1500" b="1" dirty="0" smtClean="0">
                <a:solidFill>
                  <a:srgbClr val="FF0000"/>
                </a:solidFill>
                <a:latin typeface="+mn-ea"/>
                <a:ea typeface="+mn-ea"/>
              </a:rPr>
              <a:t>개의 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</a:rPr>
              <a:t>64bits(double) </a:t>
            </a:r>
            <a:r>
              <a:rPr lang="ko-KR" altLang="en-US" sz="1500" b="1" dirty="0" smtClean="0">
                <a:solidFill>
                  <a:srgbClr val="FF0000"/>
                </a:solidFill>
                <a:latin typeface="+mn-ea"/>
                <a:ea typeface="+mn-ea"/>
              </a:rPr>
              <a:t>값을 저장하는 </a:t>
            </a:r>
            <a:r>
              <a:rPr lang="ko-KR" altLang="en-US" sz="1500" b="1" dirty="0">
                <a:latin typeface="+mn-ea"/>
                <a:ea typeface="+mn-ea"/>
              </a:rPr>
              <a:t>배열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+mn-ea"/>
                <a:ea typeface="+mn-ea"/>
              </a:rPr>
              <a:t>char name[10];		// 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</a:rPr>
              <a:t>9</a:t>
            </a:r>
            <a:r>
              <a:rPr lang="ko-KR" altLang="en-US" sz="1500" b="1" dirty="0" smtClean="0">
                <a:solidFill>
                  <a:srgbClr val="FF0000"/>
                </a:solidFill>
                <a:latin typeface="+mn-ea"/>
                <a:ea typeface="+mn-ea"/>
              </a:rPr>
              <a:t>개의 </a:t>
            </a:r>
            <a:r>
              <a:rPr lang="ko-KR" altLang="en-US" sz="1500" b="1" dirty="0">
                <a:solidFill>
                  <a:srgbClr val="FF0000"/>
                </a:solidFill>
                <a:latin typeface="+mn-ea"/>
                <a:ea typeface="+mn-ea"/>
              </a:rPr>
              <a:t>문자를 </a:t>
            </a:r>
            <a:r>
              <a:rPr lang="ko-KR" altLang="en-US" sz="1500" b="1" dirty="0" smtClean="0">
                <a:solidFill>
                  <a:srgbClr val="FF0000"/>
                </a:solidFill>
                <a:latin typeface="+mn-ea"/>
                <a:ea typeface="+mn-ea"/>
              </a:rPr>
              <a:t>저장하는 </a:t>
            </a:r>
            <a:r>
              <a:rPr lang="ko-KR" altLang="en-US" sz="1500" b="1" dirty="0" smtClean="0">
                <a:latin typeface="+mn-ea"/>
                <a:ea typeface="+mn-ea"/>
              </a:rPr>
              <a:t>배열 </a:t>
            </a:r>
            <a:r>
              <a:rPr lang="en-US" altLang="ko-KR" sz="1500" b="1" dirty="0" smtClean="0">
                <a:latin typeface="+mn-ea"/>
                <a:ea typeface="+mn-ea"/>
              </a:rPr>
              <a:t>(</a:t>
            </a:r>
            <a:r>
              <a:rPr lang="ko-KR" altLang="en-US" sz="1500" b="1" dirty="0" smtClean="0">
                <a:solidFill>
                  <a:srgbClr val="0000FF"/>
                </a:solidFill>
                <a:latin typeface="+mn-ea"/>
                <a:ea typeface="+mn-ea"/>
              </a:rPr>
              <a:t>마지막에 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</a:rPr>
              <a:t>null</a:t>
            </a:r>
            <a:r>
              <a:rPr lang="ko-KR" altLang="en-US" sz="1500" b="1" dirty="0" smtClean="0">
                <a:solidFill>
                  <a:srgbClr val="0000FF"/>
                </a:solidFill>
                <a:latin typeface="+mn-ea"/>
                <a:ea typeface="+mn-ea"/>
              </a:rPr>
              <a:t>문자 생략됨</a:t>
            </a:r>
            <a:r>
              <a:rPr lang="en-US" altLang="ko-KR" sz="1500" b="1" dirty="0" smtClean="0">
                <a:latin typeface="+mn-ea"/>
                <a:ea typeface="+mn-ea"/>
              </a:rPr>
              <a:t>)</a:t>
            </a:r>
            <a:endParaRPr lang="ko-KR" altLang="en-US" sz="1500" b="1" dirty="0"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27584" y="2441937"/>
            <a:ext cx="8208912" cy="390106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</a:rPr>
              <a:t>[ </a:t>
            </a:r>
            <a:r>
              <a:rPr lang="ko-KR" altLang="en-US" sz="1500" b="1" dirty="0" smtClean="0">
                <a:solidFill>
                  <a:srgbClr val="0000FF"/>
                </a:solidFill>
                <a:latin typeface="+mn-ea"/>
                <a:ea typeface="+mn-ea"/>
              </a:rPr>
              <a:t>사용방법 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 err="1" smtClean="0">
                <a:latin typeface="+mn-ea"/>
                <a:ea typeface="+mn-ea"/>
              </a:rPr>
              <a:t>int</a:t>
            </a:r>
            <a:r>
              <a:rPr lang="en-US" altLang="ko-KR" sz="1500" b="1" dirty="0" smtClean="0">
                <a:latin typeface="+mn-ea"/>
                <a:ea typeface="+mn-ea"/>
              </a:rPr>
              <a:t> </a:t>
            </a:r>
            <a:r>
              <a:rPr lang="en-US" altLang="ko-KR" sz="1500" b="1" dirty="0">
                <a:latin typeface="+mn-ea"/>
                <a:ea typeface="+mn-ea"/>
              </a:rPr>
              <a:t>quiz</a:t>
            </a:r>
            <a:r>
              <a:rPr lang="en-US" altLang="ko-KR" sz="1500" b="1" dirty="0">
                <a:solidFill>
                  <a:srgbClr val="0000FF"/>
                </a:solidFill>
                <a:latin typeface="+mn-ea"/>
                <a:ea typeface="+mn-ea"/>
              </a:rPr>
              <a:t>[</a:t>
            </a:r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5</a:t>
            </a:r>
            <a:r>
              <a:rPr lang="en-US" altLang="ko-KR" sz="1500" b="1" dirty="0">
                <a:solidFill>
                  <a:srgbClr val="0000FF"/>
                </a:solidFill>
                <a:latin typeface="+mn-ea"/>
                <a:ea typeface="+mn-ea"/>
              </a:rPr>
              <a:t>]</a:t>
            </a:r>
            <a:r>
              <a:rPr lang="en-US" altLang="ko-KR" sz="1500" b="1" dirty="0">
                <a:latin typeface="+mn-ea"/>
                <a:ea typeface="+mn-ea"/>
              </a:rPr>
              <a:t> = </a:t>
            </a:r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{</a:t>
            </a:r>
            <a:r>
              <a:rPr lang="en-US" altLang="ko-KR" sz="1500" b="1" dirty="0">
                <a:latin typeface="+mn-ea"/>
                <a:ea typeface="+mn-ea"/>
              </a:rPr>
              <a:t>8, 9, 10, 8, 7</a:t>
            </a:r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}</a:t>
            </a:r>
            <a:r>
              <a:rPr lang="en-US" altLang="ko-KR" sz="1500" b="1" dirty="0">
                <a:latin typeface="+mn-ea"/>
                <a:ea typeface="+mn-ea"/>
              </a:rPr>
              <a:t>; </a:t>
            </a:r>
            <a:r>
              <a:rPr lang="en-US" altLang="ko-KR" sz="1500" b="1" dirty="0" smtClean="0">
                <a:latin typeface="+mn-ea"/>
                <a:ea typeface="+mn-ea"/>
              </a:rPr>
              <a:t> </a:t>
            </a:r>
            <a:r>
              <a:rPr lang="en-US" altLang="ko-KR" sz="1500" b="1" dirty="0" smtClean="0">
                <a:latin typeface="+mn-ea"/>
                <a:ea typeface="+mn-ea"/>
                <a:sym typeface="Wingdings" panose="05000000000000000000" pitchFamily="2" charset="2"/>
              </a:rPr>
              <a:t></a:t>
            </a:r>
            <a:endParaRPr lang="en-US" altLang="ko-KR" sz="15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15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latin typeface="+mn-ea"/>
                <a:ea typeface="+mn-ea"/>
              </a:rPr>
              <a:t>                   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</a:rPr>
              <a:t>0  1  2   3  4 </a:t>
            </a:r>
            <a:r>
              <a:rPr lang="ko-KR" altLang="en-US" sz="1500" b="1" dirty="0" smtClean="0">
                <a:solidFill>
                  <a:srgbClr val="FF0000"/>
                </a:solidFill>
                <a:latin typeface="+mn-ea"/>
                <a:ea typeface="+mn-ea"/>
              </a:rPr>
              <a:t>자리</a:t>
            </a:r>
            <a:endParaRPr lang="en-US" altLang="ko-KR" sz="15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15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 err="1" smtClean="0">
                <a:latin typeface="+mn-ea"/>
                <a:ea typeface="+mn-ea"/>
              </a:rPr>
              <a:t>int</a:t>
            </a:r>
            <a:r>
              <a:rPr lang="en-US" altLang="ko-KR" sz="1500" b="1" dirty="0" smtClean="0">
                <a:latin typeface="+mn-ea"/>
                <a:ea typeface="+mn-ea"/>
              </a:rPr>
              <a:t> </a:t>
            </a:r>
            <a:r>
              <a:rPr lang="en-US" altLang="ko-KR" sz="1500" b="1" dirty="0">
                <a:latin typeface="+mn-ea"/>
                <a:ea typeface="+mn-ea"/>
              </a:rPr>
              <a:t>sum[100] = {0};</a:t>
            </a:r>
          </a:p>
          <a:p>
            <a:pPr>
              <a:lnSpc>
                <a:spcPct val="150000"/>
              </a:lnSpc>
            </a:pPr>
            <a:r>
              <a:rPr lang="ko-KR" altLang="en-US" sz="1500" b="1" dirty="0" smtClean="0">
                <a:latin typeface="+mn-ea"/>
                <a:ea typeface="+mn-ea"/>
              </a:rPr>
              <a:t>  </a:t>
            </a:r>
            <a:r>
              <a:rPr lang="en-US" altLang="ko-KR" sz="1500" b="1" dirty="0" smtClean="0">
                <a:latin typeface="+mn-ea"/>
                <a:ea typeface="+mn-ea"/>
                <a:sym typeface="Wingdings" panose="05000000000000000000" pitchFamily="2" charset="2"/>
              </a:rPr>
              <a:t> </a:t>
            </a:r>
            <a:r>
              <a:rPr lang="ko-KR" altLang="en-US" sz="1500" b="1" dirty="0" smtClean="0">
                <a:latin typeface="+mn-ea"/>
                <a:ea typeface="+mn-ea"/>
              </a:rPr>
              <a:t>부족한 </a:t>
            </a:r>
            <a:r>
              <a:rPr lang="en-US" altLang="ko-KR" sz="1500" b="1" dirty="0" smtClean="0">
                <a:latin typeface="+mn-ea"/>
                <a:ea typeface="+mn-ea"/>
              </a:rPr>
              <a:t>data</a:t>
            </a:r>
            <a:r>
              <a:rPr lang="ko-KR" altLang="en-US" sz="1500" b="1" dirty="0" smtClean="0">
                <a:latin typeface="+mn-ea"/>
                <a:ea typeface="+mn-ea"/>
              </a:rPr>
              <a:t>는  </a:t>
            </a:r>
            <a:r>
              <a:rPr lang="ko-KR" altLang="en-US" sz="1500" b="1" dirty="0">
                <a:latin typeface="+mn-ea"/>
                <a:ea typeface="+mn-ea"/>
              </a:rPr>
              <a:t>자동으로 </a:t>
            </a:r>
            <a:r>
              <a:rPr lang="en-US" altLang="ko-KR" sz="1500" b="1" dirty="0">
                <a:latin typeface="+mn-ea"/>
                <a:ea typeface="+mn-ea"/>
              </a:rPr>
              <a:t>0</a:t>
            </a:r>
            <a:r>
              <a:rPr lang="ko-KR" altLang="en-US" sz="1500" b="1" dirty="0">
                <a:latin typeface="+mn-ea"/>
                <a:ea typeface="+mn-ea"/>
              </a:rPr>
              <a:t>으로 지정됨</a:t>
            </a:r>
          </a:p>
          <a:p>
            <a:pPr>
              <a:lnSpc>
                <a:spcPct val="150000"/>
              </a:lnSpc>
            </a:pPr>
            <a:endParaRPr lang="en-US" altLang="ko-KR" sz="15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 err="1" smtClean="0">
                <a:latin typeface="+mn-ea"/>
                <a:ea typeface="+mn-ea"/>
              </a:rPr>
              <a:t>int</a:t>
            </a:r>
            <a:r>
              <a:rPr lang="en-US" altLang="ko-KR" sz="1500" b="1" dirty="0" smtClean="0">
                <a:latin typeface="+mn-ea"/>
                <a:ea typeface="+mn-ea"/>
              </a:rPr>
              <a:t> </a:t>
            </a:r>
            <a:r>
              <a:rPr lang="en-US" altLang="ko-KR" sz="1500" b="1" dirty="0">
                <a:latin typeface="+mn-ea"/>
                <a:ea typeface="+mn-ea"/>
              </a:rPr>
              <a:t>error</a:t>
            </a:r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[ ] </a:t>
            </a:r>
            <a:r>
              <a:rPr lang="en-US" altLang="ko-KR" sz="1500" b="1" dirty="0">
                <a:latin typeface="+mn-ea"/>
                <a:ea typeface="+mn-ea"/>
              </a:rPr>
              <a:t>= {0, 1, 0, 2, 3, 0, 1};</a:t>
            </a:r>
          </a:p>
          <a:p>
            <a:pPr>
              <a:lnSpc>
                <a:spcPct val="150000"/>
              </a:lnSpc>
            </a:pPr>
            <a:r>
              <a:rPr lang="ko-KR" altLang="en-US" sz="1500" b="1" dirty="0" smtClean="0">
                <a:latin typeface="+mn-ea"/>
                <a:ea typeface="+mn-ea"/>
              </a:rPr>
              <a:t>  </a:t>
            </a:r>
            <a:r>
              <a:rPr lang="en-US" altLang="ko-KR" sz="1500" b="1" dirty="0" smtClean="0">
                <a:latin typeface="+mn-ea"/>
                <a:ea typeface="+mn-ea"/>
                <a:sym typeface="Wingdings" panose="05000000000000000000" pitchFamily="2" charset="2"/>
              </a:rPr>
              <a:t> </a:t>
            </a:r>
            <a:r>
              <a:rPr lang="ko-KR" altLang="en-US" sz="1500" b="1" dirty="0" smtClean="0">
                <a:latin typeface="+mn-ea"/>
                <a:ea typeface="+mn-ea"/>
              </a:rPr>
              <a:t>배열 </a:t>
            </a:r>
            <a:r>
              <a:rPr lang="ko-KR" altLang="en-US" sz="1500" b="1" dirty="0" err="1">
                <a:latin typeface="+mn-ea"/>
                <a:ea typeface="+mn-ea"/>
              </a:rPr>
              <a:t>원소수를</a:t>
            </a:r>
            <a:r>
              <a:rPr lang="ko-KR" altLang="en-US" sz="1500" b="1" dirty="0">
                <a:latin typeface="+mn-ea"/>
                <a:ea typeface="+mn-ea"/>
              </a:rPr>
              <a:t> 명시 않으면 </a:t>
            </a:r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{} </a:t>
            </a:r>
            <a:r>
              <a:rPr lang="ko-KR" altLang="en-US" sz="1500" b="1" dirty="0">
                <a:solidFill>
                  <a:srgbClr val="FF0000"/>
                </a:solidFill>
                <a:latin typeface="+mn-ea"/>
                <a:ea typeface="+mn-ea"/>
              </a:rPr>
              <a:t>안의 값 개수가 원소수로 결정됨 </a:t>
            </a:r>
            <a:r>
              <a:rPr lang="ko-KR" altLang="en-US" sz="1500" b="1" dirty="0">
                <a:latin typeface="+mn-ea"/>
                <a:ea typeface="+mn-ea"/>
              </a:rPr>
              <a:t/>
            </a:r>
            <a:br>
              <a:rPr lang="ko-KR" altLang="en-US" sz="1500" b="1" dirty="0">
                <a:latin typeface="+mn-ea"/>
                <a:ea typeface="+mn-ea"/>
              </a:rPr>
            </a:br>
            <a:endParaRPr lang="en-US" altLang="ko-KR" sz="1500" b="1" dirty="0">
              <a:latin typeface="+mn-ea"/>
              <a:ea typeface="+mn-ea"/>
            </a:endParaRPr>
          </a:p>
        </p:txBody>
      </p:sp>
      <p:pic>
        <p:nvPicPr>
          <p:cNvPr id="7" name="그림 6" descr="그림07-02.jpg"/>
          <p:cNvPicPr>
            <a:picLocks noChangeAspect="1"/>
          </p:cNvPicPr>
          <p:nvPr/>
        </p:nvPicPr>
        <p:blipFill>
          <a:blip r:embed="rId2" cstate="print"/>
          <a:srcRect l="27527" t="66136" r="9894" b="10309"/>
          <a:stretch>
            <a:fillRect/>
          </a:stretch>
        </p:blipFill>
        <p:spPr>
          <a:xfrm>
            <a:off x="3923928" y="2852936"/>
            <a:ext cx="4392488" cy="778248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2251416" y="3140968"/>
            <a:ext cx="0" cy="490216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2483768" y="3140968"/>
            <a:ext cx="0" cy="490216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2755472" y="3140968"/>
            <a:ext cx="0" cy="490216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3020480" y="3140968"/>
            <a:ext cx="0" cy="490216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3275856" y="3140968"/>
            <a:ext cx="0" cy="490216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46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8. 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배열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(array)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24619" y="620688"/>
            <a:ext cx="820782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8.2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1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차원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배열</a:t>
            </a:r>
            <a:r>
              <a:rPr kumimoji="0" lang="en-US" altLang="ko-KR" sz="1600" b="1" dirty="0">
                <a:solidFill>
                  <a:srgbClr val="FF0000"/>
                </a:solidFill>
                <a:latin typeface="+mn-ea"/>
                <a:ea typeface="+mn-ea"/>
              </a:rPr>
              <a:t>(array)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55576" y="980728"/>
            <a:ext cx="8208912" cy="251607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</a:rPr>
              <a:t>[ </a:t>
            </a:r>
            <a:r>
              <a:rPr lang="ko-KR" altLang="en-US" sz="1500" b="1" dirty="0" smtClean="0">
                <a:solidFill>
                  <a:srgbClr val="0000FF"/>
                </a:solidFill>
                <a:latin typeface="+mn-ea"/>
                <a:ea typeface="+mn-ea"/>
              </a:rPr>
              <a:t>주의 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 err="1">
                <a:latin typeface="+mn-ea"/>
                <a:ea typeface="+mn-ea"/>
              </a:rPr>
              <a:t>int</a:t>
            </a:r>
            <a:r>
              <a:rPr lang="en-US" altLang="ko-KR" sz="1500" b="1" dirty="0">
                <a:latin typeface="+mn-ea"/>
                <a:ea typeface="+mn-ea"/>
              </a:rPr>
              <a:t> a[3] = {21, 25, </a:t>
            </a:r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20};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 err="1">
                <a:solidFill>
                  <a:srgbClr val="0000FF"/>
                </a:solidFill>
                <a:latin typeface="+mn-ea"/>
                <a:ea typeface="+mn-ea"/>
              </a:rPr>
              <a:t>printf</a:t>
            </a:r>
            <a:r>
              <a:rPr lang="en-US" altLang="ko-KR" sz="1500" b="1" dirty="0">
                <a:solidFill>
                  <a:srgbClr val="0000FF"/>
                </a:solidFill>
                <a:latin typeface="+mn-ea"/>
                <a:ea typeface="+mn-ea"/>
              </a:rPr>
              <a:t>(‘%d”, a[3]); </a:t>
            </a:r>
            <a:endParaRPr lang="en-US" altLang="ko-KR" sz="1500" b="1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15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latin typeface="+mn-ea"/>
                <a:ea typeface="+mn-ea"/>
                <a:sym typeface="Wingdings" panose="05000000000000000000" pitchFamily="2" charset="2"/>
              </a:rPr>
              <a:t> 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a[3</a:t>
            </a:r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]</a:t>
            </a:r>
            <a:r>
              <a:rPr lang="ko-KR" altLang="en-US" sz="1500" b="1" dirty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은</a:t>
            </a:r>
            <a:r>
              <a:rPr lang="ko-KR" altLang="en-US" sz="1500" b="1" dirty="0">
                <a:latin typeface="+mn-ea"/>
                <a:ea typeface="+mn-ea"/>
                <a:sym typeface="Wingdings" panose="05000000000000000000" pitchFamily="2" charset="2"/>
              </a:rPr>
              <a:t> </a:t>
            </a:r>
            <a:r>
              <a:rPr lang="en-US" altLang="ko-KR" sz="1500" b="1" dirty="0">
                <a:latin typeface="+mn-ea"/>
                <a:ea typeface="+mn-ea"/>
                <a:sym typeface="Wingdings" panose="05000000000000000000" pitchFamily="2" charset="2"/>
              </a:rPr>
              <a:t>a </a:t>
            </a:r>
            <a:r>
              <a:rPr lang="ko-KR" altLang="en-US" sz="1500" b="1" dirty="0">
                <a:latin typeface="+mn-ea"/>
                <a:ea typeface="+mn-ea"/>
                <a:sym typeface="Wingdings" panose="05000000000000000000" pitchFamily="2" charset="2"/>
              </a:rPr>
              <a:t>배열에 포함된 기억장소가 아니므로 프로그램 실행 결과를 예측할 수 없게 </a:t>
            </a:r>
            <a:r>
              <a:rPr lang="ko-KR" altLang="en-US" sz="1500" b="1" dirty="0" smtClean="0">
                <a:latin typeface="+mn-ea"/>
                <a:ea typeface="+mn-ea"/>
                <a:sym typeface="Wingdings" panose="05000000000000000000" pitchFamily="2" charset="2"/>
              </a:rPr>
              <a:t>됨</a:t>
            </a:r>
            <a:endParaRPr lang="en-US" altLang="ko-KR" sz="1500" b="1" dirty="0" smtClean="0">
              <a:latin typeface="+mn-ea"/>
              <a:ea typeface="+mn-ea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lang="ko-KR" altLang="en-US" sz="1500" b="1" dirty="0" smtClean="0">
                <a:latin typeface="+mn-ea"/>
                <a:ea typeface="+mn-ea"/>
                <a:sym typeface="Wingdings" panose="05000000000000000000" pitchFamily="2" charset="2"/>
              </a:rPr>
              <a:t>즉</a:t>
            </a:r>
            <a:r>
              <a:rPr lang="en-US" altLang="ko-KR" sz="1500" b="1" dirty="0" smtClean="0">
                <a:latin typeface="+mn-ea"/>
                <a:ea typeface="+mn-ea"/>
                <a:sym typeface="Wingdings" panose="05000000000000000000" pitchFamily="2" charset="2"/>
              </a:rPr>
              <a:t>, </a:t>
            </a:r>
            <a:r>
              <a:rPr lang="ko-KR" altLang="en-US" sz="1500" b="1" dirty="0" smtClean="0">
                <a:latin typeface="+mn-ea"/>
                <a:ea typeface="+mn-ea"/>
                <a:sym typeface="Wingdings" panose="05000000000000000000" pitchFamily="2" charset="2"/>
              </a:rPr>
              <a:t>위에 </a:t>
            </a:r>
            <a:r>
              <a:rPr lang="ko-KR" altLang="en-US" sz="15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배열은 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a[0], a[1], a[2] </a:t>
            </a:r>
            <a:r>
              <a:rPr lang="ko-KR" altLang="en-US" sz="1500" b="1" dirty="0" smtClean="0">
                <a:latin typeface="+mn-ea"/>
                <a:ea typeface="+mn-ea"/>
                <a:sym typeface="Wingdings" panose="05000000000000000000" pitchFamily="2" charset="2"/>
              </a:rPr>
              <a:t>자리만 있음</a:t>
            </a:r>
            <a:endParaRPr lang="en-US" altLang="ko-KR" sz="1500" b="1" dirty="0" smtClean="0">
              <a:latin typeface="+mn-ea"/>
              <a:ea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+mn-ea"/>
                <a:ea typeface="+mn-ea"/>
                <a:sym typeface="Wingdings" panose="05000000000000000000" pitchFamily="2" charset="2"/>
              </a:rPr>
              <a:t> </a:t>
            </a:r>
            <a:r>
              <a:rPr lang="en-US" altLang="ko-KR" sz="1500" b="1" dirty="0" smtClean="0">
                <a:latin typeface="+mn-ea"/>
                <a:ea typeface="+mn-ea"/>
                <a:sym typeface="Wingdings" panose="05000000000000000000" pitchFamily="2" charset="2"/>
              </a:rPr>
              <a:t>                       </a:t>
            </a:r>
            <a:endParaRPr lang="en-US" altLang="ko-KR" sz="1500" b="1" dirty="0">
              <a:latin typeface="+mn-ea"/>
              <a:ea typeface="+mn-ea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907704" y="1700809"/>
            <a:ext cx="457448" cy="47257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 descr="그림07-03.jpg"/>
          <p:cNvPicPr>
            <a:picLocks noChangeAspect="1"/>
          </p:cNvPicPr>
          <p:nvPr/>
        </p:nvPicPr>
        <p:blipFill rotWithShape="1">
          <a:blip r:embed="rId2" cstate="print"/>
          <a:srcRect t="25544" b="4099"/>
          <a:stretch/>
        </p:blipFill>
        <p:spPr>
          <a:xfrm>
            <a:off x="1127685" y="3273372"/>
            <a:ext cx="5784684" cy="1379764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>
            <a:off x="1979712" y="2173379"/>
            <a:ext cx="0" cy="24750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83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8. 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배열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(array)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24619" y="620688"/>
            <a:ext cx="820782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8.2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1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차원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배열</a:t>
            </a:r>
            <a:r>
              <a:rPr kumimoji="0" lang="en-US" altLang="ko-KR" sz="1600" b="1" dirty="0">
                <a:solidFill>
                  <a:srgbClr val="FF0000"/>
                </a:solidFill>
                <a:latin typeface="+mn-ea"/>
                <a:ea typeface="+mn-ea"/>
              </a:rPr>
              <a:t>(array)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55576" y="980728"/>
            <a:ext cx="8208912" cy="3939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</a:rPr>
              <a:t>[ </a:t>
            </a:r>
            <a:r>
              <a:rPr lang="ko-KR" altLang="en-US" sz="1500" b="1" dirty="0" smtClean="0">
                <a:solidFill>
                  <a:srgbClr val="0000FF"/>
                </a:solidFill>
                <a:latin typeface="+mn-ea"/>
                <a:ea typeface="+mn-ea"/>
              </a:rPr>
              <a:t>사용 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</a:rPr>
              <a:t>- </a:t>
            </a:r>
            <a:r>
              <a:rPr lang="ko-KR" altLang="en-US" sz="1500" b="1" dirty="0" smtClean="0">
                <a:solidFill>
                  <a:srgbClr val="0000FF"/>
                </a:solidFill>
                <a:latin typeface="+mn-ea"/>
                <a:ea typeface="+mn-ea"/>
              </a:rPr>
              <a:t>효율성 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</a:rPr>
              <a:t>]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31731" y="1994020"/>
            <a:ext cx="3528392" cy="1847484"/>
          </a:xfrm>
          <a:prstGeom prst="rect">
            <a:avLst/>
          </a:prstGeom>
          <a:solidFill>
            <a:srgbClr val="EBE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chemeClr val="tx1"/>
                </a:solidFill>
                <a:latin typeface="+mn-ea"/>
              </a:rPr>
              <a:t>printf("%3d ", quiz[0]);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chemeClr val="tx1"/>
                </a:solidFill>
                <a:latin typeface="+mn-ea"/>
              </a:rPr>
              <a:t>printf("%3d ", quiz[1]);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chemeClr val="tx1"/>
                </a:solidFill>
                <a:latin typeface="+mn-ea"/>
              </a:rPr>
              <a:t>printf("%3d ", quiz[2]);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chemeClr val="tx1"/>
                </a:solidFill>
                <a:latin typeface="+mn-ea"/>
              </a:rPr>
              <a:t>printf("%3d ", quiz[3]);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chemeClr val="tx1"/>
                </a:solidFill>
                <a:latin typeface="+mn-ea"/>
              </a:rPr>
              <a:t>printf("%3d ", quiz[4]);</a:t>
            </a:r>
            <a:endParaRPr lang="ko-KR" altLang="en-US" sz="15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Oval 14"/>
          <p:cNvSpPr>
            <a:spLocks noChangeArrowheads="1"/>
          </p:cNvSpPr>
          <p:nvPr/>
        </p:nvSpPr>
        <p:spPr bwMode="auto">
          <a:xfrm>
            <a:off x="2152653" y="1994020"/>
            <a:ext cx="184758" cy="1825170"/>
          </a:xfrm>
          <a:prstGeom prst="rect">
            <a:avLst/>
          </a:prstGeom>
          <a:solidFill>
            <a:srgbClr val="A2D1FC">
              <a:alpha val="49804"/>
            </a:srgbClr>
          </a:solidFill>
          <a:ln w="9525" algn="ctr">
            <a:noFill/>
            <a:round/>
            <a:headEnd/>
            <a:tailEnd/>
          </a:ln>
          <a:effectLst/>
        </p:spPr>
        <p:txBody>
          <a:bodyPr wrap="square" lIns="36000" tIns="36000" rIns="36000" bIns="36000" anchor="ctr">
            <a:noAutofit/>
          </a:bodyPr>
          <a:lstStyle/>
          <a:p>
            <a:pPr>
              <a:lnSpc>
                <a:spcPct val="150000"/>
              </a:lnSpc>
            </a:pPr>
            <a:endParaRPr lang="ko-KR" altLang="en-US" sz="1500" b="1">
              <a:latin typeface="+mn-ea"/>
              <a:ea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52263" y="2480068"/>
            <a:ext cx="3986519" cy="835414"/>
          </a:xfrm>
          <a:prstGeom prst="rect">
            <a:avLst/>
          </a:prstGeom>
          <a:solidFill>
            <a:srgbClr val="EBE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nn-NO" altLang="ko-KR" sz="1500" b="1" dirty="0">
                <a:solidFill>
                  <a:schemeClr val="tx1"/>
                </a:solidFill>
                <a:latin typeface="+mn-ea"/>
              </a:rPr>
              <a:t>for (i=0; i</a:t>
            </a:r>
            <a:r>
              <a:rPr lang="nn-NO" altLang="ko-KR" sz="1500" b="1" dirty="0" smtClean="0">
                <a:solidFill>
                  <a:schemeClr val="tx1"/>
                </a:solidFill>
                <a:latin typeface="+mn-ea"/>
              </a:rPr>
              <a:t>&lt; 5 ; </a:t>
            </a:r>
            <a:r>
              <a:rPr lang="nn-NO" altLang="ko-KR" sz="1500" b="1" dirty="0">
                <a:solidFill>
                  <a:schemeClr val="tx1"/>
                </a:solidFill>
                <a:latin typeface="+mn-ea"/>
              </a:rPr>
              <a:t>i++)</a:t>
            </a:r>
          </a:p>
          <a:p>
            <a:pPr>
              <a:lnSpc>
                <a:spcPct val="150000"/>
              </a:lnSpc>
              <a:tabLst>
                <a:tab pos="444500" algn="l"/>
              </a:tabLst>
            </a:pPr>
            <a:r>
              <a:rPr lang="nn-NO" altLang="ko-KR" sz="1500" b="1" dirty="0" smtClean="0">
                <a:solidFill>
                  <a:schemeClr val="tx1"/>
                </a:solidFill>
                <a:latin typeface="+mn-ea"/>
              </a:rPr>
              <a:t>	printf</a:t>
            </a:r>
            <a:r>
              <a:rPr lang="nn-NO" altLang="ko-KR" sz="1500" b="1" dirty="0">
                <a:solidFill>
                  <a:schemeClr val="tx1"/>
                </a:solidFill>
                <a:latin typeface="+mn-ea"/>
              </a:rPr>
              <a:t>("%3d ", quiz</a:t>
            </a:r>
            <a:r>
              <a:rPr lang="nn-NO" altLang="ko-KR" sz="1500" b="1" dirty="0" smtClean="0">
                <a:solidFill>
                  <a:schemeClr val="tx1"/>
                </a:solidFill>
                <a:latin typeface="+mn-ea"/>
              </a:rPr>
              <a:t>[ i ]);</a:t>
            </a:r>
            <a:endParaRPr lang="ko-KR" altLang="en-US" sz="15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170879" y="1767597"/>
            <a:ext cx="2016224" cy="1122634"/>
            <a:chOff x="86717" y="5000925"/>
            <a:chExt cx="2016224" cy="2089779"/>
          </a:xfrm>
        </p:grpSpPr>
        <p:cxnSp>
          <p:nvCxnSpPr>
            <p:cNvPr id="12" name="구부러진 연결선 11"/>
            <p:cNvCxnSpPr>
              <a:stCxn id="14" idx="2"/>
              <a:endCxn id="13" idx="0"/>
            </p:cNvCxnSpPr>
            <p:nvPr/>
          </p:nvCxnSpPr>
          <p:spPr bwMode="auto">
            <a:xfrm rot="5400000">
              <a:off x="388095" y="5899094"/>
              <a:ext cx="975768" cy="437701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ysDot"/>
              <a:bevel/>
              <a:headEnd type="none" w="med" len="med"/>
              <a:tailEnd type="oval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" name="Oval 14"/>
            <p:cNvSpPr>
              <a:spLocks noChangeArrowheads="1"/>
            </p:cNvSpPr>
            <p:nvPr/>
          </p:nvSpPr>
          <p:spPr bwMode="auto">
            <a:xfrm>
              <a:off x="545498" y="6605829"/>
              <a:ext cx="223259" cy="484875"/>
            </a:xfrm>
            <a:prstGeom prst="rect">
              <a:avLst/>
            </a:prstGeom>
            <a:noFill/>
            <a:ln w="9525" algn="ctr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square" lIns="36000" tIns="36000" rIns="36000" bIns="36000" anchor="ctr">
              <a:no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500" b="1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6717" y="5000925"/>
              <a:ext cx="2016224" cy="629135"/>
            </a:xfrm>
            <a:prstGeom prst="rect">
              <a:avLst/>
            </a:prstGeom>
            <a:noFill/>
          </p:spPr>
          <p:txBody>
            <a:bodyPr wrap="square" lIns="18000" tIns="18000" rIns="18000" bIns="1800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500" b="1" dirty="0" smtClean="0">
                  <a:solidFill>
                    <a:srgbClr val="FF0000"/>
                  </a:solidFill>
                  <a:latin typeface="+mn-ea"/>
                  <a:ea typeface="+mn-ea"/>
                  <a:cs typeface="+mn-cs"/>
                </a:rPr>
                <a:t>배열 원소 수를 활용</a:t>
              </a:r>
              <a:endParaRPr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17" name="Oval 14"/>
          <p:cNvSpPr>
            <a:spLocks noChangeArrowheads="1"/>
          </p:cNvSpPr>
          <p:nvPr/>
        </p:nvSpPr>
        <p:spPr bwMode="auto">
          <a:xfrm>
            <a:off x="6810590" y="2918187"/>
            <a:ext cx="288032" cy="353011"/>
          </a:xfrm>
          <a:prstGeom prst="roundRect">
            <a:avLst/>
          </a:prstGeom>
          <a:solidFill>
            <a:srgbClr val="A2D1FC">
              <a:alpha val="49804"/>
            </a:srgbClr>
          </a:solidFill>
          <a:ln w="9525" algn="ctr">
            <a:noFill/>
            <a:round/>
            <a:headEnd/>
            <a:tailEnd/>
          </a:ln>
          <a:effectLst/>
        </p:spPr>
        <p:txBody>
          <a:bodyPr wrap="square" lIns="36000" tIns="36000" rIns="36000" bIns="36000" anchor="ctr">
            <a:noAutofit/>
          </a:bodyPr>
          <a:lstStyle/>
          <a:p>
            <a:pPr>
              <a:lnSpc>
                <a:spcPct val="150000"/>
              </a:lnSpc>
            </a:pPr>
            <a:endParaRPr lang="ko-KR" altLang="en-US" sz="1500" b="1">
              <a:latin typeface="+mn-ea"/>
              <a:ea typeface="+mn-ea"/>
            </a:endParaRPr>
          </a:p>
        </p:txBody>
      </p:sp>
      <p:cxnSp>
        <p:nvCxnSpPr>
          <p:cNvPr id="18" name="구부러진 연결선 17"/>
          <p:cNvCxnSpPr>
            <a:stCxn id="19" idx="2"/>
            <a:endCxn id="8" idx="0"/>
          </p:cNvCxnSpPr>
          <p:nvPr/>
        </p:nvCxnSpPr>
        <p:spPr bwMode="auto">
          <a:xfrm rot="5400000">
            <a:off x="2542839" y="1427731"/>
            <a:ext cx="268482" cy="864096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ysDot"/>
            <a:bevel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Box 18"/>
          <p:cNvSpPr txBox="1"/>
          <p:nvPr/>
        </p:nvSpPr>
        <p:spPr>
          <a:xfrm>
            <a:off x="2245032" y="1387565"/>
            <a:ext cx="1728191" cy="337973"/>
          </a:xfrm>
          <a:prstGeom prst="rect">
            <a:avLst/>
          </a:prstGeom>
          <a:noFill/>
        </p:spPr>
        <p:txBody>
          <a:bodyPr wrap="square" lIns="18000" tIns="18000" rIns="18000" bIns="18000" rtlCol="0">
            <a:spAutoFit/>
          </a:bodyPr>
          <a:lstStyle>
            <a:defPPr>
              <a:defRPr lang="en-US"/>
            </a:defPPr>
            <a:lvl1pPr latinLnBrk="1">
              <a:tabLst>
                <a:tab pos="2873375" algn="l"/>
                <a:tab pos="3225800" algn="l"/>
                <a:tab pos="3587750" algn="l"/>
                <a:tab pos="3949700" algn="l"/>
                <a:tab pos="4300538" algn="l"/>
                <a:tab pos="4662488" algn="l"/>
                <a:tab pos="5024438" algn="l"/>
                <a:tab pos="5386388" algn="l"/>
              </a:tabLst>
              <a:defRPr sz="1400">
                <a:solidFill>
                  <a:schemeClr val="bg2">
                    <a:lumMod val="50000"/>
                  </a:schemeClr>
                </a:solidFill>
                <a:latin typeface="휴먼편지체" pitchFamily="18" charset="-127"/>
                <a:ea typeface="휴먼편지체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500" b="1" dirty="0">
                <a:solidFill>
                  <a:srgbClr val="FF0000"/>
                </a:solidFill>
                <a:latin typeface="+mn-ea"/>
                <a:ea typeface="+mn-ea"/>
              </a:rPr>
              <a:t>첨자만 달라진다</a:t>
            </a:r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.</a:t>
            </a:r>
          </a:p>
        </p:txBody>
      </p:sp>
      <p:cxnSp>
        <p:nvCxnSpPr>
          <p:cNvPr id="20" name="구부러진 연결선 19"/>
          <p:cNvCxnSpPr>
            <a:stCxn id="21" idx="0"/>
            <a:endCxn id="17" idx="2"/>
          </p:cNvCxnSpPr>
          <p:nvPr/>
        </p:nvCxnSpPr>
        <p:spPr bwMode="auto">
          <a:xfrm rot="16200000" flipV="1">
            <a:off x="6979879" y="3245925"/>
            <a:ext cx="379006" cy="42955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ysDot"/>
            <a:bevel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Box 20"/>
          <p:cNvSpPr txBox="1"/>
          <p:nvPr/>
        </p:nvSpPr>
        <p:spPr>
          <a:xfrm>
            <a:off x="6386596" y="3650204"/>
            <a:ext cx="1995121" cy="337973"/>
          </a:xfrm>
          <a:prstGeom prst="rect">
            <a:avLst/>
          </a:prstGeom>
          <a:noFill/>
        </p:spPr>
        <p:txBody>
          <a:bodyPr wrap="square" lIns="18000" tIns="18000" rIns="18000" bIns="18000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bg2">
                    <a:lumMod val="50000"/>
                  </a:schemeClr>
                </a:solidFill>
                <a:latin typeface="휴먼편지체" pitchFamily="18" charset="-127"/>
                <a:ea typeface="휴먼편지체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for</a:t>
            </a:r>
            <a:r>
              <a:rPr lang="ko-KR" altLang="en-US" sz="1500" b="1" dirty="0">
                <a:solidFill>
                  <a:srgbClr val="FF0000"/>
                </a:solidFill>
                <a:latin typeface="+mn-ea"/>
                <a:ea typeface="+mn-ea"/>
              </a:rPr>
              <a:t>의 제어변수 활용</a:t>
            </a:r>
            <a:endParaRPr lang="en-US" altLang="ko-KR" sz="15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331086" y="1355872"/>
            <a:ext cx="4279704" cy="37761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latin typeface="+mn-ea"/>
            </a:endParaRPr>
          </a:p>
        </p:txBody>
      </p:sp>
      <p:sp>
        <p:nvSpPr>
          <p:cNvPr id="2" name="오른쪽 화살표 1"/>
          <p:cNvSpPr/>
          <p:nvPr/>
        </p:nvSpPr>
        <p:spPr>
          <a:xfrm>
            <a:off x="3932131" y="2629755"/>
            <a:ext cx="358179" cy="2884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87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8. 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배열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(array)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24619" y="620688"/>
            <a:ext cx="820782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8.3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1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차원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배열</a:t>
            </a:r>
            <a:r>
              <a:rPr kumimoji="0" lang="en-US" altLang="ko-KR" sz="1600" b="1" dirty="0">
                <a:solidFill>
                  <a:srgbClr val="FF0000"/>
                </a:solidFill>
                <a:latin typeface="+mn-ea"/>
                <a:ea typeface="+mn-ea"/>
              </a:rPr>
              <a:t>(array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</a:rPr>
              <a:t>) </a:t>
            </a:r>
            <a:r>
              <a:rPr kumimoji="0" lang="ko-KR" altLang="en-US" sz="1600" b="1" dirty="0" smtClean="0">
                <a:latin typeface="+mn-ea"/>
                <a:ea typeface="+mn-ea"/>
              </a:rPr>
              <a:t>연습</a:t>
            </a:r>
            <a:endParaRPr kumimoji="0" lang="en-US" altLang="ko-KR" sz="1600" b="1" dirty="0"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9592" y="1052736"/>
            <a:ext cx="8208912" cy="74020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 dirty="0">
                <a:solidFill>
                  <a:srgbClr val="0000FF"/>
                </a:solidFill>
                <a:latin typeface="+mn-ea"/>
                <a:ea typeface="+mn-ea"/>
              </a:rPr>
              <a:t>입력</a:t>
            </a:r>
            <a:r>
              <a:rPr lang="en-US" altLang="ko-KR" sz="1500" b="1" dirty="0">
                <a:solidFill>
                  <a:srgbClr val="0000FF"/>
                </a:solidFill>
                <a:latin typeface="+mn-ea"/>
                <a:ea typeface="+mn-ea"/>
              </a:rPr>
              <a:t>: 5</a:t>
            </a:r>
            <a:r>
              <a:rPr lang="ko-KR" altLang="en-US" sz="1500" b="1" dirty="0">
                <a:solidFill>
                  <a:srgbClr val="0000FF"/>
                </a:solidFill>
                <a:latin typeface="+mn-ea"/>
                <a:ea typeface="+mn-ea"/>
              </a:rPr>
              <a:t>명의 퀴즈 점수</a:t>
            </a:r>
          </a:p>
          <a:p>
            <a:pPr>
              <a:lnSpc>
                <a:spcPct val="150000"/>
              </a:lnSpc>
            </a:pPr>
            <a:r>
              <a:rPr lang="ko-KR" altLang="en-US" sz="1500" b="1" dirty="0">
                <a:solidFill>
                  <a:srgbClr val="0000FF"/>
                </a:solidFill>
                <a:latin typeface="+mn-ea"/>
                <a:ea typeface="+mn-ea"/>
              </a:rPr>
              <a:t>출력</a:t>
            </a:r>
            <a:r>
              <a:rPr lang="en-US" altLang="ko-KR" sz="1500" b="1" dirty="0">
                <a:solidFill>
                  <a:srgbClr val="0000FF"/>
                </a:solidFill>
                <a:latin typeface="+mn-ea"/>
                <a:ea typeface="+mn-ea"/>
              </a:rPr>
              <a:t>: </a:t>
            </a:r>
            <a:r>
              <a:rPr lang="ko-KR" altLang="en-US" sz="1500" b="1" dirty="0">
                <a:solidFill>
                  <a:srgbClr val="0000FF"/>
                </a:solidFill>
                <a:latin typeface="+mn-ea"/>
                <a:ea typeface="+mn-ea"/>
              </a:rPr>
              <a:t>평균</a:t>
            </a:r>
            <a:r>
              <a:rPr lang="en-US" altLang="ko-KR" sz="1500" b="1" dirty="0">
                <a:solidFill>
                  <a:srgbClr val="0000FF"/>
                </a:solidFill>
                <a:latin typeface="+mn-ea"/>
                <a:ea typeface="+mn-ea"/>
              </a:rPr>
              <a:t>, </a:t>
            </a:r>
            <a:r>
              <a:rPr lang="ko-KR" altLang="en-US" sz="1500" b="1" dirty="0">
                <a:solidFill>
                  <a:srgbClr val="0000FF"/>
                </a:solidFill>
                <a:latin typeface="+mn-ea"/>
                <a:ea typeface="+mn-ea"/>
              </a:rPr>
              <a:t>평균 미만 학생 수</a:t>
            </a:r>
            <a:r>
              <a:rPr lang="en-US" altLang="ko-KR" sz="1500" b="1" dirty="0">
                <a:solidFill>
                  <a:srgbClr val="0000FF"/>
                </a:solidFill>
                <a:latin typeface="+mn-ea"/>
                <a:ea typeface="+mn-ea"/>
              </a:rPr>
              <a:t>, </a:t>
            </a:r>
            <a:r>
              <a:rPr lang="ko-KR" altLang="en-US" sz="1500" b="1" dirty="0">
                <a:solidFill>
                  <a:srgbClr val="0000FF"/>
                </a:solidFill>
                <a:latin typeface="+mn-ea"/>
                <a:ea typeface="+mn-ea"/>
              </a:rPr>
              <a:t>각 학생의 평균 점수와의 차이</a:t>
            </a:r>
          </a:p>
        </p:txBody>
      </p:sp>
      <p:sp>
        <p:nvSpPr>
          <p:cNvPr id="23" name="내용 개체 틀 5"/>
          <p:cNvSpPr txBox="1">
            <a:spLocks/>
          </p:cNvSpPr>
          <p:nvPr/>
        </p:nvSpPr>
        <p:spPr bwMode="auto">
          <a:xfrm>
            <a:off x="1115616" y="1916832"/>
            <a:ext cx="7488832" cy="3384376"/>
          </a:xfrm>
          <a:prstGeom prst="roundRect">
            <a:avLst>
              <a:gd name="adj" fmla="val 5604"/>
            </a:avLst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725488" lvl="1" indent="-268288"/>
            <a:endParaRPr lang="en-US" altLang="ko-KR" sz="1500" b="1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800100" lvl="1" indent="-342900">
              <a:spcBef>
                <a:spcPts val="1200"/>
              </a:spcBef>
              <a:buClr>
                <a:schemeClr val="tx2">
                  <a:lumMod val="75000"/>
                </a:schemeClr>
              </a:buClr>
              <a:buFont typeface="+mj-lt"/>
              <a:buAutoNum type="arabicPeriod"/>
            </a:pPr>
            <a:r>
              <a:rPr lang="ko-KR" altLang="en-US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퀴즈 </a:t>
            </a:r>
            <a:r>
              <a:rPr lang="ko-KR" altLang="en-US" sz="15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점수 </a:t>
            </a:r>
            <a:r>
              <a:rPr lang="en-US" altLang="ko-KR" sz="15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5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개를 </a:t>
            </a:r>
            <a:r>
              <a:rPr lang="en-US" altLang="ko-KR" sz="15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5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차원 배열 </a:t>
            </a:r>
            <a:r>
              <a:rPr lang="en-US" altLang="ko-KR" sz="15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quiz</a:t>
            </a:r>
            <a:r>
              <a:rPr lang="ko-KR" altLang="en-US" sz="15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 </a:t>
            </a:r>
            <a:r>
              <a:rPr lang="ko-KR" altLang="en-US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입력</a:t>
            </a:r>
            <a:r>
              <a:rPr lang="ko-KR" altLang="en-US" sz="15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하</a:t>
            </a:r>
            <a:r>
              <a:rPr lang="ko-KR" altLang="en-US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 </a:t>
            </a:r>
            <a:r>
              <a:rPr lang="en-US" altLang="ko-KR" sz="15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(for</a:t>
            </a:r>
            <a:r>
              <a:rPr lang="ko-KR" altLang="en-US" sz="15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en-US" altLang="ko-KR" sz="15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800100" lvl="1" indent="-342900">
              <a:spcBef>
                <a:spcPts val="1200"/>
              </a:spcBef>
              <a:buClr>
                <a:schemeClr val="tx2">
                  <a:lumMod val="75000"/>
                </a:schemeClr>
              </a:buClr>
              <a:buFont typeface="+mj-lt"/>
              <a:buAutoNum type="arabicPeriod"/>
            </a:pPr>
            <a:r>
              <a:rPr lang="ko-KR" altLang="en-US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평균 </a:t>
            </a:r>
            <a:r>
              <a:rPr lang="en-US" altLang="ko-KR" sz="1500" b="1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avg</a:t>
            </a:r>
            <a:r>
              <a:rPr lang="ko-KR" altLang="en-US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5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구하기</a:t>
            </a:r>
          </a:p>
          <a:p>
            <a:pPr marL="1257300" lvl="3" indent="-342900">
              <a:spcBef>
                <a:spcPts val="1200"/>
              </a:spcBef>
              <a:buClr>
                <a:schemeClr val="tx2">
                  <a:lumMod val="75000"/>
                </a:schemeClr>
              </a:buClr>
              <a:buFont typeface="+mj-ea"/>
              <a:buAutoNum type="circleNumDbPlain"/>
            </a:pPr>
            <a:r>
              <a:rPr lang="en-US" altLang="ko-KR" sz="15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sum </a:t>
            </a:r>
            <a:r>
              <a:rPr lang="en-US" altLang="ko-KR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← quiz[0] + quiz[1] +</a:t>
            </a:r>
            <a:r>
              <a:rPr lang="en-US" altLang="ko-KR" sz="15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quiz[2] +</a:t>
            </a:r>
            <a:r>
              <a:rPr lang="en-US" altLang="ko-KR" sz="15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quiz[3] +</a:t>
            </a:r>
            <a:r>
              <a:rPr lang="en-US" altLang="ko-KR" sz="15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quiz[4] </a:t>
            </a:r>
            <a:r>
              <a:rPr lang="ko-KR" altLang="en-US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(for</a:t>
            </a:r>
            <a:r>
              <a:rPr lang="ko-KR" altLang="en-US" sz="15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en-US" altLang="ko-KR" sz="15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1257300" lvl="3" indent="-342900">
              <a:spcBef>
                <a:spcPts val="1200"/>
              </a:spcBef>
              <a:buClr>
                <a:schemeClr val="tx2">
                  <a:lumMod val="75000"/>
                </a:schemeClr>
              </a:buClr>
              <a:buFont typeface="+mj-ea"/>
              <a:buAutoNum type="circleNumDbPlain"/>
            </a:pPr>
            <a:r>
              <a:rPr lang="en-US" altLang="ko-KR" sz="1500" b="1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avg</a:t>
            </a:r>
            <a:r>
              <a:rPr lang="en-US" altLang="ko-KR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← sum/5</a:t>
            </a:r>
          </a:p>
          <a:p>
            <a:pPr marL="800100" lvl="1" indent="-342900">
              <a:lnSpc>
                <a:spcPct val="150000"/>
              </a:lnSpc>
              <a:spcBef>
                <a:spcPts val="1200"/>
              </a:spcBef>
              <a:buClr>
                <a:schemeClr val="tx2">
                  <a:lumMod val="75000"/>
                </a:schemeClr>
              </a:buClr>
              <a:buFont typeface="+mj-lt"/>
              <a:buAutoNum type="arabicPeriod"/>
            </a:pPr>
            <a:r>
              <a:rPr lang="ko-KR" altLang="en-US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각 학생에 대해 </a:t>
            </a:r>
            <a:r>
              <a:rPr lang="en-US" altLang="ko-KR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500" b="1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avg</a:t>
            </a:r>
            <a:r>
              <a:rPr lang="en-US" altLang="ko-KR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&gt;</a:t>
            </a:r>
            <a:r>
              <a:rPr lang="ko-KR" altLang="en-US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quiz[</a:t>
            </a:r>
            <a:r>
              <a:rPr lang="en-US" altLang="ko-KR" sz="1500" b="1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])</a:t>
            </a:r>
            <a:r>
              <a:rPr lang="ko-KR" altLang="en-US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일</a:t>
            </a:r>
            <a:r>
              <a:rPr lang="en-US" altLang="ko-KR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때마다 </a:t>
            </a:r>
            <a:r>
              <a:rPr lang="en-US" altLang="ko-KR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count</a:t>
            </a:r>
            <a:r>
              <a:rPr lang="ko-KR" altLang="en-US" sz="15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5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 </a:t>
            </a:r>
            <a:r>
              <a:rPr lang="ko-KR" altLang="en-US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증가</a:t>
            </a:r>
            <a:r>
              <a:rPr lang="en-US" altLang="ko-KR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→ </a:t>
            </a:r>
            <a:r>
              <a:rPr lang="ko-KR" altLang="en-US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평균 미만 수 </a:t>
            </a:r>
            <a:r>
              <a:rPr lang="en-US" altLang="ko-KR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count</a:t>
            </a:r>
            <a:r>
              <a:rPr lang="ko-KR" altLang="en-US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5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구하기 </a:t>
            </a:r>
            <a:r>
              <a:rPr lang="en-US" altLang="ko-KR" sz="15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(for</a:t>
            </a:r>
            <a:r>
              <a:rPr lang="ko-KR" altLang="en-US" sz="15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en-US" altLang="ko-KR" sz="15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800100" lvl="1" indent="-342900">
              <a:spcBef>
                <a:spcPts val="1200"/>
              </a:spcBef>
              <a:buClr>
                <a:schemeClr val="tx2">
                  <a:lumMod val="75000"/>
                </a:schemeClr>
              </a:buClr>
              <a:buFont typeface="+mj-lt"/>
              <a:buAutoNum type="arabicPeriod"/>
            </a:pPr>
            <a:r>
              <a:rPr lang="ko-KR" altLang="en-US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각 학생에 대해 차이점수 </a:t>
            </a:r>
            <a:r>
              <a:rPr lang="en-US" altLang="ko-KR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(quiz[</a:t>
            </a:r>
            <a:r>
              <a:rPr lang="en-US" altLang="ko-KR" sz="1500" b="1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15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]-</a:t>
            </a:r>
            <a:r>
              <a:rPr lang="en-US" altLang="ko-KR" sz="1500" b="1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avg</a:t>
            </a:r>
            <a:r>
              <a:rPr lang="en-US" altLang="ko-KR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5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출력하기 </a:t>
            </a:r>
            <a:r>
              <a:rPr lang="en-US" altLang="ko-KR" sz="15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(for</a:t>
            </a:r>
            <a:r>
              <a:rPr lang="ko-KR" altLang="en-US" sz="15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en-US" altLang="ko-KR" sz="15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ko-KR" altLang="en-US" sz="1500" b="1" i="0" u="none" strike="noStrike" kern="0" cap="none" spc="0" normalizeH="0" baseline="0" noProof="0" dirty="0">
              <a:ln>
                <a:noFill/>
              </a:ln>
              <a:solidFill>
                <a:srgbClr val="246812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351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49187" y="1124744"/>
            <a:ext cx="7884368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+mn-ea"/>
                <a:ea typeface="+mn-ea"/>
              </a:rPr>
              <a:t>#include &lt;</a:t>
            </a:r>
            <a:r>
              <a:rPr lang="en-US" altLang="ko-KR" sz="1400" b="1" dirty="0" err="1">
                <a:latin typeface="+mn-ea"/>
                <a:ea typeface="+mn-ea"/>
              </a:rPr>
              <a:t>stdio.h</a:t>
            </a:r>
            <a:r>
              <a:rPr lang="en-US" altLang="ko-KR" sz="1400" b="1" dirty="0" smtClean="0">
                <a:latin typeface="+mn-ea"/>
                <a:ea typeface="+mn-ea"/>
              </a:rPr>
              <a:t>&gt;</a:t>
            </a:r>
          </a:p>
          <a:p>
            <a:endParaRPr lang="ko-KR" altLang="en-US" sz="1400" b="1" dirty="0">
              <a:latin typeface="+mn-ea"/>
              <a:ea typeface="+mn-ea"/>
            </a:endParaRPr>
          </a:p>
          <a:p>
            <a:r>
              <a:rPr lang="en-US" altLang="ko-KR" sz="1400" b="1" dirty="0">
                <a:latin typeface="+mn-ea"/>
                <a:ea typeface="+mn-ea"/>
              </a:rPr>
              <a:t>#define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SIZE</a:t>
            </a:r>
            <a:r>
              <a:rPr lang="en-US" altLang="ko-KR" sz="1400" b="1" dirty="0">
                <a:latin typeface="+mn-ea"/>
                <a:ea typeface="+mn-ea"/>
              </a:rPr>
              <a:t> 5</a:t>
            </a:r>
          </a:p>
          <a:p>
            <a:endParaRPr lang="en-US" altLang="ko-KR" sz="1400" b="1" dirty="0">
              <a:latin typeface="+mn-ea"/>
              <a:ea typeface="+mn-ea"/>
            </a:endParaRPr>
          </a:p>
          <a:p>
            <a:r>
              <a:rPr lang="en-US" altLang="ko-KR" sz="1400" b="1" dirty="0" err="1">
                <a:latin typeface="+mn-ea"/>
                <a:ea typeface="+mn-ea"/>
              </a:rPr>
              <a:t>int</a:t>
            </a:r>
            <a:r>
              <a:rPr lang="en-US" altLang="ko-KR" sz="1400" b="1" dirty="0">
                <a:latin typeface="+mn-ea"/>
                <a:ea typeface="+mn-ea"/>
              </a:rPr>
              <a:t> main()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err="1">
                <a:latin typeface="+mn-ea"/>
                <a:ea typeface="+mn-ea"/>
              </a:rPr>
              <a:t>int</a:t>
            </a:r>
            <a:r>
              <a:rPr lang="en-US" altLang="ko-KR" sz="1400" b="1" dirty="0">
                <a:latin typeface="+mn-ea"/>
                <a:ea typeface="+mn-ea"/>
              </a:rPr>
              <a:t> 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</a:rPr>
              <a:t>quiz</a:t>
            </a:r>
            <a:r>
              <a:rPr lang="en-US" altLang="ko-KR" sz="1400" b="1" dirty="0">
                <a:latin typeface="+mn-ea"/>
                <a:ea typeface="+mn-ea"/>
              </a:rPr>
              <a:t>[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SIZE</a:t>
            </a:r>
            <a:r>
              <a:rPr lang="en-US" altLang="ko-KR" sz="1400" b="1" dirty="0">
                <a:latin typeface="+mn-ea"/>
                <a:ea typeface="+mn-ea"/>
              </a:rPr>
              <a:t>]; 		// </a:t>
            </a:r>
            <a:r>
              <a:rPr lang="ko-KR" altLang="en-US" sz="1400" b="1" dirty="0">
                <a:latin typeface="+mn-ea"/>
                <a:ea typeface="+mn-ea"/>
              </a:rPr>
              <a:t>정수 </a:t>
            </a:r>
            <a:r>
              <a:rPr lang="en-US" altLang="ko-KR" sz="1400" b="1" dirty="0">
                <a:latin typeface="+mn-ea"/>
                <a:ea typeface="+mn-ea"/>
              </a:rPr>
              <a:t>SIZE</a:t>
            </a:r>
            <a:r>
              <a:rPr lang="ko-KR" altLang="en-US" sz="1400" b="1" dirty="0">
                <a:latin typeface="+mn-ea"/>
                <a:ea typeface="+mn-ea"/>
              </a:rPr>
              <a:t>개 저장 배열 선언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	</a:t>
            </a:r>
            <a:r>
              <a:rPr lang="en-US" altLang="ko-KR" sz="1400" b="1" dirty="0" err="1" smtClean="0">
                <a:latin typeface="+mn-ea"/>
                <a:ea typeface="+mn-ea"/>
              </a:rPr>
              <a:t>int</a:t>
            </a:r>
            <a:r>
              <a:rPr lang="en-US" altLang="ko-KR" sz="1400" b="1" dirty="0" smtClean="0">
                <a:latin typeface="+mn-ea"/>
                <a:ea typeface="+mn-ea"/>
              </a:rPr>
              <a:t> </a:t>
            </a:r>
            <a:r>
              <a:rPr lang="en-US" altLang="ko-KR" sz="1400" b="1" dirty="0" err="1">
                <a:latin typeface="+mn-ea"/>
                <a:ea typeface="+mn-ea"/>
              </a:rPr>
              <a:t>i</a:t>
            </a:r>
            <a:r>
              <a:rPr lang="en-US" altLang="ko-KR" sz="1400" b="1" dirty="0">
                <a:latin typeface="+mn-ea"/>
                <a:ea typeface="+mn-ea"/>
              </a:rPr>
              <a:t>, count, sum;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	double </a:t>
            </a:r>
            <a:r>
              <a:rPr lang="en-US" altLang="ko-KR" sz="1400" b="1" dirty="0" err="1">
                <a:latin typeface="+mn-ea"/>
                <a:ea typeface="+mn-ea"/>
              </a:rPr>
              <a:t>avg</a:t>
            </a:r>
            <a:r>
              <a:rPr lang="en-US" altLang="ko-KR" sz="1400" b="1" dirty="0">
                <a:latin typeface="+mn-ea"/>
                <a:ea typeface="+mn-ea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R" sz="14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err="1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("%d</a:t>
            </a:r>
            <a:r>
              <a:rPr lang="ko-KR" altLang="en-US" sz="1400" b="1" dirty="0">
                <a:latin typeface="+mn-ea"/>
                <a:ea typeface="+mn-ea"/>
              </a:rPr>
              <a:t>명의 점수를 순서대로 입력하세요</a:t>
            </a:r>
            <a:r>
              <a:rPr lang="en-US" altLang="ko-KR" sz="1400" b="1" dirty="0">
                <a:latin typeface="+mn-ea"/>
                <a:ea typeface="+mn-ea"/>
              </a:rPr>
              <a:t>.\n\n",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SIZE</a:t>
            </a:r>
            <a:r>
              <a:rPr lang="en-US" altLang="ko-KR" sz="1400" b="1" dirty="0">
                <a:latin typeface="+mn-ea"/>
                <a:ea typeface="+mn-ea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 </a:t>
            </a:r>
            <a:r>
              <a:rPr lang="en-US" altLang="ko-KR" sz="1400" b="1" dirty="0">
                <a:latin typeface="+mn-ea"/>
                <a:ea typeface="+mn-ea"/>
              </a:rPr>
              <a:t>	for (</a:t>
            </a:r>
            <a:r>
              <a:rPr lang="en-US" altLang="ko-KR" sz="1400" b="1" dirty="0" err="1">
                <a:latin typeface="+mn-ea"/>
                <a:ea typeface="+mn-ea"/>
              </a:rPr>
              <a:t>i</a:t>
            </a:r>
            <a:r>
              <a:rPr lang="en-US" altLang="ko-KR" sz="1400" b="1" dirty="0">
                <a:latin typeface="+mn-ea"/>
                <a:ea typeface="+mn-ea"/>
              </a:rPr>
              <a:t>=0; </a:t>
            </a:r>
            <a:r>
              <a:rPr lang="en-US" altLang="ko-KR" sz="1400" b="1" dirty="0" err="1">
                <a:latin typeface="+mn-ea"/>
                <a:ea typeface="+mn-ea"/>
              </a:rPr>
              <a:t>i</a:t>
            </a:r>
            <a:r>
              <a:rPr lang="en-US" altLang="ko-KR" sz="1400" b="1" dirty="0">
                <a:latin typeface="+mn-ea"/>
                <a:ea typeface="+mn-ea"/>
              </a:rPr>
              <a:t>&lt;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SIZE</a:t>
            </a:r>
            <a:r>
              <a:rPr lang="en-US" altLang="ko-KR" sz="1400" b="1" dirty="0">
                <a:latin typeface="+mn-ea"/>
                <a:ea typeface="+mn-ea"/>
              </a:rPr>
              <a:t>; </a:t>
            </a:r>
            <a:r>
              <a:rPr lang="en-US" altLang="ko-KR" sz="1400" b="1" dirty="0" err="1">
                <a:latin typeface="+mn-ea"/>
                <a:ea typeface="+mn-ea"/>
              </a:rPr>
              <a:t>i</a:t>
            </a:r>
            <a:r>
              <a:rPr lang="en-US" altLang="ko-KR" sz="1400" b="1" dirty="0" smtClean="0">
                <a:latin typeface="+mn-ea"/>
                <a:ea typeface="+mn-ea"/>
              </a:rPr>
              <a:t>++)</a:t>
            </a:r>
            <a:r>
              <a:rPr lang="en-US" altLang="ko-KR" sz="1400" b="1" dirty="0">
                <a:latin typeface="+mn-ea"/>
                <a:ea typeface="+mn-ea"/>
              </a:rPr>
              <a:t>	{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 </a:t>
            </a: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smtClean="0">
                <a:latin typeface="+mn-ea"/>
                <a:ea typeface="+mn-ea"/>
              </a:rPr>
              <a:t>    </a:t>
            </a: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("%d</a:t>
            </a:r>
            <a:r>
              <a:rPr lang="ko-KR" altLang="en-US" sz="1400" b="1" dirty="0">
                <a:latin typeface="+mn-ea"/>
                <a:ea typeface="+mn-ea"/>
              </a:rPr>
              <a:t>번의 퀴즈 점수는</a:t>
            </a:r>
            <a:r>
              <a:rPr lang="en-US" altLang="ko-KR" sz="1400" b="1" dirty="0">
                <a:latin typeface="+mn-ea"/>
                <a:ea typeface="+mn-ea"/>
              </a:rPr>
              <a:t>? ", </a:t>
            </a:r>
            <a:r>
              <a:rPr lang="en-US" altLang="ko-KR" sz="1400" b="1" dirty="0" err="1">
                <a:solidFill>
                  <a:srgbClr val="FF0000"/>
                </a:solidFill>
                <a:latin typeface="+mn-ea"/>
                <a:ea typeface="+mn-ea"/>
              </a:rPr>
              <a:t>i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 + 1</a:t>
            </a:r>
            <a:r>
              <a:rPr lang="en-US" altLang="ko-KR" sz="1400" b="1" dirty="0">
                <a:latin typeface="+mn-ea"/>
                <a:ea typeface="+mn-ea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smtClean="0">
                <a:latin typeface="+mn-ea"/>
                <a:ea typeface="+mn-ea"/>
              </a:rPr>
              <a:t>    </a:t>
            </a:r>
            <a:r>
              <a:rPr lang="en-US" altLang="ko-KR" sz="1400" b="1" dirty="0" err="1" smtClean="0">
                <a:latin typeface="+mn-ea"/>
                <a:ea typeface="+mn-ea"/>
              </a:rPr>
              <a:t>scanf_s</a:t>
            </a:r>
            <a:r>
              <a:rPr lang="en-US" altLang="ko-KR" sz="1400" b="1" dirty="0" smtClean="0">
                <a:latin typeface="+mn-ea"/>
                <a:ea typeface="+mn-ea"/>
              </a:rPr>
              <a:t>("%</a:t>
            </a:r>
            <a:r>
              <a:rPr lang="en-US" altLang="ko-KR" sz="1400" b="1" dirty="0">
                <a:latin typeface="+mn-ea"/>
                <a:ea typeface="+mn-ea"/>
              </a:rPr>
              <a:t>d", &amp;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</a:rPr>
              <a:t>quiz</a:t>
            </a:r>
            <a:r>
              <a:rPr lang="en-US" altLang="ko-KR" sz="1400" b="1" dirty="0">
                <a:latin typeface="+mn-ea"/>
                <a:ea typeface="+mn-ea"/>
              </a:rPr>
              <a:t>[</a:t>
            </a:r>
            <a:r>
              <a:rPr lang="en-US" altLang="ko-KR" sz="1400" b="1" dirty="0" err="1">
                <a:solidFill>
                  <a:srgbClr val="FF0000"/>
                </a:solidFill>
                <a:latin typeface="+mn-ea"/>
                <a:ea typeface="+mn-ea"/>
              </a:rPr>
              <a:t>i</a:t>
            </a:r>
            <a:r>
              <a:rPr lang="en-US" altLang="ko-KR" sz="1400" b="1" dirty="0">
                <a:latin typeface="+mn-ea"/>
                <a:ea typeface="+mn-ea"/>
              </a:rPr>
              <a:t>]);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smtClean="0">
                <a:latin typeface="+mn-ea"/>
                <a:ea typeface="+mn-ea"/>
              </a:rPr>
              <a:t>}</a:t>
            </a:r>
            <a:endParaRPr lang="en-US" altLang="ko-KR" sz="1400" b="1" dirty="0">
              <a:latin typeface="+mn-ea"/>
              <a:ea typeface="+mn-ea"/>
            </a:endParaRPr>
          </a:p>
          <a:p>
            <a:endParaRPr lang="ko-KR" altLang="en-US" sz="1400" b="1" dirty="0">
              <a:latin typeface="+mn-ea"/>
              <a:ea typeface="+mn-ea"/>
            </a:endParaRPr>
          </a:p>
          <a:p>
            <a:r>
              <a:rPr lang="ko-KR" altLang="en-US" sz="1400" b="1" dirty="0">
                <a:latin typeface="+mn-ea"/>
                <a:ea typeface="+mn-ea"/>
              </a:rPr>
              <a:t>	</a:t>
            </a:r>
            <a:r>
              <a:rPr lang="en-US" altLang="ko-KR" sz="1400" b="1" dirty="0">
                <a:latin typeface="+mn-ea"/>
                <a:ea typeface="+mn-ea"/>
              </a:rPr>
              <a:t>return 0;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}</a:t>
            </a:r>
            <a:endParaRPr lang="ko-KR" altLang="en-US" sz="1400" b="1" dirty="0"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4619" y="620688"/>
            <a:ext cx="82078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8.3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1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차원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배열</a:t>
            </a:r>
            <a:r>
              <a:rPr kumimoji="0" lang="en-US" altLang="ko-KR" sz="1600" b="1" dirty="0">
                <a:solidFill>
                  <a:srgbClr val="FF0000"/>
                </a:solidFill>
                <a:latin typeface="+mn-ea"/>
                <a:ea typeface="+mn-ea"/>
              </a:rPr>
              <a:t>(array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</a:rPr>
              <a:t>) </a:t>
            </a:r>
            <a:r>
              <a:rPr kumimoji="0" lang="ko-KR" altLang="en-US" sz="1600" b="1" dirty="0" smtClean="0">
                <a:latin typeface="+mn-ea"/>
                <a:ea typeface="+mn-ea"/>
              </a:rPr>
              <a:t>연습 </a:t>
            </a:r>
            <a:r>
              <a:rPr kumimoji="0" lang="en-US" altLang="ko-KR" sz="1600" b="1" dirty="0" smtClean="0">
                <a:latin typeface="+mn-ea"/>
                <a:ea typeface="+mn-ea"/>
              </a:rPr>
              <a:t>(</a:t>
            </a:r>
            <a:r>
              <a:rPr kumimoji="0" lang="ko-KR" altLang="en-US" sz="1600" b="1" dirty="0" smtClean="0">
                <a:solidFill>
                  <a:srgbClr val="FF00FF"/>
                </a:solidFill>
                <a:latin typeface="+mn-ea"/>
                <a:ea typeface="+mn-ea"/>
              </a:rPr>
              <a:t>먼저</a:t>
            </a:r>
            <a:r>
              <a:rPr kumimoji="0" lang="en-US" altLang="ko-KR" sz="1600" b="1" dirty="0" smtClean="0">
                <a:solidFill>
                  <a:srgbClr val="FF00FF"/>
                </a:solidFill>
                <a:latin typeface="+mn-ea"/>
                <a:ea typeface="+mn-ea"/>
              </a:rPr>
              <a:t>, </a:t>
            </a:r>
            <a:r>
              <a:rPr kumimoji="0" lang="ko-KR" altLang="en-US" sz="1600" b="1" dirty="0" smtClean="0">
                <a:solidFill>
                  <a:srgbClr val="FF00FF"/>
                </a:solidFill>
                <a:latin typeface="+mn-ea"/>
                <a:ea typeface="+mn-ea"/>
              </a:rPr>
              <a:t>배열부터 이해하기</a:t>
            </a:r>
            <a:r>
              <a:rPr kumimoji="0" lang="en-US" altLang="ko-KR" sz="1600" b="1" dirty="0" smtClean="0">
                <a:latin typeface="+mn-ea"/>
                <a:ea typeface="+mn-ea"/>
              </a:rPr>
              <a:t>)</a:t>
            </a:r>
            <a:endParaRPr kumimoji="0" lang="en-US" altLang="ko-KR" sz="1600" b="1" dirty="0">
              <a:latin typeface="+mn-ea"/>
              <a:ea typeface="+mn-ea"/>
            </a:endParaRPr>
          </a:p>
        </p:txBody>
      </p:sp>
      <p:sp>
        <p:nvSpPr>
          <p:cNvPr id="7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8. 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배열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(array)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5234057"/>
            <a:ext cx="3771900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226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27584" y="548680"/>
            <a:ext cx="8316416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3225" y="0"/>
            <a:ext cx="7884368" cy="689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00" b="1" dirty="0">
                <a:latin typeface="+mn-ea"/>
                <a:ea typeface="+mn-ea"/>
              </a:rPr>
              <a:t>#include &lt;</a:t>
            </a:r>
            <a:r>
              <a:rPr lang="en-US" altLang="ko-KR" sz="1300" b="1" dirty="0" err="1">
                <a:latin typeface="+mn-ea"/>
                <a:ea typeface="+mn-ea"/>
              </a:rPr>
              <a:t>stdio.h</a:t>
            </a:r>
            <a:r>
              <a:rPr lang="en-US" altLang="ko-KR" sz="1300" b="1" dirty="0" smtClean="0">
                <a:latin typeface="+mn-ea"/>
                <a:ea typeface="+mn-ea"/>
              </a:rPr>
              <a:t>&gt;</a:t>
            </a:r>
          </a:p>
          <a:p>
            <a:endParaRPr lang="ko-KR" altLang="en-US" sz="1300" b="1" dirty="0">
              <a:latin typeface="+mn-ea"/>
              <a:ea typeface="+mn-ea"/>
            </a:endParaRPr>
          </a:p>
          <a:p>
            <a:r>
              <a:rPr lang="en-US" altLang="ko-KR" sz="1300" b="1" dirty="0">
                <a:latin typeface="+mn-ea"/>
                <a:ea typeface="+mn-ea"/>
              </a:rPr>
              <a:t>#define </a:t>
            </a:r>
            <a:r>
              <a:rPr lang="en-US" altLang="ko-KR" sz="1300" b="1" dirty="0">
                <a:solidFill>
                  <a:srgbClr val="FF0000"/>
                </a:solidFill>
                <a:latin typeface="+mn-ea"/>
                <a:ea typeface="+mn-ea"/>
              </a:rPr>
              <a:t>SIZE</a:t>
            </a:r>
            <a:r>
              <a:rPr lang="en-US" altLang="ko-KR" sz="1300" b="1" dirty="0">
                <a:latin typeface="+mn-ea"/>
                <a:ea typeface="+mn-ea"/>
              </a:rPr>
              <a:t> 5</a:t>
            </a:r>
          </a:p>
          <a:p>
            <a:endParaRPr lang="en-US" altLang="ko-KR" sz="1300" b="1" dirty="0">
              <a:latin typeface="+mn-ea"/>
              <a:ea typeface="+mn-ea"/>
            </a:endParaRPr>
          </a:p>
          <a:p>
            <a:r>
              <a:rPr lang="en-US" altLang="ko-KR" sz="1300" b="1" dirty="0" err="1">
                <a:latin typeface="+mn-ea"/>
                <a:ea typeface="+mn-ea"/>
              </a:rPr>
              <a:t>int</a:t>
            </a:r>
            <a:r>
              <a:rPr lang="en-US" altLang="ko-KR" sz="1300" b="1" dirty="0">
                <a:latin typeface="+mn-ea"/>
                <a:ea typeface="+mn-ea"/>
              </a:rPr>
              <a:t> main()</a:t>
            </a:r>
          </a:p>
          <a:p>
            <a:r>
              <a:rPr lang="en-US" altLang="ko-KR" sz="1300" b="1" dirty="0">
                <a:latin typeface="+mn-ea"/>
                <a:ea typeface="+mn-ea"/>
              </a:rPr>
              <a:t>{</a:t>
            </a:r>
          </a:p>
          <a:p>
            <a:r>
              <a:rPr lang="en-US" altLang="ko-KR" sz="1300" b="1" dirty="0" smtClean="0">
                <a:latin typeface="+mn-ea"/>
                <a:ea typeface="+mn-ea"/>
              </a:rPr>
              <a:t>       </a:t>
            </a:r>
            <a:r>
              <a:rPr lang="en-US" altLang="ko-KR" sz="1300" b="1" dirty="0" err="1" smtClean="0">
                <a:latin typeface="+mn-ea"/>
                <a:ea typeface="+mn-ea"/>
              </a:rPr>
              <a:t>int</a:t>
            </a:r>
            <a:r>
              <a:rPr lang="en-US" altLang="ko-KR" sz="1300" b="1" dirty="0" smtClean="0">
                <a:latin typeface="+mn-ea"/>
                <a:ea typeface="+mn-ea"/>
              </a:rPr>
              <a:t> </a:t>
            </a:r>
            <a:r>
              <a:rPr lang="en-US" altLang="ko-KR" sz="1300" b="1" dirty="0">
                <a:solidFill>
                  <a:srgbClr val="0000FF"/>
                </a:solidFill>
                <a:latin typeface="+mn-ea"/>
                <a:ea typeface="+mn-ea"/>
              </a:rPr>
              <a:t>quiz</a:t>
            </a:r>
            <a:r>
              <a:rPr lang="en-US" altLang="ko-KR" sz="1300" b="1" dirty="0">
                <a:latin typeface="+mn-ea"/>
                <a:ea typeface="+mn-ea"/>
              </a:rPr>
              <a:t>[</a:t>
            </a:r>
            <a:r>
              <a:rPr lang="en-US" altLang="ko-KR" sz="1300" b="1" dirty="0">
                <a:solidFill>
                  <a:srgbClr val="FF0000"/>
                </a:solidFill>
                <a:latin typeface="+mn-ea"/>
                <a:ea typeface="+mn-ea"/>
              </a:rPr>
              <a:t>SIZE</a:t>
            </a:r>
            <a:r>
              <a:rPr lang="en-US" altLang="ko-KR" sz="1300" b="1" dirty="0">
                <a:latin typeface="+mn-ea"/>
                <a:ea typeface="+mn-ea"/>
              </a:rPr>
              <a:t>]; 		</a:t>
            </a:r>
            <a:endParaRPr lang="en-US" altLang="ko-KR" sz="1300" b="1" dirty="0" smtClean="0">
              <a:latin typeface="+mn-ea"/>
              <a:ea typeface="+mn-ea"/>
            </a:endParaRPr>
          </a:p>
          <a:p>
            <a:r>
              <a:rPr lang="en-US" altLang="ko-KR" sz="1300" b="1" dirty="0" smtClean="0">
                <a:latin typeface="+mn-ea"/>
                <a:ea typeface="+mn-ea"/>
              </a:rPr>
              <a:t>       </a:t>
            </a:r>
            <a:r>
              <a:rPr lang="en-US" altLang="ko-KR" sz="1300" b="1" dirty="0" err="1" smtClean="0">
                <a:latin typeface="+mn-ea"/>
                <a:ea typeface="+mn-ea"/>
              </a:rPr>
              <a:t>int</a:t>
            </a:r>
            <a:r>
              <a:rPr lang="en-US" altLang="ko-KR" sz="1300" b="1" dirty="0" smtClean="0">
                <a:latin typeface="+mn-ea"/>
                <a:ea typeface="+mn-ea"/>
              </a:rPr>
              <a:t> </a:t>
            </a:r>
            <a:r>
              <a:rPr lang="en-US" altLang="ko-KR" sz="1300" b="1" dirty="0" err="1">
                <a:latin typeface="+mn-ea"/>
                <a:ea typeface="+mn-ea"/>
              </a:rPr>
              <a:t>i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en-US" altLang="ko-KR" sz="1300" b="1" dirty="0" smtClean="0">
                <a:latin typeface="+mn-ea"/>
                <a:ea typeface="+mn-ea"/>
              </a:rPr>
              <a:t>count=0, sum=0;</a:t>
            </a:r>
          </a:p>
          <a:p>
            <a:r>
              <a:rPr lang="en-US" altLang="ko-KR" sz="1300" b="1" dirty="0">
                <a:latin typeface="+mn-ea"/>
                <a:ea typeface="+mn-ea"/>
              </a:rPr>
              <a:t> </a:t>
            </a:r>
            <a:r>
              <a:rPr lang="en-US" altLang="ko-KR" sz="1300" b="1" dirty="0" smtClean="0">
                <a:latin typeface="+mn-ea"/>
                <a:ea typeface="+mn-ea"/>
              </a:rPr>
              <a:t>      double </a:t>
            </a:r>
            <a:r>
              <a:rPr lang="en-US" altLang="ko-KR" sz="1300" b="1" dirty="0" err="1">
                <a:latin typeface="+mn-ea"/>
                <a:ea typeface="+mn-ea"/>
              </a:rPr>
              <a:t>avg</a:t>
            </a:r>
            <a:r>
              <a:rPr lang="en-US" altLang="ko-KR" sz="1300" b="1" dirty="0">
                <a:latin typeface="+mn-ea"/>
                <a:ea typeface="+mn-ea"/>
              </a:rPr>
              <a:t>;</a:t>
            </a:r>
          </a:p>
          <a:p>
            <a:pPr lvl="1"/>
            <a:endParaRPr lang="en-US" altLang="ko-KR" sz="1300" b="1" dirty="0">
              <a:latin typeface="+mn-ea"/>
              <a:ea typeface="+mn-ea"/>
            </a:endParaRPr>
          </a:p>
          <a:p>
            <a:pPr lvl="1"/>
            <a:r>
              <a:rPr lang="en-US" altLang="ko-KR" sz="1300" b="1" dirty="0" err="1" smtClean="0">
                <a:latin typeface="+mn-ea"/>
                <a:ea typeface="+mn-ea"/>
              </a:rPr>
              <a:t>printf</a:t>
            </a:r>
            <a:r>
              <a:rPr lang="en-US" altLang="ko-KR" sz="1300" b="1" dirty="0">
                <a:latin typeface="+mn-ea"/>
                <a:ea typeface="+mn-ea"/>
              </a:rPr>
              <a:t>("%d</a:t>
            </a:r>
            <a:r>
              <a:rPr lang="ko-KR" altLang="en-US" sz="1300" b="1" dirty="0">
                <a:latin typeface="+mn-ea"/>
                <a:ea typeface="+mn-ea"/>
              </a:rPr>
              <a:t>명의 점수를 순서대로 입력하세요</a:t>
            </a:r>
            <a:r>
              <a:rPr lang="en-US" altLang="ko-KR" sz="1300" b="1" dirty="0">
                <a:latin typeface="+mn-ea"/>
                <a:ea typeface="+mn-ea"/>
              </a:rPr>
              <a:t>.\n\n", </a:t>
            </a:r>
            <a:r>
              <a:rPr lang="en-US" altLang="ko-KR" sz="1300" b="1" dirty="0">
                <a:solidFill>
                  <a:srgbClr val="FF0000"/>
                </a:solidFill>
                <a:latin typeface="+mn-ea"/>
                <a:ea typeface="+mn-ea"/>
              </a:rPr>
              <a:t>SIZE</a:t>
            </a:r>
            <a:r>
              <a:rPr lang="en-US" altLang="ko-KR" sz="1300" b="1" dirty="0">
                <a:latin typeface="+mn-ea"/>
                <a:ea typeface="+mn-ea"/>
              </a:rPr>
              <a:t>);</a:t>
            </a:r>
          </a:p>
          <a:p>
            <a:pPr lvl="1"/>
            <a:r>
              <a:rPr lang="en-US" altLang="ko-KR" sz="1300" b="1" dirty="0" smtClean="0">
                <a:latin typeface="+mn-ea"/>
                <a:ea typeface="+mn-ea"/>
              </a:rPr>
              <a:t>for </a:t>
            </a:r>
            <a:r>
              <a:rPr lang="en-US" altLang="ko-KR" sz="1300" b="1" dirty="0">
                <a:latin typeface="+mn-ea"/>
                <a:ea typeface="+mn-ea"/>
              </a:rPr>
              <a:t>(</a:t>
            </a:r>
            <a:r>
              <a:rPr lang="en-US" altLang="ko-KR" sz="1300" b="1" dirty="0" err="1">
                <a:latin typeface="+mn-ea"/>
                <a:ea typeface="+mn-ea"/>
              </a:rPr>
              <a:t>i</a:t>
            </a:r>
            <a:r>
              <a:rPr lang="en-US" altLang="ko-KR" sz="1300" b="1" dirty="0">
                <a:latin typeface="+mn-ea"/>
                <a:ea typeface="+mn-ea"/>
              </a:rPr>
              <a:t>=0; </a:t>
            </a:r>
            <a:r>
              <a:rPr lang="en-US" altLang="ko-KR" sz="1300" b="1" dirty="0" err="1">
                <a:latin typeface="+mn-ea"/>
                <a:ea typeface="+mn-ea"/>
              </a:rPr>
              <a:t>i</a:t>
            </a:r>
            <a:r>
              <a:rPr lang="en-US" altLang="ko-KR" sz="1300" b="1" dirty="0">
                <a:latin typeface="+mn-ea"/>
                <a:ea typeface="+mn-ea"/>
              </a:rPr>
              <a:t>&lt;</a:t>
            </a:r>
            <a:r>
              <a:rPr lang="en-US" altLang="ko-KR" sz="1300" b="1" dirty="0">
                <a:solidFill>
                  <a:srgbClr val="FF0000"/>
                </a:solidFill>
                <a:latin typeface="+mn-ea"/>
                <a:ea typeface="+mn-ea"/>
              </a:rPr>
              <a:t>SIZE</a:t>
            </a:r>
            <a:r>
              <a:rPr lang="en-US" altLang="ko-KR" sz="1300" b="1" dirty="0">
                <a:latin typeface="+mn-ea"/>
                <a:ea typeface="+mn-ea"/>
              </a:rPr>
              <a:t>; </a:t>
            </a:r>
            <a:r>
              <a:rPr lang="en-US" altLang="ko-KR" sz="1300" b="1" dirty="0" err="1">
                <a:latin typeface="+mn-ea"/>
                <a:ea typeface="+mn-ea"/>
              </a:rPr>
              <a:t>i</a:t>
            </a:r>
            <a:r>
              <a:rPr lang="en-US" altLang="ko-KR" sz="1300" b="1" dirty="0" smtClean="0">
                <a:latin typeface="+mn-ea"/>
                <a:ea typeface="+mn-ea"/>
              </a:rPr>
              <a:t>++)</a:t>
            </a:r>
            <a:r>
              <a:rPr lang="en-US" altLang="ko-KR" sz="1300" b="1" dirty="0">
                <a:latin typeface="+mn-ea"/>
                <a:ea typeface="+mn-ea"/>
              </a:rPr>
              <a:t>	{</a:t>
            </a:r>
          </a:p>
          <a:p>
            <a:pPr lvl="1"/>
            <a:r>
              <a:rPr lang="en-US" altLang="ko-KR" sz="1300" b="1" dirty="0" smtClean="0">
                <a:latin typeface="+mn-ea"/>
                <a:ea typeface="+mn-ea"/>
              </a:rPr>
              <a:t>    </a:t>
            </a:r>
            <a:r>
              <a:rPr lang="en-US" altLang="ko-KR" sz="1300" b="1" dirty="0" err="1" smtClean="0">
                <a:latin typeface="+mn-ea"/>
                <a:ea typeface="+mn-ea"/>
              </a:rPr>
              <a:t>printf</a:t>
            </a:r>
            <a:r>
              <a:rPr lang="en-US" altLang="ko-KR" sz="1300" b="1" dirty="0">
                <a:latin typeface="+mn-ea"/>
                <a:ea typeface="+mn-ea"/>
              </a:rPr>
              <a:t>("%d</a:t>
            </a:r>
            <a:r>
              <a:rPr lang="ko-KR" altLang="en-US" sz="1300" b="1" dirty="0">
                <a:latin typeface="+mn-ea"/>
                <a:ea typeface="+mn-ea"/>
              </a:rPr>
              <a:t>번의 퀴즈 점수는</a:t>
            </a:r>
            <a:r>
              <a:rPr lang="en-US" altLang="ko-KR" sz="1300" b="1" dirty="0">
                <a:latin typeface="+mn-ea"/>
                <a:ea typeface="+mn-ea"/>
              </a:rPr>
              <a:t>? ", </a:t>
            </a:r>
            <a:r>
              <a:rPr lang="en-US" altLang="ko-KR" sz="1300" b="1" dirty="0" err="1">
                <a:solidFill>
                  <a:srgbClr val="FF0000"/>
                </a:solidFill>
                <a:latin typeface="+mn-ea"/>
                <a:ea typeface="+mn-ea"/>
              </a:rPr>
              <a:t>i</a:t>
            </a:r>
            <a:r>
              <a:rPr lang="en-US" altLang="ko-KR" sz="1300" b="1" dirty="0">
                <a:solidFill>
                  <a:srgbClr val="FF0000"/>
                </a:solidFill>
                <a:latin typeface="+mn-ea"/>
                <a:ea typeface="+mn-ea"/>
              </a:rPr>
              <a:t> + 1</a:t>
            </a:r>
            <a:r>
              <a:rPr lang="en-US" altLang="ko-KR" sz="1300" b="1" dirty="0">
                <a:latin typeface="+mn-ea"/>
                <a:ea typeface="+mn-ea"/>
              </a:rPr>
              <a:t>);</a:t>
            </a:r>
          </a:p>
          <a:p>
            <a:pPr lvl="1"/>
            <a:r>
              <a:rPr lang="en-US" altLang="ko-KR" sz="1300" b="1" dirty="0" smtClean="0">
                <a:latin typeface="+mn-ea"/>
                <a:ea typeface="+mn-ea"/>
              </a:rPr>
              <a:t>    </a:t>
            </a:r>
            <a:r>
              <a:rPr lang="en-US" altLang="ko-KR" sz="1300" b="1" dirty="0" err="1" smtClean="0">
                <a:latin typeface="+mn-ea"/>
                <a:ea typeface="+mn-ea"/>
              </a:rPr>
              <a:t>scanf</a:t>
            </a:r>
            <a:r>
              <a:rPr lang="en-US" altLang="ko-KR" sz="1300" b="1" dirty="0">
                <a:latin typeface="+mn-ea"/>
                <a:ea typeface="+mn-ea"/>
              </a:rPr>
              <a:t>("%d", &amp;</a:t>
            </a:r>
            <a:r>
              <a:rPr lang="en-US" altLang="ko-KR" sz="1300" b="1" dirty="0">
                <a:solidFill>
                  <a:srgbClr val="0000FF"/>
                </a:solidFill>
                <a:latin typeface="+mn-ea"/>
                <a:ea typeface="+mn-ea"/>
              </a:rPr>
              <a:t>quiz</a:t>
            </a:r>
            <a:r>
              <a:rPr lang="en-US" altLang="ko-KR" sz="1300" b="1" dirty="0">
                <a:latin typeface="+mn-ea"/>
                <a:ea typeface="+mn-ea"/>
              </a:rPr>
              <a:t>[</a:t>
            </a:r>
            <a:r>
              <a:rPr lang="en-US" altLang="ko-KR" sz="1300" b="1" dirty="0" err="1">
                <a:solidFill>
                  <a:srgbClr val="FF0000"/>
                </a:solidFill>
                <a:latin typeface="+mn-ea"/>
                <a:ea typeface="+mn-ea"/>
              </a:rPr>
              <a:t>i</a:t>
            </a:r>
            <a:r>
              <a:rPr lang="en-US" altLang="ko-KR" sz="1300" b="1" dirty="0">
                <a:latin typeface="+mn-ea"/>
                <a:ea typeface="+mn-ea"/>
              </a:rPr>
              <a:t>]);</a:t>
            </a:r>
          </a:p>
          <a:p>
            <a:pPr lvl="1"/>
            <a:r>
              <a:rPr lang="en-US" altLang="ko-KR" sz="1300" b="1" dirty="0" smtClean="0">
                <a:latin typeface="+mn-ea"/>
                <a:ea typeface="+mn-ea"/>
              </a:rPr>
              <a:t>}</a:t>
            </a:r>
          </a:p>
          <a:p>
            <a:pPr lvl="1"/>
            <a:endParaRPr lang="en-US" altLang="ko-KR" sz="1300" b="1" dirty="0" smtClean="0">
              <a:latin typeface="+mn-ea"/>
              <a:ea typeface="+mn-ea"/>
            </a:endParaRPr>
          </a:p>
          <a:p>
            <a:pPr lvl="1"/>
            <a:r>
              <a:rPr lang="en-US" altLang="ko-KR" sz="1300" b="1" dirty="0" smtClean="0">
                <a:latin typeface="+mn-ea"/>
                <a:ea typeface="+mn-ea"/>
              </a:rPr>
              <a:t>for </a:t>
            </a:r>
            <a:r>
              <a:rPr lang="en-US" altLang="ko-KR" sz="1300" b="1" dirty="0">
                <a:latin typeface="+mn-ea"/>
                <a:ea typeface="+mn-ea"/>
              </a:rPr>
              <a:t>(</a:t>
            </a:r>
            <a:r>
              <a:rPr lang="en-US" altLang="ko-KR" sz="1300" b="1" dirty="0" err="1">
                <a:latin typeface="+mn-ea"/>
                <a:ea typeface="+mn-ea"/>
              </a:rPr>
              <a:t>i</a:t>
            </a:r>
            <a:r>
              <a:rPr lang="en-US" altLang="ko-KR" sz="1300" b="1" dirty="0">
                <a:latin typeface="+mn-ea"/>
                <a:ea typeface="+mn-ea"/>
              </a:rPr>
              <a:t>=0; </a:t>
            </a:r>
            <a:r>
              <a:rPr lang="en-US" altLang="ko-KR" sz="1300" b="1" dirty="0" err="1">
                <a:latin typeface="+mn-ea"/>
                <a:ea typeface="+mn-ea"/>
              </a:rPr>
              <a:t>i</a:t>
            </a:r>
            <a:r>
              <a:rPr lang="en-US" altLang="ko-KR" sz="1300" b="1" dirty="0">
                <a:latin typeface="+mn-ea"/>
                <a:ea typeface="+mn-ea"/>
              </a:rPr>
              <a:t>&lt;</a:t>
            </a:r>
            <a:r>
              <a:rPr lang="en-US" altLang="ko-KR" sz="1300" b="1" dirty="0">
                <a:solidFill>
                  <a:srgbClr val="FF0000"/>
                </a:solidFill>
                <a:latin typeface="+mn-ea"/>
                <a:ea typeface="+mn-ea"/>
              </a:rPr>
              <a:t>SIZE</a:t>
            </a:r>
            <a:r>
              <a:rPr lang="en-US" altLang="ko-KR" sz="1300" b="1" dirty="0">
                <a:latin typeface="+mn-ea"/>
                <a:ea typeface="+mn-ea"/>
              </a:rPr>
              <a:t>; </a:t>
            </a:r>
            <a:r>
              <a:rPr lang="en-US" altLang="ko-KR" sz="1300" b="1" dirty="0" err="1">
                <a:latin typeface="+mn-ea"/>
                <a:ea typeface="+mn-ea"/>
              </a:rPr>
              <a:t>i</a:t>
            </a:r>
            <a:r>
              <a:rPr lang="en-US" altLang="ko-KR" sz="1300" b="1" dirty="0" smtClean="0">
                <a:latin typeface="+mn-ea"/>
                <a:ea typeface="+mn-ea"/>
              </a:rPr>
              <a:t>++) { </a:t>
            </a:r>
          </a:p>
          <a:p>
            <a:pPr lvl="1"/>
            <a:r>
              <a:rPr lang="en-US" altLang="ko-KR" sz="1300" b="1" dirty="0" smtClean="0">
                <a:latin typeface="+mn-ea"/>
                <a:ea typeface="+mn-ea"/>
              </a:rPr>
              <a:t>    sum </a:t>
            </a:r>
            <a:r>
              <a:rPr lang="en-US" altLang="ko-KR" sz="1300" b="1" dirty="0">
                <a:latin typeface="+mn-ea"/>
                <a:ea typeface="+mn-ea"/>
              </a:rPr>
              <a:t>= sum + </a:t>
            </a:r>
            <a:r>
              <a:rPr lang="en-US" altLang="ko-KR" sz="1300" b="1" dirty="0">
                <a:solidFill>
                  <a:srgbClr val="0000FF"/>
                </a:solidFill>
                <a:latin typeface="+mn-ea"/>
                <a:ea typeface="+mn-ea"/>
              </a:rPr>
              <a:t>quiz</a:t>
            </a:r>
            <a:r>
              <a:rPr lang="en-US" altLang="ko-KR" sz="1300" b="1" dirty="0">
                <a:latin typeface="+mn-ea"/>
                <a:ea typeface="+mn-ea"/>
              </a:rPr>
              <a:t>[</a:t>
            </a:r>
            <a:r>
              <a:rPr lang="en-US" altLang="ko-KR" sz="1300" b="1" dirty="0" err="1">
                <a:latin typeface="+mn-ea"/>
                <a:ea typeface="+mn-ea"/>
              </a:rPr>
              <a:t>i</a:t>
            </a:r>
            <a:r>
              <a:rPr lang="en-US" altLang="ko-KR" sz="1300" b="1" dirty="0">
                <a:latin typeface="+mn-ea"/>
                <a:ea typeface="+mn-ea"/>
              </a:rPr>
              <a:t>];</a:t>
            </a:r>
          </a:p>
          <a:p>
            <a:pPr lvl="1"/>
            <a:r>
              <a:rPr lang="en-US" altLang="ko-KR" sz="1300" b="1" dirty="0" smtClean="0">
                <a:latin typeface="+mn-ea"/>
                <a:ea typeface="+mn-ea"/>
              </a:rPr>
              <a:t>}</a:t>
            </a:r>
            <a:endParaRPr lang="en-US" altLang="ko-KR" sz="1300" b="1" dirty="0">
              <a:latin typeface="+mn-ea"/>
              <a:ea typeface="+mn-ea"/>
            </a:endParaRPr>
          </a:p>
          <a:p>
            <a:pPr lvl="1"/>
            <a:r>
              <a:rPr lang="en-US" altLang="ko-KR" sz="1300" b="1" dirty="0" err="1" smtClean="0">
                <a:latin typeface="+mn-ea"/>
                <a:ea typeface="+mn-ea"/>
              </a:rPr>
              <a:t>avg</a:t>
            </a:r>
            <a:r>
              <a:rPr lang="en-US" altLang="ko-KR" sz="1300" b="1" dirty="0" smtClean="0">
                <a:latin typeface="+mn-ea"/>
                <a:ea typeface="+mn-ea"/>
              </a:rPr>
              <a:t> </a:t>
            </a:r>
            <a:r>
              <a:rPr lang="en-US" altLang="ko-KR" sz="1300" b="1" dirty="0">
                <a:latin typeface="+mn-ea"/>
                <a:ea typeface="+mn-ea"/>
              </a:rPr>
              <a:t>= (double)sum / </a:t>
            </a:r>
            <a:r>
              <a:rPr lang="en-US" altLang="ko-KR" sz="1300" b="1" dirty="0">
                <a:solidFill>
                  <a:srgbClr val="FF0000"/>
                </a:solidFill>
                <a:latin typeface="+mn-ea"/>
                <a:ea typeface="+mn-ea"/>
              </a:rPr>
              <a:t>SIZE</a:t>
            </a:r>
            <a:r>
              <a:rPr lang="en-US" altLang="ko-KR" sz="1300" b="1" dirty="0">
                <a:latin typeface="+mn-ea"/>
                <a:ea typeface="+mn-ea"/>
              </a:rPr>
              <a:t>; 	</a:t>
            </a:r>
          </a:p>
          <a:p>
            <a:pPr lvl="1"/>
            <a:endParaRPr lang="en-US" altLang="ko-KR" sz="1300" b="1" dirty="0">
              <a:latin typeface="+mn-ea"/>
              <a:ea typeface="+mn-ea"/>
            </a:endParaRPr>
          </a:p>
          <a:p>
            <a:pPr lvl="1"/>
            <a:r>
              <a:rPr lang="en-US" altLang="ko-KR" sz="1300" b="1" dirty="0" smtClean="0">
                <a:latin typeface="+mn-ea"/>
                <a:ea typeface="+mn-ea"/>
              </a:rPr>
              <a:t>for </a:t>
            </a:r>
            <a:r>
              <a:rPr lang="en-US" altLang="ko-KR" sz="1300" b="1" dirty="0">
                <a:latin typeface="+mn-ea"/>
                <a:ea typeface="+mn-ea"/>
              </a:rPr>
              <a:t>(</a:t>
            </a:r>
            <a:r>
              <a:rPr lang="en-US" altLang="ko-KR" sz="1300" b="1" dirty="0" err="1">
                <a:latin typeface="+mn-ea"/>
                <a:ea typeface="+mn-ea"/>
              </a:rPr>
              <a:t>i</a:t>
            </a:r>
            <a:r>
              <a:rPr lang="en-US" altLang="ko-KR" sz="1300" b="1" dirty="0">
                <a:latin typeface="+mn-ea"/>
                <a:ea typeface="+mn-ea"/>
              </a:rPr>
              <a:t>=0; </a:t>
            </a:r>
            <a:r>
              <a:rPr lang="en-US" altLang="ko-KR" sz="1300" b="1" dirty="0" err="1">
                <a:latin typeface="+mn-ea"/>
                <a:ea typeface="+mn-ea"/>
              </a:rPr>
              <a:t>i</a:t>
            </a:r>
            <a:r>
              <a:rPr lang="en-US" altLang="ko-KR" sz="1300" b="1" dirty="0">
                <a:latin typeface="+mn-ea"/>
                <a:ea typeface="+mn-ea"/>
              </a:rPr>
              <a:t>&lt;</a:t>
            </a:r>
            <a:r>
              <a:rPr lang="en-US" altLang="ko-KR" sz="1300" b="1" dirty="0">
                <a:solidFill>
                  <a:srgbClr val="FF0000"/>
                </a:solidFill>
                <a:latin typeface="+mn-ea"/>
                <a:ea typeface="+mn-ea"/>
              </a:rPr>
              <a:t>SIZE</a:t>
            </a:r>
            <a:r>
              <a:rPr lang="en-US" altLang="ko-KR" sz="1300" b="1" dirty="0">
                <a:latin typeface="+mn-ea"/>
                <a:ea typeface="+mn-ea"/>
              </a:rPr>
              <a:t>; </a:t>
            </a:r>
            <a:r>
              <a:rPr lang="en-US" altLang="ko-KR" sz="1300" b="1" dirty="0" err="1">
                <a:latin typeface="+mn-ea"/>
                <a:ea typeface="+mn-ea"/>
              </a:rPr>
              <a:t>i</a:t>
            </a:r>
            <a:r>
              <a:rPr lang="en-US" altLang="ko-KR" sz="1300" b="1" dirty="0" smtClean="0">
                <a:latin typeface="+mn-ea"/>
                <a:ea typeface="+mn-ea"/>
              </a:rPr>
              <a:t>++) {</a:t>
            </a:r>
            <a:endParaRPr lang="en-US" altLang="ko-KR" sz="1300" b="1" dirty="0">
              <a:latin typeface="+mn-ea"/>
              <a:ea typeface="+mn-ea"/>
            </a:endParaRPr>
          </a:p>
          <a:p>
            <a:pPr lvl="1"/>
            <a:r>
              <a:rPr lang="en-US" altLang="ko-KR" sz="1300" b="1" dirty="0" smtClean="0">
                <a:latin typeface="+mn-ea"/>
                <a:ea typeface="+mn-ea"/>
              </a:rPr>
              <a:t>    if </a:t>
            </a:r>
            <a:r>
              <a:rPr lang="en-US" altLang="ko-KR" sz="1300" b="1" dirty="0">
                <a:latin typeface="+mn-ea"/>
                <a:ea typeface="+mn-ea"/>
              </a:rPr>
              <a:t>(</a:t>
            </a:r>
            <a:r>
              <a:rPr lang="en-US" altLang="ko-KR" sz="1300" b="1" dirty="0">
                <a:solidFill>
                  <a:srgbClr val="0000FF"/>
                </a:solidFill>
                <a:latin typeface="+mn-ea"/>
                <a:ea typeface="+mn-ea"/>
              </a:rPr>
              <a:t>quiz</a:t>
            </a:r>
            <a:r>
              <a:rPr lang="en-US" altLang="ko-KR" sz="1300" b="1" dirty="0">
                <a:latin typeface="+mn-ea"/>
                <a:ea typeface="+mn-ea"/>
              </a:rPr>
              <a:t>[</a:t>
            </a:r>
            <a:r>
              <a:rPr lang="en-US" altLang="ko-KR" sz="1300" b="1" dirty="0" err="1">
                <a:latin typeface="+mn-ea"/>
                <a:ea typeface="+mn-ea"/>
              </a:rPr>
              <a:t>i</a:t>
            </a:r>
            <a:r>
              <a:rPr lang="en-US" altLang="ko-KR" sz="1300" b="1" dirty="0">
                <a:latin typeface="+mn-ea"/>
                <a:ea typeface="+mn-ea"/>
              </a:rPr>
              <a:t>] &lt; </a:t>
            </a:r>
            <a:r>
              <a:rPr lang="en-US" altLang="ko-KR" sz="1300" b="1" dirty="0" err="1">
                <a:latin typeface="+mn-ea"/>
                <a:ea typeface="+mn-ea"/>
              </a:rPr>
              <a:t>avg</a:t>
            </a:r>
            <a:r>
              <a:rPr lang="en-US" altLang="ko-KR" sz="1300" b="1" dirty="0" smtClean="0">
                <a:latin typeface="+mn-ea"/>
                <a:ea typeface="+mn-ea"/>
              </a:rPr>
              <a:t>) count</a:t>
            </a:r>
            <a:r>
              <a:rPr lang="en-US" altLang="ko-KR" sz="1300" b="1" dirty="0">
                <a:latin typeface="+mn-ea"/>
                <a:ea typeface="+mn-ea"/>
              </a:rPr>
              <a:t>++;</a:t>
            </a:r>
          </a:p>
          <a:p>
            <a:pPr lvl="1"/>
            <a:r>
              <a:rPr lang="en-US" altLang="ko-KR" sz="1300" b="1" dirty="0" smtClean="0">
                <a:latin typeface="+mn-ea"/>
                <a:ea typeface="+mn-ea"/>
              </a:rPr>
              <a:t>}</a:t>
            </a:r>
          </a:p>
          <a:p>
            <a:pPr lvl="1"/>
            <a:endParaRPr lang="en-US" altLang="ko-KR" sz="1300" b="1" dirty="0">
              <a:latin typeface="+mn-ea"/>
              <a:ea typeface="+mn-ea"/>
            </a:endParaRPr>
          </a:p>
          <a:p>
            <a:pPr lvl="1"/>
            <a:r>
              <a:rPr lang="en-US" altLang="ko-KR" sz="1300" b="1" dirty="0" err="1" smtClean="0">
                <a:latin typeface="+mn-ea"/>
                <a:ea typeface="+mn-ea"/>
              </a:rPr>
              <a:t>printf</a:t>
            </a:r>
            <a:r>
              <a:rPr lang="en-US" altLang="ko-KR" sz="1300" b="1" dirty="0">
                <a:latin typeface="+mn-ea"/>
                <a:ea typeface="+mn-ea"/>
              </a:rPr>
              <a:t>("============================\n");</a:t>
            </a:r>
          </a:p>
          <a:p>
            <a:pPr lvl="1"/>
            <a:r>
              <a:rPr lang="en-US" altLang="ko-KR" sz="1300" b="1" dirty="0" err="1" smtClean="0">
                <a:latin typeface="+mn-ea"/>
                <a:ea typeface="+mn-ea"/>
              </a:rPr>
              <a:t>printf</a:t>
            </a:r>
            <a:r>
              <a:rPr lang="en-US" altLang="ko-KR" sz="1300" b="1" dirty="0">
                <a:latin typeface="+mn-ea"/>
                <a:ea typeface="+mn-ea"/>
              </a:rPr>
              <a:t>("  </a:t>
            </a:r>
            <a:r>
              <a:rPr lang="ko-KR" altLang="en-US" sz="1300" b="1" dirty="0">
                <a:latin typeface="+mn-ea"/>
                <a:ea typeface="+mn-ea"/>
              </a:rPr>
              <a:t>번호 점수  평균과의 차이  </a:t>
            </a:r>
            <a:r>
              <a:rPr lang="en-US" altLang="ko-KR" sz="1300" b="1" dirty="0">
                <a:latin typeface="+mn-ea"/>
                <a:ea typeface="+mn-ea"/>
              </a:rPr>
              <a:t>\n");</a:t>
            </a:r>
          </a:p>
          <a:p>
            <a:pPr lvl="1"/>
            <a:r>
              <a:rPr lang="en-US" altLang="ko-KR" sz="1300" b="1" dirty="0" err="1" smtClean="0">
                <a:latin typeface="+mn-ea"/>
                <a:ea typeface="+mn-ea"/>
              </a:rPr>
              <a:t>printf</a:t>
            </a:r>
            <a:r>
              <a:rPr lang="en-US" altLang="ko-KR" sz="1300" b="1" dirty="0">
                <a:latin typeface="+mn-ea"/>
                <a:ea typeface="+mn-ea"/>
              </a:rPr>
              <a:t>("============================\n</a:t>
            </a:r>
            <a:r>
              <a:rPr lang="en-US" altLang="ko-KR" sz="1300" b="1" dirty="0" smtClean="0">
                <a:latin typeface="+mn-ea"/>
                <a:ea typeface="+mn-ea"/>
              </a:rPr>
              <a:t>");</a:t>
            </a:r>
          </a:p>
          <a:p>
            <a:pPr lvl="1"/>
            <a:endParaRPr lang="en-US" altLang="ko-KR" sz="1300" b="1" dirty="0">
              <a:latin typeface="+mn-ea"/>
              <a:ea typeface="+mn-ea"/>
            </a:endParaRPr>
          </a:p>
          <a:p>
            <a:r>
              <a:rPr lang="en-US" altLang="ko-KR" sz="1300" b="1" dirty="0">
                <a:latin typeface="+mn-ea"/>
              </a:rPr>
              <a:t> </a:t>
            </a:r>
            <a:r>
              <a:rPr lang="en-US" altLang="ko-KR" sz="1300" b="1" dirty="0" smtClean="0">
                <a:latin typeface="+mn-ea"/>
              </a:rPr>
              <a:t>       for </a:t>
            </a:r>
            <a:r>
              <a:rPr lang="en-US" altLang="ko-KR" sz="1300" b="1" dirty="0">
                <a:latin typeface="+mn-ea"/>
              </a:rPr>
              <a:t>(</a:t>
            </a:r>
            <a:r>
              <a:rPr lang="en-US" altLang="ko-KR" sz="1300" b="1" dirty="0" err="1">
                <a:latin typeface="+mn-ea"/>
              </a:rPr>
              <a:t>i</a:t>
            </a:r>
            <a:r>
              <a:rPr lang="en-US" altLang="ko-KR" sz="1300" b="1" dirty="0">
                <a:latin typeface="+mn-ea"/>
              </a:rPr>
              <a:t>=0; </a:t>
            </a:r>
            <a:r>
              <a:rPr lang="en-US" altLang="ko-KR" sz="1300" b="1" dirty="0" err="1">
                <a:latin typeface="+mn-ea"/>
              </a:rPr>
              <a:t>i</a:t>
            </a:r>
            <a:r>
              <a:rPr lang="en-US" altLang="ko-KR" sz="1300" b="1" dirty="0">
                <a:latin typeface="+mn-ea"/>
              </a:rPr>
              <a:t>&lt;</a:t>
            </a:r>
            <a:r>
              <a:rPr lang="en-US" altLang="ko-KR" sz="1300" b="1" dirty="0">
                <a:solidFill>
                  <a:srgbClr val="FF0000"/>
                </a:solidFill>
                <a:latin typeface="+mn-ea"/>
              </a:rPr>
              <a:t>SIZE</a:t>
            </a:r>
            <a:r>
              <a:rPr lang="en-US" altLang="ko-KR" sz="1300" b="1" dirty="0">
                <a:latin typeface="+mn-ea"/>
              </a:rPr>
              <a:t>; </a:t>
            </a:r>
            <a:r>
              <a:rPr lang="en-US" altLang="ko-KR" sz="1300" b="1" dirty="0" err="1">
                <a:latin typeface="+mn-ea"/>
              </a:rPr>
              <a:t>i</a:t>
            </a:r>
            <a:r>
              <a:rPr lang="en-US" altLang="ko-KR" sz="1300" b="1" dirty="0">
                <a:latin typeface="+mn-ea"/>
              </a:rPr>
              <a:t>++) {</a:t>
            </a:r>
          </a:p>
          <a:p>
            <a:r>
              <a:rPr lang="en-US" altLang="ko-KR" sz="1300" b="1" dirty="0">
                <a:latin typeface="+mn-ea"/>
              </a:rPr>
              <a:t> </a:t>
            </a:r>
            <a:r>
              <a:rPr lang="en-US" altLang="ko-KR" sz="1300" b="1" dirty="0" smtClean="0">
                <a:latin typeface="+mn-ea"/>
              </a:rPr>
              <a:t>           </a:t>
            </a:r>
            <a:r>
              <a:rPr lang="en-US" altLang="ko-KR" sz="1300" b="1" dirty="0" err="1" smtClean="0">
                <a:latin typeface="+mn-ea"/>
              </a:rPr>
              <a:t>printf</a:t>
            </a:r>
            <a:r>
              <a:rPr lang="en-US" altLang="ko-KR" sz="1300" b="1" dirty="0" smtClean="0">
                <a:latin typeface="+mn-ea"/>
              </a:rPr>
              <a:t>("%</a:t>
            </a:r>
            <a:r>
              <a:rPr lang="en-US" altLang="ko-KR" sz="1300" b="1" dirty="0">
                <a:latin typeface="+mn-ea"/>
              </a:rPr>
              <a:t>2d </a:t>
            </a:r>
            <a:r>
              <a:rPr lang="en-US" altLang="ko-KR" sz="1300" b="1" dirty="0" smtClean="0">
                <a:latin typeface="+mn-ea"/>
              </a:rPr>
              <a:t>%2d </a:t>
            </a:r>
            <a:r>
              <a:rPr lang="en-US" altLang="ko-KR" sz="1300" b="1" dirty="0">
                <a:latin typeface="+mn-ea"/>
              </a:rPr>
              <a:t>%5.1lf\n", i+1, </a:t>
            </a:r>
            <a:r>
              <a:rPr lang="en-US" altLang="ko-KR" sz="1300" b="1" dirty="0">
                <a:solidFill>
                  <a:srgbClr val="0000FF"/>
                </a:solidFill>
                <a:latin typeface="+mn-ea"/>
              </a:rPr>
              <a:t>quiz</a:t>
            </a:r>
            <a:r>
              <a:rPr lang="en-US" altLang="ko-KR" sz="1300" b="1" dirty="0">
                <a:latin typeface="+mn-ea"/>
              </a:rPr>
              <a:t>[</a:t>
            </a:r>
            <a:r>
              <a:rPr lang="en-US" altLang="ko-KR" sz="1300" b="1" dirty="0" err="1">
                <a:latin typeface="+mn-ea"/>
              </a:rPr>
              <a:t>i</a:t>
            </a:r>
            <a:r>
              <a:rPr lang="en-US" altLang="ko-KR" sz="1300" b="1" dirty="0">
                <a:latin typeface="+mn-ea"/>
              </a:rPr>
              <a:t>], </a:t>
            </a:r>
            <a:r>
              <a:rPr lang="en-US" altLang="ko-KR" sz="1300" b="1" dirty="0">
                <a:solidFill>
                  <a:srgbClr val="0000FF"/>
                </a:solidFill>
                <a:latin typeface="+mn-ea"/>
              </a:rPr>
              <a:t>quiz</a:t>
            </a:r>
            <a:r>
              <a:rPr lang="en-US" altLang="ko-KR" sz="1300" b="1" dirty="0">
                <a:latin typeface="+mn-ea"/>
              </a:rPr>
              <a:t>[</a:t>
            </a:r>
            <a:r>
              <a:rPr lang="en-US" altLang="ko-KR" sz="1300" b="1" dirty="0" err="1">
                <a:latin typeface="+mn-ea"/>
              </a:rPr>
              <a:t>i</a:t>
            </a:r>
            <a:r>
              <a:rPr lang="en-US" altLang="ko-KR" sz="1300" b="1" dirty="0">
                <a:latin typeface="+mn-ea"/>
              </a:rPr>
              <a:t>] - </a:t>
            </a:r>
            <a:r>
              <a:rPr lang="en-US" altLang="ko-KR" sz="1300" b="1" dirty="0" err="1">
                <a:latin typeface="+mn-ea"/>
              </a:rPr>
              <a:t>avg</a:t>
            </a:r>
            <a:r>
              <a:rPr lang="en-US" altLang="ko-KR" sz="1300" b="1" dirty="0">
                <a:latin typeface="+mn-ea"/>
              </a:rPr>
              <a:t>);</a:t>
            </a:r>
          </a:p>
          <a:p>
            <a:r>
              <a:rPr lang="en-US" altLang="ko-KR" sz="1300" b="1" dirty="0" smtClean="0">
                <a:latin typeface="+mn-ea"/>
              </a:rPr>
              <a:t>        }</a:t>
            </a:r>
            <a:endParaRPr lang="en-US" altLang="ko-KR" sz="1300" b="1" dirty="0">
              <a:latin typeface="+mn-ea"/>
            </a:endParaRPr>
          </a:p>
          <a:p>
            <a:pPr lvl="1"/>
            <a:endParaRPr lang="en-US" altLang="ko-KR" sz="1300" b="1" dirty="0" smtClean="0">
              <a:latin typeface="+mn-ea"/>
              <a:ea typeface="+mn-ea"/>
            </a:endParaRPr>
          </a:p>
          <a:p>
            <a:pPr lvl="1"/>
            <a:r>
              <a:rPr lang="en-US" altLang="ko-KR" sz="1300" b="1" dirty="0" smtClean="0">
                <a:latin typeface="+mn-ea"/>
                <a:ea typeface="+mn-ea"/>
              </a:rPr>
              <a:t>	</a:t>
            </a:r>
            <a:endParaRPr lang="ko-KR" altLang="en-US" sz="1300" b="1" dirty="0">
              <a:latin typeface="+mn-ea"/>
              <a:ea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63888" y="44624"/>
            <a:ext cx="554461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300" b="1" dirty="0" smtClean="0">
              <a:latin typeface="+mn-ea"/>
              <a:ea typeface="+mn-ea"/>
            </a:endParaRPr>
          </a:p>
          <a:p>
            <a:r>
              <a:rPr lang="en-US" altLang="ko-KR" sz="1300" b="1" dirty="0" smtClean="0">
                <a:latin typeface="+mn-ea"/>
                <a:ea typeface="+mn-ea"/>
              </a:rPr>
              <a:t>	</a:t>
            </a:r>
            <a:r>
              <a:rPr lang="en-US" altLang="ko-KR" sz="1300" b="1" dirty="0" err="1" smtClean="0">
                <a:latin typeface="+mn-ea"/>
                <a:ea typeface="+mn-ea"/>
              </a:rPr>
              <a:t>printf</a:t>
            </a:r>
            <a:r>
              <a:rPr lang="en-US" altLang="ko-KR" sz="1300" b="1" dirty="0" smtClean="0">
                <a:latin typeface="+mn-ea"/>
                <a:ea typeface="+mn-ea"/>
              </a:rPr>
              <a:t>("============================\n");</a:t>
            </a:r>
          </a:p>
          <a:p>
            <a:r>
              <a:rPr lang="en-US" altLang="ko-KR" sz="1300" b="1" dirty="0" smtClean="0">
                <a:latin typeface="+mn-ea"/>
                <a:ea typeface="+mn-ea"/>
              </a:rPr>
              <a:t>	</a:t>
            </a:r>
            <a:r>
              <a:rPr lang="en-US" altLang="ko-KR" sz="1300" b="1" dirty="0" err="1" smtClean="0">
                <a:latin typeface="+mn-ea"/>
                <a:ea typeface="+mn-ea"/>
              </a:rPr>
              <a:t>printf</a:t>
            </a:r>
            <a:r>
              <a:rPr lang="en-US" altLang="ko-KR" sz="1300" b="1" dirty="0" smtClean="0">
                <a:latin typeface="+mn-ea"/>
                <a:ea typeface="+mn-ea"/>
              </a:rPr>
              <a:t>("</a:t>
            </a:r>
            <a:r>
              <a:rPr lang="ko-KR" altLang="en-US" sz="1300" b="1" dirty="0" smtClean="0">
                <a:latin typeface="+mn-ea"/>
                <a:ea typeface="+mn-ea"/>
              </a:rPr>
              <a:t>평균 </a:t>
            </a:r>
            <a:r>
              <a:rPr lang="en-US" altLang="ko-KR" sz="1300" b="1" dirty="0" smtClean="0">
                <a:latin typeface="+mn-ea"/>
                <a:ea typeface="+mn-ea"/>
              </a:rPr>
              <a:t>: %.1lf</a:t>
            </a:r>
            <a:r>
              <a:rPr lang="ko-KR" altLang="en-US" sz="1300" b="1" dirty="0" smtClean="0">
                <a:latin typeface="+mn-ea"/>
                <a:ea typeface="+mn-ea"/>
              </a:rPr>
              <a:t>점 </a:t>
            </a:r>
            <a:r>
              <a:rPr lang="en-US" altLang="ko-KR" sz="1300" b="1" dirty="0" smtClean="0">
                <a:latin typeface="+mn-ea"/>
                <a:ea typeface="+mn-ea"/>
              </a:rPr>
              <a:t>\n", </a:t>
            </a:r>
            <a:r>
              <a:rPr lang="en-US" altLang="ko-KR" sz="1300" b="1" dirty="0" err="1" smtClean="0">
                <a:latin typeface="+mn-ea"/>
                <a:ea typeface="+mn-ea"/>
              </a:rPr>
              <a:t>avg</a:t>
            </a:r>
            <a:r>
              <a:rPr lang="en-US" altLang="ko-KR" sz="1300" b="1" dirty="0" smtClean="0">
                <a:latin typeface="+mn-ea"/>
                <a:ea typeface="+mn-ea"/>
              </a:rPr>
              <a:t>);</a:t>
            </a:r>
          </a:p>
          <a:p>
            <a:r>
              <a:rPr lang="en-US" altLang="ko-KR" sz="1300" b="1" dirty="0" smtClean="0">
                <a:latin typeface="+mn-ea"/>
                <a:ea typeface="+mn-ea"/>
              </a:rPr>
              <a:t>	</a:t>
            </a:r>
            <a:r>
              <a:rPr lang="en-US" altLang="ko-KR" sz="1300" b="1" dirty="0" err="1" smtClean="0">
                <a:latin typeface="+mn-ea"/>
                <a:ea typeface="+mn-ea"/>
              </a:rPr>
              <a:t>printf</a:t>
            </a:r>
            <a:r>
              <a:rPr lang="en-US" altLang="ko-KR" sz="1300" b="1" dirty="0" smtClean="0">
                <a:latin typeface="+mn-ea"/>
                <a:ea typeface="+mn-ea"/>
              </a:rPr>
              <a:t>("============================\n");</a:t>
            </a:r>
          </a:p>
          <a:p>
            <a:r>
              <a:rPr lang="en-US" altLang="ko-KR" sz="1300" b="1" dirty="0" smtClean="0">
                <a:latin typeface="+mn-ea"/>
                <a:ea typeface="+mn-ea"/>
              </a:rPr>
              <a:t>	</a:t>
            </a:r>
            <a:r>
              <a:rPr lang="en-US" altLang="ko-KR" sz="1300" b="1" dirty="0" err="1" smtClean="0">
                <a:latin typeface="+mn-ea"/>
                <a:ea typeface="+mn-ea"/>
              </a:rPr>
              <a:t>printf</a:t>
            </a:r>
            <a:r>
              <a:rPr lang="en-US" altLang="ko-KR" sz="1300" b="1" dirty="0" smtClean="0">
                <a:latin typeface="+mn-ea"/>
                <a:ea typeface="+mn-ea"/>
              </a:rPr>
              <a:t>("</a:t>
            </a:r>
            <a:r>
              <a:rPr lang="ko-KR" altLang="en-US" sz="1300" b="1" dirty="0" err="1" smtClean="0">
                <a:latin typeface="+mn-ea"/>
                <a:ea typeface="+mn-ea"/>
              </a:rPr>
              <a:t>평균미만</a:t>
            </a:r>
            <a:r>
              <a:rPr lang="ko-KR" altLang="en-US" sz="1300" b="1" dirty="0" smtClean="0">
                <a:latin typeface="+mn-ea"/>
                <a:ea typeface="+mn-ea"/>
              </a:rPr>
              <a:t> </a:t>
            </a:r>
            <a:r>
              <a:rPr lang="en-US" altLang="ko-KR" sz="1300" b="1" dirty="0" smtClean="0">
                <a:latin typeface="+mn-ea"/>
                <a:ea typeface="+mn-ea"/>
              </a:rPr>
              <a:t>: %d</a:t>
            </a:r>
            <a:r>
              <a:rPr lang="ko-KR" altLang="en-US" sz="1300" b="1" dirty="0" smtClean="0">
                <a:latin typeface="+mn-ea"/>
                <a:ea typeface="+mn-ea"/>
              </a:rPr>
              <a:t>명 </a:t>
            </a:r>
            <a:r>
              <a:rPr lang="en-US" altLang="ko-KR" sz="1300" b="1" dirty="0" smtClean="0">
                <a:latin typeface="+mn-ea"/>
                <a:ea typeface="+mn-ea"/>
              </a:rPr>
              <a:t>\n", count);</a:t>
            </a:r>
            <a:endParaRPr lang="ko-KR" altLang="en-US" sz="1300" b="1" dirty="0" smtClean="0">
              <a:latin typeface="+mn-ea"/>
              <a:ea typeface="+mn-ea"/>
            </a:endParaRPr>
          </a:p>
          <a:p>
            <a:endParaRPr lang="en-US" altLang="ko-KR" sz="1300" b="1" dirty="0" smtClean="0">
              <a:latin typeface="+mn-ea"/>
              <a:ea typeface="+mn-ea"/>
            </a:endParaRPr>
          </a:p>
          <a:p>
            <a:r>
              <a:rPr lang="ko-KR" altLang="en-US" sz="1300" b="1" dirty="0" smtClean="0">
                <a:latin typeface="+mn-ea"/>
                <a:ea typeface="+mn-ea"/>
              </a:rPr>
              <a:t>	</a:t>
            </a:r>
            <a:r>
              <a:rPr lang="en-US" altLang="ko-KR" sz="1300" b="1" dirty="0" smtClean="0">
                <a:latin typeface="+mn-ea"/>
                <a:ea typeface="+mn-ea"/>
              </a:rPr>
              <a:t>return 0;</a:t>
            </a:r>
          </a:p>
          <a:p>
            <a:r>
              <a:rPr lang="en-US" altLang="ko-KR" sz="1300" b="1" dirty="0" smtClean="0">
                <a:latin typeface="+mn-ea"/>
                <a:ea typeface="+mn-ea"/>
              </a:rPr>
              <a:t>	</a:t>
            </a:r>
          </a:p>
          <a:p>
            <a:r>
              <a:rPr lang="en-US" altLang="ko-KR" sz="1300" b="1" dirty="0">
                <a:latin typeface="+mn-ea"/>
                <a:ea typeface="+mn-ea"/>
              </a:rPr>
              <a:t>	</a:t>
            </a:r>
            <a:r>
              <a:rPr lang="en-US" altLang="ko-KR" sz="1300" b="1" dirty="0" smtClean="0">
                <a:latin typeface="+mn-ea"/>
                <a:ea typeface="+mn-ea"/>
              </a:rPr>
              <a:t>}</a:t>
            </a:r>
            <a:endParaRPr lang="ko-KR" altLang="en-US" sz="1300" b="1" dirty="0">
              <a:latin typeface="+mn-ea"/>
              <a:ea typeface="+mn-ea"/>
            </a:endParaRPr>
          </a:p>
        </p:txBody>
      </p:sp>
      <p:sp>
        <p:nvSpPr>
          <p:cNvPr id="12" name="자유형 11"/>
          <p:cNvSpPr/>
          <p:nvPr/>
        </p:nvSpPr>
        <p:spPr>
          <a:xfrm>
            <a:off x="4284133" y="194733"/>
            <a:ext cx="1625600" cy="6307667"/>
          </a:xfrm>
          <a:custGeom>
            <a:avLst/>
            <a:gdLst>
              <a:gd name="connsiteX0" fmla="*/ 0 w 1625600"/>
              <a:gd name="connsiteY0" fmla="*/ 0 h 6307667"/>
              <a:gd name="connsiteX1" fmla="*/ 33867 w 1625600"/>
              <a:gd name="connsiteY1" fmla="*/ 1752600 h 6307667"/>
              <a:gd name="connsiteX2" fmla="*/ 863600 w 1625600"/>
              <a:gd name="connsiteY2" fmla="*/ 1752600 h 6307667"/>
              <a:gd name="connsiteX3" fmla="*/ 863600 w 1625600"/>
              <a:gd name="connsiteY3" fmla="*/ 5503334 h 6307667"/>
              <a:gd name="connsiteX4" fmla="*/ 1625600 w 1625600"/>
              <a:gd name="connsiteY4" fmla="*/ 5503334 h 6307667"/>
              <a:gd name="connsiteX5" fmla="*/ 1625600 w 1625600"/>
              <a:gd name="connsiteY5" fmla="*/ 6307667 h 6307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25600" h="6307667">
                <a:moveTo>
                  <a:pt x="0" y="0"/>
                </a:moveTo>
                <a:lnTo>
                  <a:pt x="33867" y="1752600"/>
                </a:lnTo>
                <a:lnTo>
                  <a:pt x="863600" y="1752600"/>
                </a:lnTo>
                <a:lnTo>
                  <a:pt x="863600" y="5503334"/>
                </a:lnTo>
                <a:lnTo>
                  <a:pt x="1625600" y="5503334"/>
                </a:lnTo>
                <a:lnTo>
                  <a:pt x="1625600" y="6307667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700808"/>
            <a:ext cx="3305175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473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8. 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배열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(array)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24619" y="620688"/>
            <a:ext cx="820782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8.3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1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차원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배열</a:t>
            </a:r>
            <a:r>
              <a:rPr kumimoji="0" lang="en-US" altLang="ko-KR" sz="1600" b="1" dirty="0">
                <a:solidFill>
                  <a:srgbClr val="FF0000"/>
                </a:solidFill>
                <a:latin typeface="+mn-ea"/>
                <a:ea typeface="+mn-ea"/>
              </a:rPr>
              <a:t>(array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</a:rPr>
              <a:t>) </a:t>
            </a:r>
            <a:r>
              <a:rPr kumimoji="0" lang="ko-KR" altLang="en-US" sz="1600" b="1" dirty="0" smtClean="0">
                <a:latin typeface="+mn-ea"/>
                <a:ea typeface="+mn-ea"/>
              </a:rPr>
              <a:t>연습</a:t>
            </a:r>
            <a:endParaRPr kumimoji="0" lang="en-US" altLang="ko-KR" sz="1600" b="1" dirty="0"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9592" y="1268760"/>
            <a:ext cx="8208912" cy="182357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 dirty="0">
                <a:solidFill>
                  <a:srgbClr val="0000FF"/>
                </a:solidFill>
                <a:latin typeface="+mn-ea"/>
                <a:ea typeface="+mn-ea"/>
              </a:rPr>
              <a:t>입력</a:t>
            </a:r>
            <a:r>
              <a:rPr lang="en-US" altLang="ko-KR" sz="1500" b="1" dirty="0">
                <a:solidFill>
                  <a:srgbClr val="0000FF"/>
                </a:solidFill>
                <a:latin typeface="+mn-ea"/>
                <a:ea typeface="+mn-ea"/>
              </a:rPr>
              <a:t>: 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</a:rPr>
              <a:t>25</a:t>
            </a:r>
            <a:r>
              <a:rPr lang="ko-KR" altLang="en-US" sz="1500" b="1" dirty="0" smtClean="0">
                <a:solidFill>
                  <a:srgbClr val="0000FF"/>
                </a:solidFill>
                <a:latin typeface="+mn-ea"/>
                <a:ea typeface="+mn-ea"/>
              </a:rPr>
              <a:t>명의 </a:t>
            </a:r>
            <a:r>
              <a:rPr lang="ko-KR" altLang="en-US" sz="1500" b="1" dirty="0">
                <a:solidFill>
                  <a:srgbClr val="0000FF"/>
                </a:solidFill>
                <a:latin typeface="+mn-ea"/>
                <a:ea typeface="+mn-ea"/>
              </a:rPr>
              <a:t>퀴즈 점수</a:t>
            </a:r>
          </a:p>
          <a:p>
            <a:pPr>
              <a:lnSpc>
                <a:spcPct val="150000"/>
              </a:lnSpc>
            </a:pPr>
            <a:r>
              <a:rPr lang="ko-KR" altLang="en-US" sz="1500" b="1" dirty="0">
                <a:solidFill>
                  <a:srgbClr val="0000FF"/>
                </a:solidFill>
                <a:latin typeface="+mn-ea"/>
                <a:ea typeface="+mn-ea"/>
              </a:rPr>
              <a:t>출력</a:t>
            </a:r>
            <a:r>
              <a:rPr lang="en-US" altLang="ko-KR" sz="1500" b="1" dirty="0">
                <a:solidFill>
                  <a:srgbClr val="0000FF"/>
                </a:solidFill>
                <a:latin typeface="+mn-ea"/>
                <a:ea typeface="+mn-ea"/>
              </a:rPr>
              <a:t>: </a:t>
            </a:r>
            <a:r>
              <a:rPr lang="ko-KR" altLang="en-US" sz="1500" b="1" dirty="0">
                <a:solidFill>
                  <a:srgbClr val="0000FF"/>
                </a:solidFill>
                <a:latin typeface="+mn-ea"/>
                <a:ea typeface="+mn-ea"/>
              </a:rPr>
              <a:t>평균</a:t>
            </a:r>
            <a:r>
              <a:rPr lang="en-US" altLang="ko-KR" sz="1500" b="1" dirty="0">
                <a:solidFill>
                  <a:srgbClr val="0000FF"/>
                </a:solidFill>
                <a:latin typeface="+mn-ea"/>
                <a:ea typeface="+mn-ea"/>
              </a:rPr>
              <a:t>, </a:t>
            </a:r>
            <a:r>
              <a:rPr lang="ko-KR" altLang="en-US" sz="1500" b="1" dirty="0">
                <a:solidFill>
                  <a:srgbClr val="0000FF"/>
                </a:solidFill>
                <a:latin typeface="+mn-ea"/>
                <a:ea typeface="+mn-ea"/>
              </a:rPr>
              <a:t>평균 미만 학생 수</a:t>
            </a:r>
            <a:r>
              <a:rPr lang="en-US" altLang="ko-KR" sz="1500" b="1" dirty="0">
                <a:solidFill>
                  <a:srgbClr val="0000FF"/>
                </a:solidFill>
                <a:latin typeface="+mn-ea"/>
                <a:ea typeface="+mn-ea"/>
              </a:rPr>
              <a:t>, </a:t>
            </a:r>
            <a:r>
              <a:rPr lang="ko-KR" altLang="en-US" sz="1500" b="1" dirty="0">
                <a:solidFill>
                  <a:srgbClr val="0000FF"/>
                </a:solidFill>
                <a:latin typeface="+mn-ea"/>
                <a:ea typeface="+mn-ea"/>
              </a:rPr>
              <a:t>각 학생의 평균 점수와의 </a:t>
            </a:r>
            <a:r>
              <a:rPr lang="ko-KR" altLang="en-US" sz="1500" b="1" dirty="0" smtClean="0">
                <a:solidFill>
                  <a:srgbClr val="0000FF"/>
                </a:solidFill>
                <a:latin typeface="+mn-ea"/>
                <a:ea typeface="+mn-ea"/>
              </a:rPr>
              <a:t>차이</a:t>
            </a:r>
            <a:endParaRPr lang="en-US" altLang="ko-KR" sz="1500" b="1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1500" b="1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1500" b="1" dirty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500" b="1" dirty="0" smtClean="0">
                <a:latin typeface="+mn-ea"/>
                <a:ea typeface="+mn-ea"/>
              </a:rPr>
              <a:t>앞 </a:t>
            </a:r>
            <a:r>
              <a:rPr lang="ko-KR" altLang="en-US" sz="1500" b="1" dirty="0" smtClean="0">
                <a:latin typeface="+mn-ea"/>
                <a:ea typeface="+mn-ea"/>
              </a:rPr>
              <a:t>예제를 바탕으로 </a:t>
            </a:r>
            <a:r>
              <a:rPr lang="ko-KR" altLang="en-US" sz="1500" b="1" dirty="0" smtClean="0">
                <a:latin typeface="+mn-ea"/>
                <a:ea typeface="+mn-ea"/>
              </a:rPr>
              <a:t>프로그램</a:t>
            </a:r>
            <a:r>
              <a:rPr lang="ko-KR" altLang="en-US" sz="1500" b="1" dirty="0" smtClean="0">
                <a:latin typeface="+mn-ea"/>
                <a:ea typeface="+mn-ea"/>
              </a:rPr>
              <a:t>해보기</a:t>
            </a:r>
            <a:r>
              <a:rPr lang="ko-KR" altLang="en-US" sz="1500" b="1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ko-KR" altLang="en-US" sz="1500" b="1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</a:rPr>
              <a:t>“</a:t>
            </a:r>
            <a:r>
              <a:rPr lang="en-US" altLang="ko-KR" sz="1500" b="1" dirty="0" smtClean="0">
                <a:solidFill>
                  <a:srgbClr val="FF00FF"/>
                </a:solidFill>
                <a:latin typeface="+mn-ea"/>
                <a:ea typeface="+mn-ea"/>
              </a:rPr>
              <a:t>define</a:t>
            </a:r>
            <a:r>
              <a:rPr lang="ko-KR" altLang="en-US" sz="1500" b="1" dirty="0" smtClean="0">
                <a:solidFill>
                  <a:srgbClr val="FF00FF"/>
                </a:solidFill>
                <a:latin typeface="+mn-ea"/>
                <a:ea typeface="+mn-ea"/>
              </a:rPr>
              <a:t>문의 중요성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</a:rPr>
              <a:t>” </a:t>
            </a:r>
            <a:endParaRPr lang="ko-KR" altLang="en-US" sz="15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1209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6. </a:t>
            </a:r>
            <a:r>
              <a:rPr lang="ko-KR" altLang="en-US" sz="2400" b="1" dirty="0" err="1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제어문</a:t>
            </a:r>
            <a:endParaRPr lang="ko-KR" altLang="en-US" sz="2400" b="1" dirty="0">
              <a:solidFill>
                <a:srgbClr val="0000FF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4619" y="620688"/>
            <a:ext cx="82078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6.2 if 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</a:rPr>
              <a:t>문 </a:t>
            </a: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(</a:t>
            </a:r>
            <a:r>
              <a:rPr kumimoji="0" lang="en-US" altLang="ko-KR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if ~ else 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</a:rPr>
              <a:t>문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) </a:t>
            </a:r>
            <a:r>
              <a:rPr kumimoji="0"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… </a:t>
            </a:r>
            <a:r>
              <a:rPr kumimoji="0"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주</a:t>
            </a:r>
            <a:r>
              <a:rPr kumimoji="0" lang="ko-KR" altLang="en-US" sz="1600" b="1" dirty="0">
                <a:solidFill>
                  <a:srgbClr val="000000"/>
                </a:solidFill>
                <a:latin typeface="+mn-ea"/>
                <a:ea typeface="+mn-ea"/>
              </a:rPr>
              <a:t>의</a:t>
            </a:r>
            <a:endParaRPr kumimoji="0" lang="en-US" altLang="ko-KR" sz="1600" b="1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95320" y="2619978"/>
            <a:ext cx="360040" cy="4121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55030" y="1082353"/>
            <a:ext cx="799343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</a:rPr>
              <a:t>; </a:t>
            </a:r>
            <a:r>
              <a:rPr lang="ko-KR" altLang="en-US" sz="1500" b="1" dirty="0" smtClean="0">
                <a:latin typeface="+mn-ea"/>
                <a:ea typeface="+mn-ea"/>
              </a:rPr>
              <a:t>을 </a:t>
            </a:r>
            <a:r>
              <a:rPr lang="ko-KR" altLang="en-US" sz="1500" b="1" dirty="0">
                <a:latin typeface="+mn-ea"/>
                <a:ea typeface="+mn-ea"/>
              </a:rPr>
              <a:t>붙이지 않아야 한다</a:t>
            </a:r>
            <a:r>
              <a:rPr lang="en-US" altLang="ko-KR" sz="1500" b="1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latin typeface="+mn-ea"/>
                <a:ea typeface="+mn-ea"/>
              </a:rPr>
              <a:t>	if </a:t>
            </a:r>
            <a:r>
              <a:rPr lang="en-US" altLang="ko-KR" sz="1500" b="1" dirty="0">
                <a:latin typeface="+mn-ea"/>
                <a:ea typeface="+mn-ea"/>
              </a:rPr>
              <a:t>(age &gt;= 20)</a:t>
            </a:r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 ;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latin typeface="+mn-ea"/>
                <a:ea typeface="+mn-ea"/>
              </a:rPr>
              <a:t>	   adult</a:t>
            </a:r>
            <a:r>
              <a:rPr lang="en-US" altLang="ko-KR" sz="1500" b="1" dirty="0">
                <a:latin typeface="+mn-ea"/>
                <a:ea typeface="+mn-ea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latin typeface="+mn-ea"/>
                <a:ea typeface="+mn-ea"/>
              </a:rPr>
              <a:t>	else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latin typeface="+mn-ea"/>
                <a:ea typeface="+mn-ea"/>
              </a:rPr>
              <a:t>	   child</a:t>
            </a:r>
            <a:r>
              <a:rPr lang="en-US" altLang="ko-KR" sz="1500" b="1" dirty="0">
                <a:latin typeface="+mn-ea"/>
                <a:ea typeface="+mn-ea"/>
              </a:rPr>
              <a:t>++;</a:t>
            </a:r>
          </a:p>
          <a:p>
            <a:pPr>
              <a:lnSpc>
                <a:spcPct val="150000"/>
              </a:lnSpc>
            </a:pPr>
            <a:endParaRPr lang="en-US" altLang="ko-KR" sz="15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15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else </a:t>
            </a:r>
            <a:r>
              <a:rPr lang="ko-KR" altLang="en-US" sz="1500" b="1" dirty="0">
                <a:solidFill>
                  <a:srgbClr val="FF0000"/>
                </a:solidFill>
                <a:latin typeface="+mn-ea"/>
                <a:ea typeface="+mn-ea"/>
              </a:rPr>
              <a:t>뒤에 </a:t>
            </a:r>
            <a:r>
              <a:rPr lang="ko-KR" altLang="en-US" sz="1500" b="1" dirty="0" err="1">
                <a:solidFill>
                  <a:srgbClr val="FF0000"/>
                </a:solidFill>
                <a:latin typeface="+mn-ea"/>
                <a:ea typeface="+mn-ea"/>
              </a:rPr>
              <a:t>조건식을</a:t>
            </a:r>
            <a:r>
              <a:rPr lang="ko-KR" altLang="en-US" sz="1500" b="1" dirty="0">
                <a:solidFill>
                  <a:srgbClr val="FF0000"/>
                </a:solidFill>
                <a:latin typeface="+mn-ea"/>
                <a:ea typeface="+mn-ea"/>
              </a:rPr>
              <a:t> 단독으로 사용 불가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latin typeface="+mn-ea"/>
                <a:ea typeface="+mn-ea"/>
              </a:rPr>
              <a:t>	if </a:t>
            </a:r>
            <a:r>
              <a:rPr lang="en-US" altLang="ko-KR" sz="1500" b="1" dirty="0">
                <a:latin typeface="+mn-ea"/>
                <a:ea typeface="+mn-ea"/>
              </a:rPr>
              <a:t>(age &gt;= 20)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+mn-ea"/>
                <a:ea typeface="+mn-ea"/>
              </a:rPr>
              <a:t>    </a:t>
            </a:r>
            <a:r>
              <a:rPr lang="en-US" altLang="ko-KR" sz="1500" b="1" dirty="0" smtClean="0">
                <a:latin typeface="+mn-ea"/>
                <a:ea typeface="+mn-ea"/>
              </a:rPr>
              <a:t>	    adult</a:t>
            </a:r>
            <a:r>
              <a:rPr lang="en-US" altLang="ko-KR" sz="1500" b="1" dirty="0">
                <a:latin typeface="+mn-ea"/>
                <a:ea typeface="+mn-ea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latin typeface="+mn-ea"/>
                <a:ea typeface="+mn-ea"/>
              </a:rPr>
              <a:t>	else 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age &lt; 20)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+mn-ea"/>
                <a:ea typeface="+mn-ea"/>
              </a:rPr>
              <a:t>    </a:t>
            </a:r>
            <a:r>
              <a:rPr lang="en-US" altLang="ko-KR" sz="1500" b="1" dirty="0" smtClean="0">
                <a:latin typeface="+mn-ea"/>
                <a:ea typeface="+mn-ea"/>
              </a:rPr>
              <a:t>   	    child</a:t>
            </a:r>
            <a:r>
              <a:rPr lang="en-US" altLang="ko-KR" sz="1500" b="1" dirty="0">
                <a:latin typeface="+mn-ea"/>
                <a:ea typeface="+mn-ea"/>
              </a:rPr>
              <a:t>++;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2471" y="1988840"/>
            <a:ext cx="4484025" cy="1421346"/>
          </a:xfrm>
          <a:prstGeom prst="rect">
            <a:avLst/>
          </a:prstGeom>
          <a:noFill/>
        </p:spPr>
        <p:txBody>
          <a:bodyPr wrap="square" lIns="18000" tIns="18000" rIns="18000" bIns="1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 dirty="0" smtClean="0">
                <a:solidFill>
                  <a:srgbClr val="FF0000"/>
                </a:solidFill>
                <a:latin typeface="+mn-ea"/>
                <a:ea typeface="+mn-ea"/>
              </a:rPr>
              <a:t>바로 </a:t>
            </a:r>
            <a:r>
              <a:rPr lang="ko-KR" altLang="en-US" sz="1500" b="1" dirty="0">
                <a:solidFill>
                  <a:srgbClr val="FF0000"/>
                </a:solidFill>
                <a:latin typeface="+mn-ea"/>
                <a:ea typeface="+mn-ea"/>
              </a:rPr>
              <a:t>뒤에 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</a:rPr>
              <a:t>; </a:t>
            </a:r>
            <a:r>
              <a:rPr lang="ko-KR" altLang="en-US" sz="1500" b="1" dirty="0" smtClean="0">
                <a:solidFill>
                  <a:srgbClr val="FF0000"/>
                </a:solidFill>
                <a:latin typeface="+mn-ea"/>
                <a:ea typeface="+mn-ea"/>
              </a:rPr>
              <a:t>을 </a:t>
            </a:r>
            <a:r>
              <a:rPr lang="ko-KR" altLang="en-US" sz="1500" b="1" dirty="0">
                <a:solidFill>
                  <a:srgbClr val="FF0000"/>
                </a:solidFill>
                <a:latin typeface="+mn-ea"/>
                <a:ea typeface="+mn-ea"/>
              </a:rPr>
              <a:t>붙이면 </a:t>
            </a:r>
            <a:r>
              <a:rPr lang="ko-KR" altLang="en-US" sz="1500" b="1" dirty="0" smtClean="0">
                <a:solidFill>
                  <a:srgbClr val="FF0000"/>
                </a:solidFill>
                <a:latin typeface="+mn-ea"/>
                <a:ea typeface="+mn-ea"/>
              </a:rPr>
              <a:t>컴파일러는 조건식이 </a:t>
            </a:r>
            <a:r>
              <a:rPr lang="ko-KR" altLang="en-US" sz="1500" b="1" dirty="0">
                <a:solidFill>
                  <a:srgbClr val="FF0000"/>
                </a:solidFill>
                <a:latin typeface="+mn-ea"/>
                <a:ea typeface="+mn-ea"/>
              </a:rPr>
              <a:t>참일 때 처리할 내용이 없는 빈 문장인 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</a:rPr>
              <a:t>; </a:t>
            </a:r>
            <a:r>
              <a:rPr lang="ko-KR" altLang="en-US" sz="1500" b="1" dirty="0" smtClean="0">
                <a:solidFill>
                  <a:srgbClr val="FF0000"/>
                </a:solidFill>
                <a:latin typeface="+mn-ea"/>
                <a:ea typeface="+mn-ea"/>
              </a:rPr>
              <a:t>으로 해석함</a:t>
            </a:r>
            <a:endParaRPr lang="en-US" altLang="ko-KR" sz="15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sym typeface="Wingdings" pitchFamily="2" charset="2"/>
              </a:rPr>
              <a:t> else </a:t>
            </a:r>
            <a:r>
              <a:rPr lang="ko-KR" altLang="en-US" sz="1500" b="1" dirty="0" smtClean="0">
                <a:solidFill>
                  <a:srgbClr val="FF0000"/>
                </a:solidFill>
                <a:latin typeface="+mn-ea"/>
                <a:ea typeface="+mn-ea"/>
                <a:sym typeface="Wingdings" pitchFamily="2" charset="2"/>
              </a:rPr>
              <a:t>없는 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sym typeface="Wingdings" pitchFamily="2" charset="2"/>
              </a:rPr>
              <a:t>if</a:t>
            </a:r>
            <a:r>
              <a:rPr lang="ko-KR" altLang="en-US" sz="1500" b="1" dirty="0" smtClean="0">
                <a:solidFill>
                  <a:srgbClr val="FF0000"/>
                </a:solidFill>
                <a:latin typeface="+mn-ea"/>
                <a:ea typeface="+mn-ea"/>
                <a:sym typeface="Wingdings" pitchFamily="2" charset="2"/>
              </a:rPr>
              <a:t>문이 끝난 것으로 해석되어</a:t>
            </a:r>
            <a:endParaRPr lang="en-US" altLang="ko-KR" sz="1500" b="1" dirty="0" smtClean="0">
              <a:solidFill>
                <a:srgbClr val="FF0000"/>
              </a:solidFill>
              <a:latin typeface="+mn-ea"/>
              <a:ea typeface="+mn-ea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  <a:sym typeface="Wingdings" pitchFamily="2" charset="2"/>
              </a:rPr>
              <a:t> 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sym typeface="Wingdings" pitchFamily="2" charset="2"/>
              </a:rPr>
              <a:t>  </a:t>
            </a:r>
            <a:r>
              <a:rPr lang="ko-KR" altLang="en-US" sz="1500" b="1" dirty="0" smtClean="0">
                <a:solidFill>
                  <a:srgbClr val="FF0000"/>
                </a:solidFill>
                <a:latin typeface="+mn-ea"/>
                <a:ea typeface="+mn-ea"/>
                <a:sym typeface="Wingdings" pitchFamily="2" charset="2"/>
              </a:rPr>
              <a:t> 뒤의 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sym typeface="Wingdings" pitchFamily="2" charset="2"/>
              </a:rPr>
              <a:t>else</a:t>
            </a:r>
            <a:r>
              <a:rPr lang="ko-KR" altLang="en-US" sz="1500" b="1" dirty="0" smtClean="0">
                <a:solidFill>
                  <a:srgbClr val="FF0000"/>
                </a:solidFill>
                <a:latin typeface="+mn-ea"/>
                <a:ea typeface="+mn-ea"/>
                <a:sym typeface="Wingdings" pitchFamily="2" charset="2"/>
              </a:rPr>
              <a:t>로 인해 에러가 됨</a:t>
            </a:r>
            <a:endParaRPr lang="en-US" altLang="ko-KR" sz="1500" b="1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  <p:cxnSp>
        <p:nvCxnSpPr>
          <p:cNvPr id="14" name="구부러진 연결선 13"/>
          <p:cNvCxnSpPr/>
          <p:nvPr/>
        </p:nvCxnSpPr>
        <p:spPr bwMode="auto">
          <a:xfrm rot="10800000">
            <a:off x="3287573" y="1700808"/>
            <a:ext cx="1264898" cy="486494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sysDot"/>
            <a:bevel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구부러진 연결선 16"/>
          <p:cNvCxnSpPr/>
          <p:nvPr/>
        </p:nvCxnSpPr>
        <p:spPr bwMode="auto">
          <a:xfrm rot="10800000">
            <a:off x="2339755" y="2420888"/>
            <a:ext cx="2212717" cy="792088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sysDot"/>
            <a:bevel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6451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8. 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배열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(array)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24619" y="620688"/>
            <a:ext cx="82078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8.4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1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차원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배열</a:t>
            </a:r>
            <a:r>
              <a:rPr kumimoji="0" lang="en-US" altLang="ko-KR" sz="1600" b="1" dirty="0">
                <a:solidFill>
                  <a:srgbClr val="FF0000"/>
                </a:solidFill>
                <a:latin typeface="+mn-ea"/>
                <a:ea typeface="+mn-ea"/>
              </a:rPr>
              <a:t>(array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</a:rPr>
              <a:t>) </a:t>
            </a:r>
            <a:r>
              <a:rPr kumimoji="0" lang="ko-KR" altLang="en-US" sz="1600" b="1" dirty="0" smtClean="0">
                <a:latin typeface="+mn-ea"/>
                <a:ea typeface="+mn-ea"/>
              </a:rPr>
              <a:t>연습</a:t>
            </a:r>
            <a:r>
              <a:rPr kumimoji="0" lang="en-US" altLang="ko-KR" sz="1600" b="1" dirty="0" smtClean="0">
                <a:latin typeface="+mn-ea"/>
                <a:ea typeface="+mn-ea"/>
              </a:rPr>
              <a:t>2(</a:t>
            </a:r>
            <a:r>
              <a:rPr kumimoji="0" lang="ko-KR" altLang="en-US" sz="1600" b="1" dirty="0" smtClean="0">
                <a:latin typeface="+mn-ea"/>
                <a:ea typeface="+mn-ea"/>
              </a:rPr>
              <a:t>최소값</a:t>
            </a:r>
            <a:r>
              <a:rPr kumimoji="0" lang="en-US" altLang="ko-KR" sz="1600" b="1" dirty="0" smtClean="0">
                <a:latin typeface="+mn-ea"/>
                <a:ea typeface="+mn-ea"/>
              </a:rPr>
              <a:t>)</a:t>
            </a:r>
            <a:endParaRPr kumimoji="0" lang="en-US" altLang="ko-KR" sz="1600" b="1" dirty="0"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9592" y="1052736"/>
            <a:ext cx="8208912" cy="3939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 dirty="0">
                <a:solidFill>
                  <a:srgbClr val="0000FF"/>
                </a:solidFill>
                <a:latin typeface="+mn-ea"/>
                <a:ea typeface="+mn-ea"/>
              </a:rPr>
              <a:t>다섯 물질의 어는 점 </a:t>
            </a:r>
            <a:r>
              <a:rPr lang="en-US" altLang="ko-KR" sz="1500" b="1" dirty="0">
                <a:solidFill>
                  <a:srgbClr val="0000FF"/>
                </a:solidFill>
                <a:latin typeface="+mn-ea"/>
                <a:ea typeface="+mn-ea"/>
              </a:rPr>
              <a:t>5</a:t>
            </a:r>
            <a:r>
              <a:rPr lang="ko-KR" altLang="en-US" sz="1500" b="1" dirty="0">
                <a:solidFill>
                  <a:srgbClr val="0000FF"/>
                </a:solidFill>
                <a:latin typeface="+mn-ea"/>
                <a:ea typeface="+mn-ea"/>
              </a:rPr>
              <a:t>개 중 가장 낮은 어는 점 </a:t>
            </a:r>
            <a:r>
              <a:rPr lang="ko-KR" altLang="en-US" sz="1500" b="1" dirty="0" smtClean="0">
                <a:solidFill>
                  <a:srgbClr val="0000FF"/>
                </a:solidFill>
                <a:latin typeface="+mn-ea"/>
                <a:ea typeface="+mn-ea"/>
              </a:rPr>
              <a:t>구하기 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ko-KR" altLang="en-US" sz="1500" b="1" dirty="0" smtClean="0">
                <a:solidFill>
                  <a:srgbClr val="0000FF"/>
                </a:solidFill>
                <a:latin typeface="+mn-ea"/>
                <a:ea typeface="+mn-ea"/>
              </a:rPr>
              <a:t>최소값 구하기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endParaRPr lang="ko-KR" altLang="en-US" sz="15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157284" y="2807901"/>
            <a:ext cx="507558" cy="54909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 smtClean="0">
                <a:solidFill>
                  <a:schemeClr val="tx1"/>
                </a:solidFill>
                <a:latin typeface="+mn-ea"/>
              </a:rPr>
              <a:t>3</a:t>
            </a:r>
            <a:endParaRPr lang="ko-KR" altLang="en-US" sz="15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내용 개체 틀 2" descr="그림07-05.jpg"/>
          <p:cNvPicPr>
            <a:picLocks noChangeAspect="1"/>
          </p:cNvPicPr>
          <p:nvPr/>
        </p:nvPicPr>
        <p:blipFill rotWithShape="1">
          <a:blip r:embed="rId2" cstate="print"/>
          <a:srcRect t="14035" r="41343"/>
          <a:stretch/>
        </p:blipFill>
        <p:spPr>
          <a:xfrm>
            <a:off x="931792" y="1556792"/>
            <a:ext cx="6160488" cy="3026434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6660232" y="2415694"/>
            <a:ext cx="21992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>
                <a:latin typeface="+mn-ea"/>
                <a:ea typeface="+mn-ea"/>
              </a:rPr>
              <a:t>처음 </a:t>
            </a:r>
            <a:r>
              <a:rPr lang="en-US" altLang="ko-KR" sz="1500" b="1" dirty="0" smtClean="0">
                <a:latin typeface="+mn-ea"/>
                <a:ea typeface="+mn-ea"/>
              </a:rPr>
              <a:t>min</a:t>
            </a:r>
            <a:r>
              <a:rPr lang="ko-KR" altLang="en-US" sz="1500" b="1" dirty="0" smtClean="0">
                <a:latin typeface="+mn-ea"/>
                <a:ea typeface="+mn-ea"/>
              </a:rPr>
              <a:t>은 </a:t>
            </a:r>
            <a:r>
              <a:rPr lang="en-US" altLang="ko-KR" sz="1500" b="1" dirty="0" smtClean="0">
                <a:latin typeface="+mn-ea"/>
                <a:ea typeface="+mn-ea"/>
              </a:rPr>
              <a:t>3</a:t>
            </a:r>
            <a:r>
              <a:rPr lang="ko-KR" altLang="en-US" sz="1500" b="1" dirty="0" smtClean="0">
                <a:latin typeface="+mn-ea"/>
                <a:ea typeface="+mn-ea"/>
              </a:rPr>
              <a:t>이지만</a:t>
            </a:r>
            <a:r>
              <a:rPr lang="en-US" altLang="ko-KR" sz="1500" b="1" dirty="0" smtClean="0">
                <a:latin typeface="+mn-ea"/>
                <a:ea typeface="+mn-ea"/>
              </a:rPr>
              <a:t>,…</a:t>
            </a:r>
            <a:endParaRPr lang="ko-KR" altLang="en-US" sz="1500" b="1" dirty="0">
              <a:latin typeface="+mn-ea"/>
              <a:ea typeface="+mn-ea"/>
            </a:endParaRPr>
          </a:p>
        </p:txBody>
      </p:sp>
      <p:sp>
        <p:nvSpPr>
          <p:cNvPr id="12" name="내용 개체 틀 5"/>
          <p:cNvSpPr txBox="1">
            <a:spLocks/>
          </p:cNvSpPr>
          <p:nvPr/>
        </p:nvSpPr>
        <p:spPr bwMode="auto">
          <a:xfrm>
            <a:off x="1047654" y="4365104"/>
            <a:ext cx="7124745" cy="1656183"/>
          </a:xfrm>
          <a:prstGeom prst="roundRect">
            <a:avLst>
              <a:gd name="adj" fmla="val 5604"/>
            </a:avLst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800100" lvl="1" indent="-342900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+mj-lt"/>
              <a:buAutoNum type="arabicPeriod"/>
            </a:pPr>
            <a:r>
              <a:rPr lang="en-US" altLang="ko-KR" sz="1500" b="1" dirty="0" smtClean="0">
                <a:solidFill>
                  <a:srgbClr val="000000"/>
                </a:solidFill>
                <a:latin typeface="+mn-ea"/>
                <a:ea typeface="+mn-ea"/>
              </a:rPr>
              <a:t>min </a:t>
            </a: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= </a:t>
            </a:r>
            <a:r>
              <a:rPr lang="ko-KR" altLang="en-US" sz="1500" b="1" dirty="0">
                <a:solidFill>
                  <a:srgbClr val="000000"/>
                </a:solidFill>
                <a:latin typeface="+mn-ea"/>
                <a:ea typeface="+mn-ea"/>
              </a:rPr>
              <a:t>배열의 첫 </a:t>
            </a:r>
            <a:r>
              <a:rPr lang="ko-KR" altLang="en-US" sz="1500" b="1" dirty="0" smtClean="0">
                <a:solidFill>
                  <a:srgbClr val="000000"/>
                </a:solidFill>
                <a:latin typeface="+mn-ea"/>
                <a:ea typeface="+mn-ea"/>
              </a:rPr>
              <a:t>원소로 정한 후</a:t>
            </a:r>
            <a:r>
              <a:rPr lang="en-US" altLang="ko-KR" sz="1500" b="1" dirty="0" smtClean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endParaRPr lang="en-US" altLang="ko-KR" sz="1500" b="1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812800" lvl="1" indent="-355600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+mj-lt"/>
              <a:buAutoNum type="arabicPeriod"/>
            </a:pPr>
            <a:r>
              <a:rPr lang="ko-KR" altLang="en-US" sz="1500" b="1" dirty="0">
                <a:solidFill>
                  <a:srgbClr val="000000"/>
                </a:solidFill>
                <a:latin typeface="+mn-ea"/>
                <a:ea typeface="+mn-ea"/>
              </a:rPr>
              <a:t>나머지 </a:t>
            </a:r>
            <a:r>
              <a:rPr lang="ko-KR" altLang="en-US" sz="1500" b="1" dirty="0" smtClean="0">
                <a:solidFill>
                  <a:srgbClr val="000000"/>
                </a:solidFill>
                <a:latin typeface="+mn-ea"/>
                <a:ea typeface="+mn-ea"/>
              </a:rPr>
              <a:t>원소와 </a:t>
            </a:r>
            <a:r>
              <a:rPr lang="en-US" altLang="ko-KR" sz="1500" b="1" dirty="0" smtClean="0">
                <a:solidFill>
                  <a:srgbClr val="000000"/>
                </a:solidFill>
                <a:latin typeface="+mn-ea"/>
                <a:ea typeface="+mn-ea"/>
              </a:rPr>
              <a:t>min</a:t>
            </a:r>
            <a:r>
              <a:rPr lang="ko-KR" altLang="en-US" sz="1500" b="1" dirty="0" smtClean="0">
                <a:solidFill>
                  <a:srgbClr val="000000"/>
                </a:solidFill>
                <a:latin typeface="+mn-ea"/>
                <a:ea typeface="+mn-ea"/>
              </a:rPr>
              <a:t>을 </a:t>
            </a:r>
            <a:r>
              <a:rPr lang="ko-KR" altLang="en-US" sz="1500" b="1" dirty="0" smtClean="0">
                <a:solidFill>
                  <a:srgbClr val="FF0000"/>
                </a:solidFill>
                <a:latin typeface="+mn-ea"/>
                <a:ea typeface="+mn-ea"/>
              </a:rPr>
              <a:t>비교해</a:t>
            </a:r>
            <a:r>
              <a:rPr lang="ko-KR" altLang="en-US" sz="1500" b="1" dirty="0" smtClean="0">
                <a:solidFill>
                  <a:srgbClr val="000000"/>
                </a:solidFill>
                <a:latin typeface="+mn-ea"/>
                <a:ea typeface="+mn-ea"/>
              </a:rPr>
              <a:t> 더 작은 값을 </a:t>
            </a:r>
            <a:r>
              <a:rPr lang="en-US" altLang="ko-KR" sz="1500" b="1" dirty="0" smtClean="0">
                <a:solidFill>
                  <a:srgbClr val="000000"/>
                </a:solidFill>
                <a:latin typeface="+mn-ea"/>
                <a:ea typeface="+mn-ea"/>
              </a:rPr>
              <a:t>min</a:t>
            </a:r>
            <a:r>
              <a:rPr lang="ko-KR" altLang="en-US" sz="1500" b="1" dirty="0" smtClean="0">
                <a:solidFill>
                  <a:srgbClr val="000000"/>
                </a:solidFill>
                <a:latin typeface="+mn-ea"/>
                <a:ea typeface="+mn-ea"/>
              </a:rPr>
              <a:t>으로 저장하기 </a:t>
            </a: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for</a:t>
            </a:r>
            <a:r>
              <a:rPr lang="ko-KR" altLang="en-US" sz="1500" b="1" dirty="0">
                <a:solidFill>
                  <a:srgbClr val="FF0000"/>
                </a:solidFill>
                <a:latin typeface="+mn-ea"/>
                <a:ea typeface="+mn-ea"/>
              </a:rPr>
              <a:t>문</a:t>
            </a: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sz="1500" b="1" dirty="0" smtClean="0">
                <a:latin typeface="+mn-ea"/>
                <a:ea typeface="+mn-ea"/>
              </a:rPr>
              <a:t>	    if </a:t>
            </a:r>
            <a:r>
              <a:rPr lang="en-US" altLang="ko-KR" sz="1500" b="1" dirty="0">
                <a:latin typeface="+mn-ea"/>
                <a:ea typeface="+mn-ea"/>
              </a:rPr>
              <a:t>(min &gt; </a:t>
            </a:r>
            <a:r>
              <a:rPr lang="ko-KR" altLang="en-US" sz="1500" b="1" dirty="0">
                <a:latin typeface="+mn-ea"/>
                <a:ea typeface="+mn-ea"/>
              </a:rPr>
              <a:t>배열 원소</a:t>
            </a:r>
            <a:r>
              <a:rPr lang="en-US" altLang="ko-KR" sz="1500" b="1" dirty="0" smtClean="0">
                <a:latin typeface="+mn-ea"/>
                <a:ea typeface="+mn-ea"/>
              </a:rPr>
              <a:t>) </a:t>
            </a:r>
            <a:endParaRPr lang="en-US" altLang="ko-KR" sz="1500" b="1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500" b="1" dirty="0" smtClean="0">
                <a:latin typeface="+mn-ea"/>
                <a:ea typeface="+mn-ea"/>
              </a:rPr>
              <a:t>   	</a:t>
            </a:r>
            <a:r>
              <a:rPr lang="en-US" altLang="ko-KR" sz="1500" b="1" dirty="0">
                <a:latin typeface="+mn-ea"/>
                <a:ea typeface="+mn-ea"/>
              </a:rPr>
              <a:t> </a:t>
            </a:r>
            <a:r>
              <a:rPr lang="en-US" altLang="ko-KR" sz="1500" b="1" dirty="0" smtClean="0">
                <a:latin typeface="+mn-ea"/>
                <a:ea typeface="+mn-ea"/>
              </a:rPr>
              <a:t>           min </a:t>
            </a:r>
            <a:r>
              <a:rPr lang="en-US" altLang="ko-KR" sz="1500" b="1" dirty="0">
                <a:latin typeface="+mn-ea"/>
                <a:ea typeface="+mn-ea"/>
              </a:rPr>
              <a:t>= </a:t>
            </a:r>
            <a:r>
              <a:rPr lang="ko-KR" altLang="en-US" sz="1500" b="1" dirty="0">
                <a:latin typeface="+mn-ea"/>
                <a:ea typeface="+mn-ea"/>
              </a:rPr>
              <a:t>배열 원소</a:t>
            </a:r>
            <a:r>
              <a:rPr lang="en-US" altLang="ko-KR" sz="1500" b="1" dirty="0">
                <a:latin typeface="+mn-ea"/>
                <a:ea typeface="+mn-ea"/>
              </a:rPr>
              <a:t>;</a:t>
            </a:r>
            <a:endParaRPr lang="en-US" altLang="ko-KR" sz="1500" b="1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6679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27584" y="548680"/>
            <a:ext cx="8316416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3224" y="0"/>
            <a:ext cx="8797247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+mn-ea"/>
                <a:ea typeface="+mn-ea"/>
              </a:rPr>
              <a:t>#include &lt;</a:t>
            </a:r>
            <a:r>
              <a:rPr lang="en-US" altLang="ko-KR" sz="1400" b="1" dirty="0" err="1">
                <a:latin typeface="+mn-ea"/>
                <a:ea typeface="+mn-ea"/>
              </a:rPr>
              <a:t>stdio.h</a:t>
            </a:r>
            <a:r>
              <a:rPr lang="en-US" altLang="ko-KR" sz="1400" b="1" dirty="0" smtClean="0">
                <a:latin typeface="+mn-ea"/>
                <a:ea typeface="+mn-ea"/>
              </a:rPr>
              <a:t>&gt;</a:t>
            </a:r>
          </a:p>
          <a:p>
            <a:endParaRPr lang="en-US" altLang="ko-KR" sz="1400" b="1" dirty="0">
              <a:latin typeface="+mn-ea"/>
              <a:ea typeface="+mn-ea"/>
            </a:endParaRPr>
          </a:p>
          <a:p>
            <a:r>
              <a:rPr lang="en-US" altLang="ko-KR" sz="1400" b="1" dirty="0">
                <a:latin typeface="+mn-ea"/>
                <a:ea typeface="+mn-ea"/>
              </a:rPr>
              <a:t>#define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N</a:t>
            </a:r>
            <a:r>
              <a:rPr lang="en-US" altLang="ko-KR" sz="1400" b="1" dirty="0">
                <a:latin typeface="+mn-ea"/>
                <a:ea typeface="+mn-ea"/>
              </a:rPr>
              <a:t> 5</a:t>
            </a:r>
          </a:p>
          <a:p>
            <a:endParaRPr lang="en-US" altLang="ko-KR" sz="1400" b="1" dirty="0">
              <a:latin typeface="+mn-ea"/>
              <a:ea typeface="+mn-ea"/>
            </a:endParaRPr>
          </a:p>
          <a:p>
            <a:r>
              <a:rPr lang="en-US" altLang="ko-KR" sz="1400" b="1" dirty="0" err="1">
                <a:latin typeface="+mn-ea"/>
                <a:ea typeface="+mn-ea"/>
              </a:rPr>
              <a:t>int</a:t>
            </a:r>
            <a:r>
              <a:rPr lang="en-US" altLang="ko-KR" sz="1400" b="1" dirty="0">
                <a:latin typeface="+mn-ea"/>
                <a:ea typeface="+mn-ea"/>
              </a:rPr>
              <a:t> main()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{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err="1">
                <a:latin typeface="+mn-ea"/>
                <a:ea typeface="+mn-ea"/>
              </a:rPr>
              <a:t>int</a:t>
            </a:r>
            <a:r>
              <a:rPr lang="en-US" altLang="ko-KR" sz="1400" b="1" dirty="0">
                <a:latin typeface="+mn-ea"/>
                <a:ea typeface="+mn-ea"/>
              </a:rPr>
              <a:t> 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</a:rPr>
              <a:t>f</a:t>
            </a:r>
            <a:r>
              <a:rPr lang="en-US" altLang="ko-KR" sz="1400" b="1" dirty="0">
                <a:latin typeface="+mn-ea"/>
                <a:ea typeface="+mn-ea"/>
              </a:rPr>
              <a:t>[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N</a:t>
            </a:r>
            <a:r>
              <a:rPr lang="en-US" altLang="ko-KR" sz="1400" b="1" dirty="0">
                <a:latin typeface="+mn-ea"/>
                <a:ea typeface="+mn-ea"/>
              </a:rPr>
              <a:t>] = {3, 0, -30, -20,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-1}; </a:t>
            </a:r>
            <a:r>
              <a:rPr lang="en-US" altLang="ko-KR" sz="1400" b="1" dirty="0" smtClean="0">
                <a:latin typeface="+mn-ea"/>
                <a:ea typeface="+mn-ea"/>
              </a:rPr>
              <a:t>		// </a:t>
            </a:r>
            <a:r>
              <a:rPr lang="ko-KR" altLang="en-US" sz="1400" b="1" dirty="0">
                <a:latin typeface="+mn-ea"/>
                <a:ea typeface="+mn-ea"/>
              </a:rPr>
              <a:t>배열을 </a:t>
            </a:r>
            <a:r>
              <a:rPr lang="ko-KR" altLang="en-US" sz="1400" b="1" dirty="0" smtClean="0">
                <a:latin typeface="+mn-ea"/>
                <a:ea typeface="+mn-ea"/>
              </a:rPr>
              <a:t>선언</a:t>
            </a:r>
            <a:endParaRPr lang="ko-KR" altLang="en-US" sz="1400" b="1" dirty="0">
              <a:latin typeface="+mn-ea"/>
              <a:ea typeface="+mn-ea"/>
            </a:endParaRPr>
          </a:p>
          <a:p>
            <a:r>
              <a:rPr lang="ko-KR" altLang="en-US" sz="1400" b="1" dirty="0">
                <a:latin typeface="+mn-ea"/>
                <a:ea typeface="+mn-ea"/>
              </a:rPr>
              <a:t>	</a:t>
            </a:r>
            <a:r>
              <a:rPr lang="en-US" altLang="ko-KR" sz="1400" b="1" dirty="0" err="1">
                <a:latin typeface="+mn-ea"/>
                <a:ea typeface="+mn-ea"/>
              </a:rPr>
              <a:t>int</a:t>
            </a:r>
            <a:r>
              <a:rPr lang="en-US" altLang="ko-KR" sz="1400" b="1" dirty="0">
                <a:latin typeface="+mn-ea"/>
                <a:ea typeface="+mn-ea"/>
              </a:rPr>
              <a:t> </a:t>
            </a:r>
            <a:r>
              <a:rPr lang="en-US" altLang="ko-KR" sz="1400" b="1" dirty="0" err="1">
                <a:latin typeface="+mn-ea"/>
                <a:ea typeface="+mn-ea"/>
              </a:rPr>
              <a:t>i</a:t>
            </a:r>
            <a:r>
              <a:rPr lang="en-US" altLang="ko-KR" sz="1400" b="1" dirty="0">
                <a:latin typeface="+mn-ea"/>
                <a:ea typeface="+mn-ea"/>
              </a:rPr>
              <a:t>, min;</a:t>
            </a:r>
          </a:p>
          <a:p>
            <a:endParaRPr lang="en-US" altLang="ko-KR" sz="14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min = 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</a:rPr>
              <a:t>f</a:t>
            </a:r>
            <a:r>
              <a:rPr lang="en-US" altLang="ko-KR" sz="1400" b="1" dirty="0">
                <a:latin typeface="+mn-ea"/>
                <a:ea typeface="+mn-ea"/>
              </a:rPr>
              <a:t>[0];			// </a:t>
            </a:r>
            <a:r>
              <a:rPr lang="ko-KR" altLang="en-US" sz="1400" b="1" dirty="0" smtClean="0">
                <a:latin typeface="+mn-ea"/>
                <a:ea typeface="+mn-ea"/>
              </a:rPr>
              <a:t>최소값 초기화</a:t>
            </a:r>
            <a:endParaRPr lang="ko-KR" altLang="en-US" sz="14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for (</a:t>
            </a:r>
            <a:r>
              <a:rPr lang="en-US" altLang="ko-KR" sz="1400" b="1" dirty="0" err="1">
                <a:latin typeface="+mn-ea"/>
                <a:ea typeface="+mn-ea"/>
              </a:rPr>
              <a:t>i</a:t>
            </a:r>
            <a:r>
              <a:rPr lang="en-US" altLang="ko-KR" sz="1400" b="1" dirty="0">
                <a:latin typeface="+mn-ea"/>
                <a:ea typeface="+mn-ea"/>
              </a:rPr>
              <a:t>=1; </a:t>
            </a:r>
            <a:r>
              <a:rPr lang="en-US" altLang="ko-KR" sz="1400" b="1" dirty="0" err="1">
                <a:latin typeface="+mn-ea"/>
                <a:ea typeface="+mn-ea"/>
              </a:rPr>
              <a:t>i</a:t>
            </a:r>
            <a:r>
              <a:rPr lang="en-US" altLang="ko-KR" sz="1400" b="1" dirty="0">
                <a:latin typeface="+mn-ea"/>
                <a:ea typeface="+mn-ea"/>
              </a:rPr>
              <a:t>&lt;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N</a:t>
            </a:r>
            <a:r>
              <a:rPr lang="en-US" altLang="ko-KR" sz="1400" b="1" dirty="0">
                <a:latin typeface="+mn-ea"/>
                <a:ea typeface="+mn-ea"/>
              </a:rPr>
              <a:t>; </a:t>
            </a:r>
            <a:r>
              <a:rPr lang="en-US" altLang="ko-KR" sz="1400" b="1" dirty="0" err="1">
                <a:latin typeface="+mn-ea"/>
                <a:ea typeface="+mn-ea"/>
              </a:rPr>
              <a:t>i</a:t>
            </a:r>
            <a:r>
              <a:rPr lang="en-US" altLang="ko-KR" sz="1400" b="1" dirty="0" smtClean="0">
                <a:latin typeface="+mn-ea"/>
                <a:ea typeface="+mn-ea"/>
              </a:rPr>
              <a:t>++) {			// </a:t>
            </a:r>
            <a:r>
              <a:rPr lang="ko-KR" altLang="en-US" sz="1400" b="1" dirty="0" smtClean="0">
                <a:latin typeface="+mn-ea"/>
                <a:ea typeface="+mn-ea"/>
              </a:rPr>
              <a:t>최소값 찾기</a:t>
            </a:r>
            <a:endParaRPr lang="en-US" altLang="ko-KR" sz="14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smtClean="0">
                <a:latin typeface="+mn-ea"/>
                <a:ea typeface="+mn-ea"/>
              </a:rPr>
              <a:t>        if </a:t>
            </a:r>
            <a:r>
              <a:rPr lang="en-US" altLang="ko-KR" sz="1400" b="1" dirty="0">
                <a:latin typeface="+mn-ea"/>
                <a:ea typeface="+mn-ea"/>
              </a:rPr>
              <a:t>(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</a:rPr>
              <a:t>f</a:t>
            </a:r>
            <a:r>
              <a:rPr lang="en-US" altLang="ko-KR" sz="1400" b="1" dirty="0">
                <a:latin typeface="+mn-ea"/>
                <a:ea typeface="+mn-ea"/>
              </a:rPr>
              <a:t>[</a:t>
            </a:r>
            <a:r>
              <a:rPr lang="en-US" altLang="ko-KR" sz="1400" b="1" dirty="0" err="1">
                <a:latin typeface="+mn-ea"/>
                <a:ea typeface="+mn-ea"/>
              </a:rPr>
              <a:t>i</a:t>
            </a:r>
            <a:r>
              <a:rPr lang="en-US" altLang="ko-KR" sz="1400" b="1" dirty="0">
                <a:latin typeface="+mn-ea"/>
                <a:ea typeface="+mn-ea"/>
              </a:rPr>
              <a:t>] &lt; min</a:t>
            </a:r>
            <a:r>
              <a:rPr lang="en-US" altLang="ko-KR" sz="1400" b="1" dirty="0" smtClean="0">
                <a:latin typeface="+mn-ea"/>
                <a:ea typeface="+mn-ea"/>
              </a:rPr>
              <a:t>) min </a:t>
            </a:r>
            <a:r>
              <a:rPr lang="en-US" altLang="ko-KR" sz="1400" b="1" dirty="0">
                <a:latin typeface="+mn-ea"/>
                <a:ea typeface="+mn-ea"/>
              </a:rPr>
              <a:t>= 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</a:rPr>
              <a:t>f</a:t>
            </a:r>
            <a:r>
              <a:rPr lang="en-US" altLang="ko-KR" sz="1400" b="1" dirty="0">
                <a:latin typeface="+mn-ea"/>
                <a:ea typeface="+mn-ea"/>
              </a:rPr>
              <a:t>[</a:t>
            </a:r>
            <a:r>
              <a:rPr lang="en-US" altLang="ko-KR" sz="1400" b="1" dirty="0" err="1">
                <a:latin typeface="+mn-ea"/>
                <a:ea typeface="+mn-ea"/>
              </a:rPr>
              <a:t>i</a:t>
            </a:r>
            <a:r>
              <a:rPr lang="en-US" altLang="ko-KR" sz="1400" b="1" dirty="0">
                <a:latin typeface="+mn-ea"/>
                <a:ea typeface="+mn-ea"/>
              </a:rPr>
              <a:t>];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}</a:t>
            </a:r>
          </a:p>
          <a:p>
            <a:endParaRPr lang="en-US" altLang="ko-KR" sz="1400" b="1" dirty="0">
              <a:latin typeface="+mn-ea"/>
              <a:ea typeface="+mn-ea"/>
            </a:endParaRPr>
          </a:p>
          <a:p>
            <a:r>
              <a:rPr lang="ko-KR" altLang="en-US" sz="1400" b="1" dirty="0" smtClean="0">
                <a:latin typeface="+mn-ea"/>
                <a:ea typeface="+mn-ea"/>
              </a:rPr>
              <a:t>	</a:t>
            </a: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 smtClean="0">
                <a:latin typeface="+mn-ea"/>
                <a:ea typeface="+mn-ea"/>
              </a:rPr>
              <a:t>("</a:t>
            </a:r>
            <a:r>
              <a:rPr lang="ko-KR" altLang="en-US" sz="1400" b="1" dirty="0" smtClean="0">
                <a:latin typeface="+mn-ea"/>
                <a:ea typeface="+mn-ea"/>
              </a:rPr>
              <a:t>어는 점 목록</a:t>
            </a:r>
            <a:r>
              <a:rPr lang="en-US" altLang="ko-KR" sz="1400" b="1" dirty="0" smtClean="0">
                <a:latin typeface="+mn-ea"/>
                <a:ea typeface="+mn-ea"/>
              </a:rPr>
              <a:t>:");		// </a:t>
            </a:r>
            <a:r>
              <a:rPr lang="ko-KR" altLang="en-US" sz="1400" b="1" dirty="0">
                <a:latin typeface="+mn-ea"/>
                <a:ea typeface="+mn-ea"/>
              </a:rPr>
              <a:t>배열 내용 출력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for (</a:t>
            </a:r>
            <a:r>
              <a:rPr lang="en-US" altLang="ko-KR" sz="1400" b="1" dirty="0" err="1">
                <a:latin typeface="+mn-ea"/>
                <a:ea typeface="+mn-ea"/>
              </a:rPr>
              <a:t>i</a:t>
            </a:r>
            <a:r>
              <a:rPr lang="en-US" altLang="ko-KR" sz="1400" b="1" dirty="0">
                <a:latin typeface="+mn-ea"/>
                <a:ea typeface="+mn-ea"/>
              </a:rPr>
              <a:t>=0; </a:t>
            </a:r>
            <a:r>
              <a:rPr lang="en-US" altLang="ko-KR" sz="1400" b="1" dirty="0" err="1">
                <a:latin typeface="+mn-ea"/>
                <a:ea typeface="+mn-ea"/>
              </a:rPr>
              <a:t>i</a:t>
            </a:r>
            <a:r>
              <a:rPr lang="en-US" altLang="ko-KR" sz="1400" b="1" dirty="0">
                <a:latin typeface="+mn-ea"/>
                <a:ea typeface="+mn-ea"/>
              </a:rPr>
              <a:t>&lt;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N</a:t>
            </a:r>
            <a:r>
              <a:rPr lang="en-US" altLang="ko-KR" sz="1400" b="1" dirty="0">
                <a:latin typeface="+mn-ea"/>
                <a:ea typeface="+mn-ea"/>
              </a:rPr>
              <a:t>; </a:t>
            </a:r>
            <a:r>
              <a:rPr lang="en-US" altLang="ko-KR" sz="1400" b="1" dirty="0" err="1">
                <a:latin typeface="+mn-ea"/>
                <a:ea typeface="+mn-ea"/>
              </a:rPr>
              <a:t>i</a:t>
            </a:r>
            <a:r>
              <a:rPr lang="en-US" altLang="ko-KR" sz="1400" b="1" dirty="0" smtClean="0">
                <a:latin typeface="+mn-ea"/>
                <a:ea typeface="+mn-ea"/>
              </a:rPr>
              <a:t>++) {</a:t>
            </a:r>
            <a:endParaRPr lang="en-US" altLang="ko-KR" sz="14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	</a:t>
            </a:r>
            <a:r>
              <a:rPr lang="en-US" altLang="ko-KR" sz="1400" b="1" dirty="0" err="1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("%4d", 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</a:rPr>
              <a:t>f</a:t>
            </a:r>
            <a:r>
              <a:rPr lang="en-US" altLang="ko-KR" sz="1400" b="1" dirty="0">
                <a:latin typeface="+mn-ea"/>
                <a:ea typeface="+mn-ea"/>
              </a:rPr>
              <a:t>[</a:t>
            </a:r>
            <a:r>
              <a:rPr lang="en-US" altLang="ko-KR" sz="1400" b="1" dirty="0" err="1">
                <a:latin typeface="+mn-ea"/>
                <a:ea typeface="+mn-ea"/>
              </a:rPr>
              <a:t>i</a:t>
            </a:r>
            <a:r>
              <a:rPr lang="en-US" altLang="ko-KR" sz="1400" b="1" dirty="0">
                <a:latin typeface="+mn-ea"/>
                <a:ea typeface="+mn-ea"/>
              </a:rPr>
              <a:t>]);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	}</a:t>
            </a:r>
            <a:endParaRPr lang="en-US" altLang="ko-KR" sz="14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latin typeface="+mn-ea"/>
                <a:ea typeface="+mn-ea"/>
              </a:rPr>
              <a:t>	</a:t>
            </a: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 smtClean="0">
                <a:latin typeface="+mn-ea"/>
                <a:ea typeface="+mn-ea"/>
              </a:rPr>
              <a:t>("\n</a:t>
            </a:r>
            <a:r>
              <a:rPr lang="ko-KR" altLang="en-US" sz="1400" b="1" dirty="0" smtClean="0">
                <a:latin typeface="+mn-ea"/>
                <a:ea typeface="+mn-ea"/>
              </a:rPr>
              <a:t>가장 낮은 어는 점</a:t>
            </a:r>
            <a:r>
              <a:rPr lang="en-US" altLang="ko-KR" sz="1400" b="1" dirty="0" smtClean="0">
                <a:latin typeface="+mn-ea"/>
                <a:ea typeface="+mn-ea"/>
              </a:rPr>
              <a:t>: %d \n", min);	// </a:t>
            </a:r>
            <a:r>
              <a:rPr lang="ko-KR" altLang="en-US" sz="1400" b="1" dirty="0">
                <a:latin typeface="+mn-ea"/>
                <a:ea typeface="+mn-ea"/>
              </a:rPr>
              <a:t>최솟값 출력</a:t>
            </a:r>
          </a:p>
          <a:p>
            <a:endParaRPr lang="en-US" altLang="ko-KR" sz="1400" b="1" dirty="0">
              <a:latin typeface="+mn-ea"/>
              <a:ea typeface="+mn-ea"/>
            </a:endParaRPr>
          </a:p>
          <a:p>
            <a:r>
              <a:rPr lang="en-US" altLang="ko-KR" sz="1400" b="1" dirty="0">
                <a:latin typeface="+mn-ea"/>
                <a:ea typeface="+mn-ea"/>
              </a:rPr>
              <a:t>	return 0;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}</a:t>
            </a:r>
            <a:endParaRPr lang="en-US" altLang="ko-KR" sz="1400" b="1" dirty="0" smtClean="0">
              <a:latin typeface="+mn-ea"/>
              <a:ea typeface="+mn-ea"/>
            </a:endParaRPr>
          </a:p>
          <a:p>
            <a:pPr lvl="1"/>
            <a:r>
              <a:rPr lang="en-US" altLang="ko-KR" sz="1400" b="1" dirty="0" smtClean="0">
                <a:latin typeface="+mn-ea"/>
                <a:ea typeface="+mn-ea"/>
              </a:rPr>
              <a:t>	</a:t>
            </a:r>
            <a:endParaRPr lang="ko-KR" altLang="en-US" sz="1400" b="1" dirty="0">
              <a:latin typeface="+mn-ea"/>
              <a:ea typeface="+mn-ea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5815519"/>
            <a:ext cx="350520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818456" y="5995290"/>
            <a:ext cx="4392488" cy="37388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디버그 </a:t>
            </a:r>
            <a:r>
              <a:rPr kumimoji="0"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– </a:t>
            </a: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디버깅하지 않고 시작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61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827584" y="548680"/>
            <a:ext cx="8316416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5496" y="15146"/>
            <a:ext cx="82078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8.5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1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차원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배열</a:t>
            </a:r>
            <a:r>
              <a:rPr kumimoji="0" lang="en-US" altLang="ko-KR" sz="1600" b="1" dirty="0">
                <a:solidFill>
                  <a:srgbClr val="FF0000"/>
                </a:solidFill>
                <a:latin typeface="+mn-ea"/>
                <a:ea typeface="+mn-ea"/>
              </a:rPr>
              <a:t>(array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</a:rPr>
              <a:t>) </a:t>
            </a:r>
            <a:r>
              <a:rPr kumimoji="0" lang="ko-KR" altLang="en-US" sz="1600" b="1" dirty="0" smtClean="0">
                <a:latin typeface="+mn-ea"/>
                <a:ea typeface="+mn-ea"/>
              </a:rPr>
              <a:t>연습</a:t>
            </a:r>
            <a:r>
              <a:rPr kumimoji="0" lang="en-US" altLang="ko-KR" sz="1600" b="1" dirty="0" smtClean="0">
                <a:latin typeface="+mn-ea"/>
                <a:ea typeface="+mn-ea"/>
              </a:rPr>
              <a:t>3</a:t>
            </a:r>
            <a:endParaRPr kumimoji="0" lang="en-US" altLang="ko-KR" sz="1600" b="1" dirty="0"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10469" y="447194"/>
            <a:ext cx="8208912" cy="632480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 smtClean="0">
                <a:latin typeface="+mn-ea"/>
                <a:ea typeface="+mn-ea"/>
              </a:rPr>
              <a:t>(1) </a:t>
            </a:r>
            <a:r>
              <a:rPr lang="ko-KR" altLang="en-US" sz="1500" b="1" dirty="0" smtClean="0">
                <a:latin typeface="+mn-ea"/>
                <a:ea typeface="+mn-ea"/>
              </a:rPr>
              <a:t>응답자 </a:t>
            </a:r>
            <a:r>
              <a:rPr lang="en-US" altLang="ko-KR" sz="1500" b="1" dirty="0">
                <a:latin typeface="+mn-ea"/>
                <a:ea typeface="+mn-ea"/>
              </a:rPr>
              <a:t>30</a:t>
            </a:r>
            <a:r>
              <a:rPr lang="ko-KR" altLang="en-US" sz="1500" b="1" dirty="0">
                <a:latin typeface="+mn-ea"/>
                <a:ea typeface="+mn-ea"/>
              </a:rPr>
              <a:t>명의 </a:t>
            </a:r>
            <a:r>
              <a:rPr lang="ko-KR" altLang="en-US" sz="1500" b="1" dirty="0">
                <a:solidFill>
                  <a:srgbClr val="0000FF"/>
                </a:solidFill>
                <a:latin typeface="+mn-ea"/>
                <a:ea typeface="+mn-ea"/>
              </a:rPr>
              <a:t>연예인 </a:t>
            </a:r>
            <a:r>
              <a:rPr lang="en-US" altLang="ko-KR" sz="1500" b="1" dirty="0">
                <a:solidFill>
                  <a:srgbClr val="0000FF"/>
                </a:solidFill>
                <a:latin typeface="+mn-ea"/>
                <a:ea typeface="+mn-ea"/>
              </a:rPr>
              <a:t>5</a:t>
            </a:r>
            <a:r>
              <a:rPr lang="ko-KR" altLang="en-US" sz="1500" b="1" dirty="0" smtClean="0">
                <a:solidFill>
                  <a:srgbClr val="0000FF"/>
                </a:solidFill>
                <a:latin typeface="+mn-ea"/>
                <a:ea typeface="+mn-ea"/>
              </a:rPr>
              <a:t>명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</a:rPr>
              <a:t>(1,2,3,4,5 : 0</a:t>
            </a:r>
            <a:r>
              <a:rPr lang="ko-KR" altLang="en-US" sz="1500" b="1" dirty="0" smtClean="0">
                <a:solidFill>
                  <a:srgbClr val="0000FF"/>
                </a:solidFill>
                <a:latin typeface="+mn-ea"/>
                <a:ea typeface="+mn-ea"/>
              </a:rPr>
              <a:t>은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ko-KR" altLang="en-US" sz="1500" b="1" dirty="0" smtClean="0">
                <a:solidFill>
                  <a:srgbClr val="0000FF"/>
                </a:solidFill>
                <a:latin typeface="+mn-ea"/>
                <a:ea typeface="+mn-ea"/>
              </a:rPr>
              <a:t>없음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r>
              <a:rPr lang="ko-KR" altLang="en-US" sz="1500" b="1" dirty="0" smtClean="0">
                <a:solidFill>
                  <a:srgbClr val="0000FF"/>
                </a:solidFill>
                <a:latin typeface="+mn-ea"/>
                <a:ea typeface="+mn-ea"/>
              </a:rPr>
              <a:t>에 </a:t>
            </a:r>
            <a:r>
              <a:rPr lang="ko-KR" altLang="en-US" sz="1500" b="1" dirty="0">
                <a:solidFill>
                  <a:srgbClr val="0000FF"/>
                </a:solidFill>
                <a:latin typeface="+mn-ea"/>
                <a:ea typeface="+mn-ea"/>
              </a:rPr>
              <a:t>대한 선호도 </a:t>
            </a:r>
            <a:r>
              <a:rPr lang="ko-KR" altLang="en-US" sz="1500" b="1" dirty="0">
                <a:latin typeface="+mn-ea"/>
                <a:ea typeface="+mn-ea"/>
              </a:rPr>
              <a:t>결과가 저장된 배열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latin typeface="+mn-ea"/>
                <a:ea typeface="+mn-ea"/>
              </a:rPr>
              <a:t>      </a:t>
            </a:r>
            <a:r>
              <a:rPr lang="en-US" altLang="ko-KR" sz="1500" b="1" dirty="0" smtClean="0">
                <a:latin typeface="+mn-ea"/>
                <a:ea typeface="+mn-ea"/>
                <a:sym typeface="Wingdings" panose="05000000000000000000" pitchFamily="2" charset="2"/>
              </a:rPr>
              <a:t> </a:t>
            </a:r>
            <a:r>
              <a:rPr lang="en-US" altLang="ko-KR" sz="1500" b="1" dirty="0" err="1" smtClean="0">
                <a:latin typeface="+mn-ea"/>
                <a:ea typeface="+mn-ea"/>
              </a:rPr>
              <a:t>int</a:t>
            </a:r>
            <a:r>
              <a:rPr lang="en-US" altLang="ko-KR" sz="1500" b="1" dirty="0" smtClean="0">
                <a:latin typeface="+mn-ea"/>
                <a:ea typeface="+mn-ea"/>
              </a:rPr>
              <a:t> </a:t>
            </a:r>
            <a:r>
              <a:rPr lang="en-US" altLang="ko-KR" sz="1500" b="1" dirty="0">
                <a:solidFill>
                  <a:srgbClr val="FF00FF"/>
                </a:solidFill>
                <a:latin typeface="+mn-ea"/>
                <a:ea typeface="+mn-ea"/>
              </a:rPr>
              <a:t>survey</a:t>
            </a:r>
            <a:r>
              <a:rPr lang="en-US" altLang="ko-KR" sz="1500" b="1" dirty="0">
                <a:latin typeface="+mn-ea"/>
                <a:ea typeface="+mn-ea"/>
              </a:rPr>
              <a:t>[30] = {</a:t>
            </a:r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en-US" altLang="ko-KR" sz="1500" b="1" dirty="0">
                <a:latin typeface="+mn-ea"/>
                <a:ea typeface="+mn-ea"/>
              </a:rPr>
              <a:t>, 3, 2, 5, 3, 2, 1, …, 1, 4, 2, </a:t>
            </a:r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3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ea typeface="+mn-ea"/>
              </a:rPr>
              <a:t>};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latin typeface="+mn-ea"/>
                <a:ea typeface="+mn-ea"/>
              </a:rPr>
              <a:t>(2) </a:t>
            </a:r>
            <a:r>
              <a:rPr lang="ko-KR" altLang="en-US" sz="1500" b="1" dirty="0">
                <a:solidFill>
                  <a:srgbClr val="0000FF"/>
                </a:solidFill>
                <a:latin typeface="+mn-ea"/>
                <a:ea typeface="+mn-ea"/>
              </a:rPr>
              <a:t>각 연예인 별 총 득표수</a:t>
            </a:r>
            <a:r>
              <a:rPr lang="ko-KR" altLang="en-US" sz="1500" b="1" dirty="0">
                <a:latin typeface="+mn-ea"/>
                <a:ea typeface="+mn-ea"/>
              </a:rPr>
              <a:t>가 저장된 배열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latin typeface="+mn-ea"/>
                <a:ea typeface="+mn-ea"/>
              </a:rPr>
              <a:t>      </a:t>
            </a:r>
            <a:r>
              <a:rPr lang="en-US" altLang="ko-KR" sz="1500" b="1" dirty="0" smtClean="0">
                <a:latin typeface="+mn-ea"/>
                <a:ea typeface="+mn-ea"/>
                <a:sym typeface="Wingdings" panose="05000000000000000000" pitchFamily="2" charset="2"/>
              </a:rPr>
              <a:t> </a:t>
            </a:r>
            <a:r>
              <a:rPr lang="en-US" altLang="ko-KR" sz="1500" b="1" dirty="0" err="1" smtClean="0">
                <a:latin typeface="+mn-ea"/>
                <a:ea typeface="+mn-ea"/>
              </a:rPr>
              <a:t>int</a:t>
            </a:r>
            <a:r>
              <a:rPr lang="en-US" altLang="ko-KR" sz="1500" b="1" dirty="0" smtClean="0">
                <a:latin typeface="+mn-ea"/>
                <a:ea typeface="+mn-ea"/>
              </a:rPr>
              <a:t> </a:t>
            </a:r>
            <a:r>
              <a:rPr lang="en-US" altLang="ko-KR" sz="1500" b="1" dirty="0">
                <a:solidFill>
                  <a:srgbClr val="FF00FF"/>
                </a:solidFill>
                <a:latin typeface="+mn-ea"/>
                <a:ea typeface="+mn-ea"/>
              </a:rPr>
              <a:t>vote</a:t>
            </a:r>
            <a:r>
              <a:rPr lang="en-US" altLang="ko-KR" sz="1500" b="1" dirty="0">
                <a:latin typeface="+mn-ea"/>
                <a:ea typeface="+mn-ea"/>
              </a:rPr>
              <a:t>[6] = </a:t>
            </a:r>
            <a:r>
              <a:rPr lang="en-US" altLang="ko-KR" sz="1500" b="1" dirty="0" smtClean="0">
                <a:latin typeface="+mn-ea"/>
                <a:ea typeface="+mn-ea"/>
              </a:rPr>
              <a:t>{};</a:t>
            </a:r>
          </a:p>
          <a:p>
            <a:pPr>
              <a:lnSpc>
                <a:spcPct val="150000"/>
              </a:lnSpc>
            </a:pPr>
            <a:endParaRPr lang="en-US" altLang="ko-KR" sz="15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15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15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15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15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latin typeface="+mn-ea"/>
                <a:ea typeface="+mn-ea"/>
              </a:rPr>
              <a:t>(3) </a:t>
            </a:r>
            <a:r>
              <a:rPr lang="ko-KR" altLang="en-US" sz="1500" b="1" dirty="0">
                <a:latin typeface="+mn-ea"/>
                <a:ea typeface="+mn-ea"/>
              </a:rPr>
              <a:t>해당 연예인의 </a:t>
            </a:r>
            <a:r>
              <a:rPr lang="ko-KR" altLang="en-US" sz="1500" b="1" dirty="0">
                <a:solidFill>
                  <a:srgbClr val="0000FF"/>
                </a:solidFill>
                <a:latin typeface="+mn-ea"/>
                <a:ea typeface="+mn-ea"/>
              </a:rPr>
              <a:t>득표수 누적</a:t>
            </a:r>
          </a:p>
          <a:p>
            <a:pPr>
              <a:lnSpc>
                <a:spcPct val="150000"/>
              </a:lnSpc>
            </a:pPr>
            <a:r>
              <a:rPr lang="ko-KR" altLang="en-US" sz="1500" b="1" dirty="0" smtClean="0">
                <a:latin typeface="+mn-ea"/>
                <a:ea typeface="+mn-ea"/>
              </a:rPr>
              <a:t>       </a:t>
            </a:r>
            <a:r>
              <a:rPr lang="en-US" altLang="ko-KR" sz="1500" b="1" dirty="0" smtClean="0">
                <a:latin typeface="+mn-ea"/>
                <a:ea typeface="+mn-ea"/>
                <a:sym typeface="Wingdings" panose="05000000000000000000" pitchFamily="2" charset="2"/>
              </a:rPr>
              <a:t> </a:t>
            </a:r>
            <a:r>
              <a:rPr lang="ko-KR" altLang="en-US" sz="1500" b="1" dirty="0" smtClean="0">
                <a:latin typeface="+mn-ea"/>
                <a:ea typeface="+mn-ea"/>
                <a:sym typeface="Wingdings" panose="05000000000000000000" pitchFamily="2" charset="2"/>
              </a:rPr>
              <a:t>예</a:t>
            </a:r>
            <a:r>
              <a:rPr lang="en-US" altLang="ko-KR" sz="1500" b="1" dirty="0" smtClean="0">
                <a:latin typeface="+mn-ea"/>
                <a:ea typeface="+mn-ea"/>
                <a:sym typeface="Wingdings" panose="05000000000000000000" pitchFamily="2" charset="2"/>
              </a:rPr>
              <a:t>, </a:t>
            </a:r>
            <a:r>
              <a:rPr lang="ko-KR" altLang="en-US" sz="1500" b="1" dirty="0" smtClean="0">
                <a:latin typeface="+mn-ea"/>
                <a:ea typeface="+mn-ea"/>
              </a:rPr>
              <a:t>설문 </a:t>
            </a:r>
            <a:r>
              <a:rPr lang="ko-KR" altLang="en-US" sz="1500" b="1" dirty="0">
                <a:latin typeface="+mn-ea"/>
                <a:ea typeface="+mn-ea"/>
              </a:rPr>
              <a:t>조사 응답이 </a:t>
            </a:r>
            <a:r>
              <a:rPr lang="en-US" altLang="ko-KR" sz="1500" b="1" dirty="0">
                <a:latin typeface="+mn-ea"/>
                <a:ea typeface="+mn-ea"/>
              </a:rPr>
              <a:t>3  →  </a:t>
            </a:r>
            <a:r>
              <a:rPr lang="en-US" altLang="ko-KR" sz="1500" b="1" dirty="0" smtClean="0">
                <a:latin typeface="+mn-ea"/>
                <a:ea typeface="+mn-ea"/>
              </a:rPr>
              <a:t>vote[3]++ 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latin typeface="+mn-ea"/>
                <a:ea typeface="+mn-ea"/>
              </a:rPr>
              <a:t>(4) </a:t>
            </a:r>
            <a:r>
              <a:rPr lang="ko-KR" altLang="en-US" sz="1500" b="1" dirty="0">
                <a:latin typeface="+mn-ea"/>
                <a:ea typeface="+mn-ea"/>
              </a:rPr>
              <a:t>모든 응답마다 확인하여 연예인 득표수 </a:t>
            </a:r>
            <a:r>
              <a:rPr lang="ko-KR" altLang="en-US" sz="1500" b="1" dirty="0" smtClean="0">
                <a:latin typeface="+mn-ea"/>
                <a:ea typeface="+mn-ea"/>
              </a:rPr>
              <a:t>누적하기</a:t>
            </a:r>
            <a:endParaRPr lang="en-US" altLang="ko-KR" sz="15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latin typeface="+mn-ea"/>
                <a:ea typeface="+mn-ea"/>
              </a:rPr>
              <a:t>       </a:t>
            </a:r>
            <a:r>
              <a:rPr lang="en-US" altLang="ko-KR" sz="1500" b="1" dirty="0" smtClean="0">
                <a:latin typeface="+mn-ea"/>
                <a:ea typeface="+mn-ea"/>
                <a:sym typeface="Wingdings" panose="05000000000000000000" pitchFamily="2" charset="2"/>
              </a:rPr>
              <a:t> </a:t>
            </a:r>
            <a:r>
              <a:rPr lang="en-US" altLang="ko-KR" sz="1500" b="1" dirty="0" smtClean="0">
                <a:latin typeface="+mn-ea"/>
                <a:ea typeface="+mn-ea"/>
              </a:rPr>
              <a:t>for </a:t>
            </a:r>
            <a:r>
              <a:rPr lang="en-US" altLang="ko-KR" sz="1500" b="1" dirty="0">
                <a:latin typeface="+mn-ea"/>
                <a:ea typeface="+mn-ea"/>
              </a:rPr>
              <a:t>(</a:t>
            </a:r>
            <a:r>
              <a:rPr lang="en-US" altLang="ko-KR" sz="1500" b="1" dirty="0" err="1">
                <a:latin typeface="+mn-ea"/>
                <a:ea typeface="+mn-ea"/>
              </a:rPr>
              <a:t>i</a:t>
            </a:r>
            <a:r>
              <a:rPr lang="en-US" altLang="ko-KR" sz="1500" b="1" dirty="0">
                <a:latin typeface="+mn-ea"/>
                <a:ea typeface="+mn-ea"/>
              </a:rPr>
              <a:t>=0; </a:t>
            </a:r>
            <a:r>
              <a:rPr lang="en-US" altLang="ko-KR" sz="1500" b="1" dirty="0" err="1">
                <a:latin typeface="+mn-ea"/>
                <a:ea typeface="+mn-ea"/>
              </a:rPr>
              <a:t>i</a:t>
            </a:r>
            <a:r>
              <a:rPr lang="en-US" altLang="ko-KR" sz="1500" b="1" dirty="0">
                <a:latin typeface="+mn-ea"/>
                <a:ea typeface="+mn-ea"/>
              </a:rPr>
              <a:t>&lt;PERSONS; </a:t>
            </a:r>
            <a:r>
              <a:rPr lang="en-US" altLang="ko-KR" sz="1500" b="1" dirty="0" err="1">
                <a:latin typeface="+mn-ea"/>
                <a:ea typeface="+mn-ea"/>
              </a:rPr>
              <a:t>i</a:t>
            </a:r>
            <a:r>
              <a:rPr lang="en-US" altLang="ko-KR" sz="1500" b="1" dirty="0" smtClean="0">
                <a:latin typeface="+mn-ea"/>
                <a:ea typeface="+mn-ea"/>
              </a:rPr>
              <a:t>++) {</a:t>
            </a:r>
            <a:endParaRPr lang="en-US" altLang="ko-KR" sz="15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latin typeface="+mn-ea"/>
                <a:ea typeface="+mn-ea"/>
              </a:rPr>
              <a:t>	vote</a:t>
            </a:r>
            <a:r>
              <a:rPr lang="en-US" altLang="ko-KR" sz="1500" b="1" dirty="0">
                <a:latin typeface="+mn-ea"/>
                <a:ea typeface="+mn-ea"/>
              </a:rPr>
              <a:t>[ </a:t>
            </a:r>
            <a:r>
              <a:rPr lang="en-US" altLang="ko-KR" sz="1500" b="1" dirty="0">
                <a:solidFill>
                  <a:srgbClr val="0000FF"/>
                </a:solidFill>
                <a:latin typeface="+mn-ea"/>
                <a:ea typeface="+mn-ea"/>
              </a:rPr>
              <a:t>survey[</a:t>
            </a:r>
            <a:r>
              <a:rPr lang="en-US" altLang="ko-KR" sz="1500" b="1" dirty="0" err="1">
                <a:solidFill>
                  <a:srgbClr val="0000FF"/>
                </a:solidFill>
                <a:latin typeface="+mn-ea"/>
                <a:ea typeface="+mn-ea"/>
              </a:rPr>
              <a:t>i</a:t>
            </a:r>
            <a:r>
              <a:rPr lang="en-US" altLang="ko-KR" sz="1500" b="1" dirty="0">
                <a:solidFill>
                  <a:srgbClr val="0000FF"/>
                </a:solidFill>
                <a:latin typeface="+mn-ea"/>
                <a:ea typeface="+mn-ea"/>
              </a:rPr>
              <a:t>] </a:t>
            </a:r>
            <a:r>
              <a:rPr lang="en-US" altLang="ko-KR" sz="1500" b="1" dirty="0">
                <a:latin typeface="+mn-ea"/>
                <a:ea typeface="+mn-ea"/>
              </a:rPr>
              <a:t>]++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latin typeface="+mn-ea"/>
                <a:ea typeface="+mn-ea"/>
              </a:rPr>
              <a:t>           }	</a:t>
            </a:r>
            <a:endParaRPr lang="ko-KR" altLang="en-US" sz="15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15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15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1500" b="1" dirty="0">
              <a:latin typeface="+mn-ea"/>
              <a:ea typeface="+mn-ea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2140" r="2017"/>
          <a:stretch/>
        </p:blipFill>
        <p:spPr bwMode="auto">
          <a:xfrm>
            <a:off x="2843808" y="1268760"/>
            <a:ext cx="5112568" cy="2297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Oval 14"/>
          <p:cNvSpPr>
            <a:spLocks noChangeArrowheads="1"/>
          </p:cNvSpPr>
          <p:nvPr/>
        </p:nvSpPr>
        <p:spPr bwMode="auto">
          <a:xfrm>
            <a:off x="3197487" y="3933056"/>
            <a:ext cx="261847" cy="345141"/>
          </a:xfrm>
          <a:prstGeom prst="rect">
            <a:avLst/>
          </a:prstGeom>
          <a:solidFill>
            <a:srgbClr val="A2D1FC">
              <a:alpha val="49804"/>
            </a:srgbClr>
          </a:solidFill>
          <a:ln w="9525" algn="ctr">
            <a:noFill/>
            <a:round/>
            <a:headEnd/>
            <a:tailEnd/>
          </a:ln>
          <a:effectLst/>
        </p:spPr>
        <p:txBody>
          <a:bodyPr wrap="square" lIns="36000" tIns="36000" rIns="36000" bIns="36000" anchor="ctr">
            <a:noAutofit/>
          </a:bodyPr>
          <a:lstStyle/>
          <a:p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3328412" y="3566734"/>
            <a:ext cx="2863398" cy="366320"/>
            <a:chOff x="-2351985" y="5022926"/>
            <a:chExt cx="2863398" cy="797115"/>
          </a:xfrm>
        </p:grpSpPr>
        <p:cxnSp>
          <p:nvCxnSpPr>
            <p:cNvPr id="19" name="구부러진 연결선 18"/>
            <p:cNvCxnSpPr>
              <a:stCxn id="20" idx="0"/>
              <a:endCxn id="17" idx="0"/>
            </p:cNvCxnSpPr>
            <p:nvPr/>
          </p:nvCxnSpPr>
          <p:spPr bwMode="auto">
            <a:xfrm rot="16200000" flipH="1" flipV="1">
              <a:off x="-1559955" y="4230896"/>
              <a:ext cx="797115" cy="2381176"/>
            </a:xfrm>
            <a:prstGeom prst="curvedConnector3">
              <a:avLst>
                <a:gd name="adj1" fmla="val -62404"/>
              </a:avLst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ysDot"/>
              <a:bevel/>
              <a:headEnd type="none" w="med" len="med"/>
              <a:tailEnd type="oval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" name="TextBox 19"/>
            <p:cNvSpPr txBox="1"/>
            <p:nvPr/>
          </p:nvSpPr>
          <p:spPr>
            <a:xfrm>
              <a:off x="-453033" y="5022928"/>
              <a:ext cx="964446" cy="581394"/>
            </a:xfrm>
            <a:prstGeom prst="rect">
              <a:avLst/>
            </a:prstGeom>
            <a:noFill/>
          </p:spPr>
          <p:txBody>
            <a:bodyPr wrap="square" lIns="18000" tIns="18000" rIns="18000" bIns="18000" rtlCol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chemeClr val="bg2">
                      <a:lumMod val="50000"/>
                    </a:schemeClr>
                  </a:solidFill>
                  <a:latin typeface="휴먼편지체" pitchFamily="18" charset="-127"/>
                  <a:ea typeface="휴먼편지체" pitchFamily="18" charset="-127"/>
                </a:defRPr>
              </a:lvl1pPr>
            </a:lstStyle>
            <a:p>
              <a:r>
                <a:rPr lang="en-US" altLang="ko-KR" sz="1500" b="1" dirty="0">
                  <a:solidFill>
                    <a:srgbClr val="0000FF"/>
                  </a:solidFill>
                  <a:latin typeface="+mn-ea"/>
                  <a:ea typeface="+mn-ea"/>
                </a:rPr>
                <a:t>survey[</a:t>
              </a:r>
              <a:r>
                <a:rPr lang="en-US" altLang="ko-KR" sz="1500" b="1" dirty="0" err="1">
                  <a:solidFill>
                    <a:srgbClr val="0000FF"/>
                  </a:solidFill>
                  <a:latin typeface="+mn-ea"/>
                  <a:ea typeface="+mn-ea"/>
                </a:rPr>
                <a:t>i</a:t>
              </a:r>
              <a:r>
                <a:rPr lang="en-US" altLang="ko-KR" sz="1500" b="1" dirty="0">
                  <a:solidFill>
                    <a:srgbClr val="0000FF"/>
                  </a:solidFill>
                  <a:latin typeface="+mn-ea"/>
                  <a:ea typeface="+mn-ea"/>
                </a:rPr>
                <a:t>]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4241958" y="3566734"/>
            <a:ext cx="1467629" cy="711463"/>
            <a:chOff x="3260330" y="2357496"/>
            <a:chExt cx="1750839" cy="711463"/>
          </a:xfrm>
        </p:grpSpPr>
        <p:sp>
          <p:nvSpPr>
            <p:cNvPr id="22" name="Oval 14"/>
            <p:cNvSpPr>
              <a:spLocks noChangeArrowheads="1"/>
            </p:cNvSpPr>
            <p:nvPr/>
          </p:nvSpPr>
          <p:spPr bwMode="auto">
            <a:xfrm>
              <a:off x="3260330" y="2723818"/>
              <a:ext cx="210855" cy="345141"/>
            </a:xfrm>
            <a:prstGeom prst="rect">
              <a:avLst/>
            </a:prstGeom>
            <a:solidFill>
              <a:srgbClr val="A2D1FC">
                <a:alpha val="49804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square" lIns="36000" tIns="36000" rIns="36000" bIns="36000" anchor="ctr">
              <a:noAutofit/>
            </a:bodyPr>
            <a:lstStyle/>
            <a:p>
              <a:endParaRPr lang="ko-KR" altLang="en-US"/>
            </a:p>
          </p:txBody>
        </p:sp>
        <p:cxnSp>
          <p:nvCxnSpPr>
            <p:cNvPr id="23" name="구부러진 연결선 22"/>
            <p:cNvCxnSpPr>
              <a:stCxn id="20" idx="0"/>
              <a:endCxn id="22" idx="0"/>
            </p:cNvCxnSpPr>
            <p:nvPr/>
          </p:nvCxnSpPr>
          <p:spPr bwMode="auto">
            <a:xfrm rot="16200000" flipH="1" flipV="1">
              <a:off x="4005303" y="1717951"/>
              <a:ext cx="366321" cy="1645411"/>
            </a:xfrm>
            <a:prstGeom prst="curvedConnector3">
              <a:avLst>
                <a:gd name="adj1" fmla="val -62404"/>
              </a:avLst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ysDot"/>
              <a:bevel/>
              <a:headEnd type="none" w="med" len="med"/>
              <a:tailEnd type="oval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aphicFrame>
        <p:nvGraphicFramePr>
          <p:cNvPr id="28" name="Group 4"/>
          <p:cNvGraphicFramePr>
            <a:graphicFrameLocks noGrp="1"/>
          </p:cNvGraphicFramePr>
          <p:nvPr>
            <p:extLst/>
          </p:nvPr>
        </p:nvGraphicFramePr>
        <p:xfrm>
          <a:off x="1789364" y="5445224"/>
          <a:ext cx="6876000" cy="609600"/>
        </p:xfrm>
        <a:graphic>
          <a:graphicData uri="http://schemas.openxmlformats.org/drawingml/2006/table">
            <a:tbl>
              <a:tblPr/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00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>
                          <a:tab pos="284163" algn="l"/>
                        </a:tabLst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Console" pitchFamily="49" charset="0"/>
                          <a:ea typeface="휴먼모음T" pitchFamily="18" charset="-127"/>
                        </a:rPr>
                        <a:t>survey[0]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>
                          <a:tab pos="284163" algn="l"/>
                        </a:tabLst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Console" pitchFamily="49" charset="0"/>
                          <a:ea typeface="휴먼모음T" pitchFamily="18" charset="-127"/>
                        </a:rPr>
                        <a:t>survey[1]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>
                          <a:tab pos="284163" algn="l"/>
                        </a:tabLst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Console" pitchFamily="49" charset="0"/>
                          <a:ea typeface="휴먼모음T" pitchFamily="18" charset="-127"/>
                        </a:rPr>
                        <a:t>survey[2]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>
                          <a:tab pos="284163" algn="l"/>
                        </a:tabLst>
                      </a:pPr>
                      <a:endParaRPr kumimoji="0" lang="en-US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Console" pitchFamily="49" charset="0"/>
                        <a:ea typeface="휴먼모음T" pitchFamily="18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>
                          <a:tab pos="284163" algn="l"/>
                        </a:tabLst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Console" pitchFamily="49" charset="0"/>
                          <a:ea typeface="휴먼모음T" pitchFamily="18" charset="-127"/>
                        </a:rPr>
                        <a:t>survey[29]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Console" pitchFamily="49" charset="0"/>
                        <a:ea typeface="휴먼모음T" pitchFamily="18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>
                          <a:tab pos="284163" algn="l"/>
                        </a:tabLst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99"/>
                          </a:solidFill>
                          <a:effectLst/>
                          <a:latin typeface="Lucida Console" pitchFamily="49" charset="0"/>
                          <a:ea typeface="휴먼모음T" pitchFamily="18" charset="-127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D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>
                          <a:tab pos="284163" algn="l"/>
                        </a:tabLst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99"/>
                          </a:solidFill>
                          <a:effectLst/>
                          <a:latin typeface="Lucida Console" pitchFamily="49" charset="0"/>
                          <a:ea typeface="휴먼모음T" pitchFamily="18" charset="-127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D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>
                          <a:tab pos="284163" algn="l"/>
                        </a:tabLst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99"/>
                          </a:solidFill>
                          <a:effectLst/>
                          <a:latin typeface="Lucida Console" pitchFamily="49" charset="0"/>
                          <a:ea typeface="휴먼모음T" pitchFamily="18" charset="-127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D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>
                          <a:tab pos="284163" algn="l"/>
                        </a:tabLst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99"/>
                          </a:solidFill>
                          <a:effectLst/>
                          <a:latin typeface="Lucida Console" pitchFamily="49" charset="0"/>
                          <a:ea typeface="휴먼모음T" pitchFamily="18" charset="-127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D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>
                          <a:tab pos="284163" algn="l"/>
                        </a:tabLst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99"/>
                          </a:solidFill>
                          <a:effectLst/>
                          <a:latin typeface="Lucida Console" pitchFamily="49" charset="0"/>
                          <a:ea typeface="휴먼모음T" pitchFamily="18" charset="-127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D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9" name="Group 4"/>
          <p:cNvGraphicFramePr>
            <a:graphicFrameLocks noGrp="1"/>
          </p:cNvGraphicFramePr>
          <p:nvPr>
            <p:extLst/>
          </p:nvPr>
        </p:nvGraphicFramePr>
        <p:xfrm>
          <a:off x="1781939" y="6158156"/>
          <a:ext cx="5816988" cy="644526"/>
        </p:xfrm>
        <a:graphic>
          <a:graphicData uri="http://schemas.openxmlformats.org/drawingml/2006/table">
            <a:tbl>
              <a:tblPr/>
              <a:tblGrid>
                <a:gridCol w="9694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94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94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9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94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94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22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>
                          <a:tab pos="284163" algn="l"/>
                        </a:tabLst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Console" pitchFamily="49" charset="0"/>
                          <a:ea typeface="휴먼모음T" pitchFamily="18" charset="-127"/>
                        </a:rPr>
                        <a:t>vote[0]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>
                          <a:tab pos="284163" algn="l"/>
                        </a:tabLst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Console" pitchFamily="49" charset="0"/>
                          <a:ea typeface="휴먼모음T" pitchFamily="18" charset="-127"/>
                        </a:rPr>
                        <a:t>vote[1]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>
                          <a:tab pos="284163" algn="l"/>
                        </a:tabLst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Console" pitchFamily="49" charset="0"/>
                          <a:ea typeface="휴먼모음T" pitchFamily="18" charset="-127"/>
                        </a:rPr>
                        <a:t>vote[2]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>
                          <a:tab pos="284163" algn="l"/>
                        </a:tabLst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Console" pitchFamily="49" charset="0"/>
                          <a:ea typeface="휴먼모음T" pitchFamily="18" charset="-127"/>
                        </a:rPr>
                        <a:t>vote[3]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>
                          <a:tab pos="284163" algn="l"/>
                        </a:tabLst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Console" pitchFamily="49" charset="0"/>
                          <a:ea typeface="휴먼모음T" pitchFamily="18" charset="-127"/>
                        </a:rPr>
                        <a:t>vote[4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Console" pitchFamily="49" charset="0"/>
                          <a:ea typeface="휴먼모음T" pitchFamily="18" charset="-127"/>
                        </a:rPr>
                        <a:t>]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>
                          <a:tab pos="284163" algn="l"/>
                        </a:tabLst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Console" pitchFamily="49" charset="0"/>
                          <a:ea typeface="휴먼모음T" pitchFamily="18" charset="-127"/>
                        </a:rPr>
                        <a:t>vote[5]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2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>
                          <a:tab pos="284163" algn="l"/>
                        </a:tabLst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99"/>
                          </a:solidFill>
                          <a:effectLst/>
                          <a:latin typeface="Lucida Console" pitchFamily="49" charset="0"/>
                          <a:ea typeface="휴먼모음T" pitchFamily="18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>
                          <a:tab pos="284163" algn="l"/>
                        </a:tabLst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99"/>
                          </a:solidFill>
                          <a:effectLst/>
                          <a:latin typeface="Lucida Console" pitchFamily="49" charset="0"/>
                          <a:ea typeface="휴먼모음T" pitchFamily="18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>
                          <a:tab pos="284163" algn="l"/>
                        </a:tabLst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99"/>
                          </a:solidFill>
                          <a:effectLst/>
                          <a:latin typeface="Lucida Console" pitchFamily="49" charset="0"/>
                          <a:ea typeface="휴먼모음T" pitchFamily="18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>
                          <a:tab pos="284163" algn="l"/>
                        </a:tabLst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99"/>
                          </a:solidFill>
                          <a:effectLst/>
                          <a:latin typeface="Lucida Console" pitchFamily="49" charset="0"/>
                          <a:ea typeface="휴먼모음T" pitchFamily="18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>
                          <a:tab pos="284163" algn="l"/>
                        </a:tabLst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99"/>
                          </a:solidFill>
                          <a:effectLst/>
                          <a:latin typeface="Lucida Console" pitchFamily="49" charset="0"/>
                          <a:ea typeface="휴먼모음T" pitchFamily="18" charset="-127"/>
                        </a:rPr>
                        <a:t>0</a:t>
                      </a:r>
                      <a:endParaRPr kumimoji="0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6699"/>
                        </a:solidFill>
                        <a:effectLst/>
                        <a:latin typeface="Lucida Console" pitchFamily="49" charset="0"/>
                        <a:ea typeface="휴먼모음T" pitchFamily="18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>
                          <a:tab pos="284163" algn="l"/>
                        </a:tabLst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99"/>
                          </a:solidFill>
                          <a:effectLst/>
                          <a:latin typeface="Lucida Console" pitchFamily="49" charset="0"/>
                          <a:ea typeface="휴먼모음T" pitchFamily="18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3" name="직선 화살표 연결선 2"/>
          <p:cNvCxnSpPr/>
          <p:nvPr/>
        </p:nvCxnSpPr>
        <p:spPr>
          <a:xfrm flipH="1">
            <a:off x="2267744" y="1124744"/>
            <a:ext cx="720080" cy="504056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83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27584" y="548680"/>
            <a:ext cx="8316416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3224" y="0"/>
            <a:ext cx="9120776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+mn-ea"/>
                <a:ea typeface="+mn-ea"/>
              </a:rPr>
              <a:t>#include &lt;</a:t>
            </a:r>
            <a:r>
              <a:rPr lang="en-US" altLang="ko-KR" sz="1400" b="1" dirty="0" err="1">
                <a:latin typeface="+mn-ea"/>
                <a:ea typeface="+mn-ea"/>
              </a:rPr>
              <a:t>stdio.h</a:t>
            </a:r>
            <a:r>
              <a:rPr lang="en-US" altLang="ko-KR" sz="1400" b="1" dirty="0" smtClean="0">
                <a:latin typeface="+mn-ea"/>
                <a:ea typeface="+mn-ea"/>
              </a:rPr>
              <a:t>&gt;</a:t>
            </a:r>
          </a:p>
          <a:p>
            <a:endParaRPr lang="en-US" altLang="ko-KR" sz="1400" b="1" dirty="0">
              <a:latin typeface="+mn-ea"/>
              <a:ea typeface="+mn-ea"/>
            </a:endParaRPr>
          </a:p>
          <a:p>
            <a:r>
              <a:rPr lang="en-US" altLang="ko-KR" sz="1400" b="1" dirty="0">
                <a:latin typeface="+mn-ea"/>
                <a:ea typeface="+mn-ea"/>
              </a:rPr>
              <a:t>#define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PERSONS</a:t>
            </a:r>
            <a:r>
              <a:rPr lang="en-US" altLang="ko-KR" sz="1400" b="1" dirty="0">
                <a:latin typeface="+mn-ea"/>
                <a:ea typeface="+mn-ea"/>
              </a:rPr>
              <a:t> 30	</a:t>
            </a:r>
            <a:r>
              <a:rPr lang="en-US" altLang="ko-KR" sz="1400" b="1" dirty="0" smtClean="0">
                <a:latin typeface="+mn-ea"/>
                <a:ea typeface="+mn-ea"/>
              </a:rPr>
              <a:t>	// </a:t>
            </a:r>
            <a:r>
              <a:rPr lang="ko-KR" altLang="en-US" sz="1400" b="1" dirty="0">
                <a:latin typeface="+mn-ea"/>
                <a:ea typeface="+mn-ea"/>
              </a:rPr>
              <a:t>설문 조사 </a:t>
            </a:r>
            <a:r>
              <a:rPr lang="ko-KR" altLang="en-US" sz="1400" b="1" dirty="0" err="1">
                <a:latin typeface="+mn-ea"/>
                <a:ea typeface="+mn-ea"/>
              </a:rPr>
              <a:t>응답수</a:t>
            </a:r>
            <a:endParaRPr lang="ko-KR" altLang="en-US" sz="1400" b="1" dirty="0">
              <a:latin typeface="+mn-ea"/>
              <a:ea typeface="+mn-ea"/>
            </a:endParaRPr>
          </a:p>
          <a:p>
            <a:r>
              <a:rPr lang="en-US" altLang="ko-KR" sz="1400" b="1" dirty="0">
                <a:latin typeface="+mn-ea"/>
                <a:ea typeface="+mn-ea"/>
              </a:rPr>
              <a:t>#define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STARS</a:t>
            </a:r>
            <a:r>
              <a:rPr lang="en-US" altLang="ko-KR" sz="1400" b="1" dirty="0">
                <a:latin typeface="+mn-ea"/>
                <a:ea typeface="+mn-ea"/>
              </a:rPr>
              <a:t> 6		// </a:t>
            </a:r>
            <a:r>
              <a:rPr lang="ko-KR" altLang="en-US" sz="1400" b="1" dirty="0">
                <a:latin typeface="+mn-ea"/>
                <a:ea typeface="+mn-ea"/>
              </a:rPr>
              <a:t>연예인 번호와 </a:t>
            </a:r>
            <a:r>
              <a:rPr lang="en-US" altLang="ko-KR" sz="1400" b="1" dirty="0">
                <a:latin typeface="+mn-ea"/>
                <a:ea typeface="+mn-ea"/>
              </a:rPr>
              <a:t>vote </a:t>
            </a:r>
            <a:r>
              <a:rPr lang="ko-KR" altLang="en-US" sz="1400" b="1" dirty="0">
                <a:latin typeface="+mn-ea"/>
                <a:ea typeface="+mn-ea"/>
              </a:rPr>
              <a:t>배열의 첨자를 일치시키기 위해 연예인 수</a:t>
            </a:r>
            <a:r>
              <a:rPr lang="en-US" altLang="ko-KR" sz="1400" b="1" dirty="0">
                <a:latin typeface="+mn-ea"/>
                <a:ea typeface="+mn-ea"/>
              </a:rPr>
              <a:t>+1</a:t>
            </a:r>
          </a:p>
          <a:p>
            <a:endParaRPr lang="en-US" altLang="ko-KR" sz="1400" b="1" dirty="0">
              <a:latin typeface="+mn-ea"/>
              <a:ea typeface="+mn-ea"/>
            </a:endParaRPr>
          </a:p>
          <a:p>
            <a:r>
              <a:rPr lang="en-US" altLang="ko-KR" sz="1400" b="1" dirty="0" err="1">
                <a:latin typeface="+mn-ea"/>
                <a:ea typeface="+mn-ea"/>
              </a:rPr>
              <a:t>int</a:t>
            </a:r>
            <a:r>
              <a:rPr lang="en-US" altLang="ko-KR" sz="1400" b="1" dirty="0">
                <a:latin typeface="+mn-ea"/>
                <a:ea typeface="+mn-ea"/>
              </a:rPr>
              <a:t> main()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{	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err="1">
                <a:latin typeface="+mn-ea"/>
                <a:ea typeface="+mn-ea"/>
              </a:rPr>
              <a:t>int</a:t>
            </a:r>
            <a:r>
              <a:rPr lang="en-US" altLang="ko-KR" sz="1400" b="1" dirty="0">
                <a:latin typeface="+mn-ea"/>
                <a:ea typeface="+mn-ea"/>
              </a:rPr>
              <a:t> 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</a:rPr>
              <a:t>survey</a:t>
            </a:r>
            <a:r>
              <a:rPr lang="en-US" altLang="ko-KR" sz="1400" b="1" dirty="0">
                <a:latin typeface="+mn-ea"/>
                <a:ea typeface="+mn-ea"/>
              </a:rPr>
              <a:t>[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PERSONS</a:t>
            </a:r>
            <a:r>
              <a:rPr lang="en-US" altLang="ko-KR" sz="1400" b="1" dirty="0">
                <a:latin typeface="+mn-ea"/>
                <a:ea typeface="+mn-ea"/>
              </a:rPr>
              <a:t>] = {1, 3, 2, 5, 3, </a:t>
            </a:r>
            <a:r>
              <a:rPr lang="en-US" altLang="ko-KR" sz="1400" b="1" dirty="0" smtClean="0">
                <a:latin typeface="+mn-ea"/>
                <a:ea typeface="+mn-ea"/>
              </a:rPr>
              <a:t> 2</a:t>
            </a:r>
            <a:r>
              <a:rPr lang="en-US" altLang="ko-KR" sz="1400" b="1" dirty="0">
                <a:latin typeface="+mn-ea"/>
                <a:ea typeface="+mn-ea"/>
              </a:rPr>
              <a:t>, 1, 2, 3, 4, </a:t>
            </a:r>
            <a:r>
              <a:rPr lang="en-US" altLang="ko-KR" sz="1400" b="1" dirty="0" smtClean="0">
                <a:latin typeface="+mn-ea"/>
                <a:ea typeface="+mn-ea"/>
              </a:rPr>
              <a:t> 5</a:t>
            </a:r>
            <a:r>
              <a:rPr lang="en-US" altLang="ko-KR" sz="1400" b="1" dirty="0">
                <a:latin typeface="+mn-ea"/>
                <a:ea typeface="+mn-ea"/>
              </a:rPr>
              <a:t>, 2, 3, 3, 2, </a:t>
            </a:r>
          </a:p>
          <a:p>
            <a:r>
              <a:rPr lang="en-US" altLang="ko-KR" sz="1400" b="1" dirty="0" smtClean="0">
                <a:latin typeface="+mn-ea"/>
                <a:ea typeface="+mn-ea"/>
              </a:rPr>
              <a:t>	                                  </a:t>
            </a:r>
            <a:r>
              <a:rPr lang="en-US" altLang="ko-KR" sz="1400" b="1" dirty="0">
                <a:latin typeface="+mn-ea"/>
                <a:ea typeface="+mn-ea"/>
              </a:rPr>
              <a:t>1, 4, 5, 2, 3, </a:t>
            </a:r>
            <a:r>
              <a:rPr lang="en-US" altLang="ko-KR" sz="1400" b="1" dirty="0" smtClean="0">
                <a:latin typeface="+mn-ea"/>
                <a:ea typeface="+mn-ea"/>
              </a:rPr>
              <a:t> 5</a:t>
            </a:r>
            <a:r>
              <a:rPr lang="en-US" altLang="ko-KR" sz="1400" b="1" dirty="0">
                <a:latin typeface="+mn-ea"/>
                <a:ea typeface="+mn-ea"/>
              </a:rPr>
              <a:t>, 1, 3, 4, 2, </a:t>
            </a:r>
            <a:r>
              <a:rPr lang="en-US" altLang="ko-KR" sz="1400" b="1" dirty="0" smtClean="0">
                <a:latin typeface="+mn-ea"/>
                <a:ea typeface="+mn-ea"/>
              </a:rPr>
              <a:t> 3</a:t>
            </a:r>
            <a:r>
              <a:rPr lang="en-US" altLang="ko-KR" sz="1400" b="1" dirty="0">
                <a:latin typeface="+mn-ea"/>
                <a:ea typeface="+mn-ea"/>
              </a:rPr>
              <a:t>, 1, 4, 2,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3};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err="1">
                <a:latin typeface="+mn-ea"/>
                <a:ea typeface="+mn-ea"/>
              </a:rPr>
              <a:t>int</a:t>
            </a:r>
            <a:r>
              <a:rPr lang="en-US" altLang="ko-KR" sz="1400" b="1" dirty="0">
                <a:latin typeface="+mn-ea"/>
                <a:ea typeface="+mn-ea"/>
              </a:rPr>
              <a:t> 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</a:rPr>
              <a:t>vote</a:t>
            </a:r>
            <a:r>
              <a:rPr lang="en-US" altLang="ko-KR" sz="1400" b="1" dirty="0">
                <a:latin typeface="+mn-ea"/>
                <a:ea typeface="+mn-ea"/>
              </a:rPr>
              <a:t>[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STARS</a:t>
            </a:r>
            <a:r>
              <a:rPr lang="en-US" altLang="ko-KR" sz="1400" b="1" dirty="0">
                <a:latin typeface="+mn-ea"/>
                <a:ea typeface="+mn-ea"/>
              </a:rPr>
              <a:t>] = </a:t>
            </a:r>
            <a:r>
              <a:rPr lang="en-US" altLang="ko-KR" sz="1400" b="1" dirty="0" smtClean="0">
                <a:latin typeface="+mn-ea"/>
                <a:ea typeface="+mn-ea"/>
              </a:rPr>
              <a:t>{};</a:t>
            </a:r>
            <a:endParaRPr lang="en-US" altLang="ko-KR" sz="1400" b="1" dirty="0">
              <a:latin typeface="+mn-ea"/>
              <a:ea typeface="+mn-ea"/>
            </a:endParaRPr>
          </a:p>
          <a:p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err="1">
                <a:latin typeface="+mn-ea"/>
                <a:ea typeface="+mn-ea"/>
              </a:rPr>
              <a:t>int</a:t>
            </a:r>
            <a:r>
              <a:rPr lang="en-US" altLang="ko-KR" sz="1400" b="1" dirty="0">
                <a:latin typeface="+mn-ea"/>
                <a:ea typeface="+mn-ea"/>
              </a:rPr>
              <a:t> </a:t>
            </a:r>
            <a:r>
              <a:rPr lang="en-US" altLang="ko-KR" sz="1400" b="1" dirty="0" err="1">
                <a:latin typeface="+mn-ea"/>
                <a:ea typeface="+mn-ea"/>
              </a:rPr>
              <a:t>i</a:t>
            </a:r>
            <a:r>
              <a:rPr lang="en-US" altLang="ko-KR" sz="1400" b="1" dirty="0">
                <a:latin typeface="+mn-ea"/>
                <a:ea typeface="+mn-ea"/>
              </a:rPr>
              <a:t>;</a:t>
            </a:r>
          </a:p>
          <a:p>
            <a:endParaRPr lang="en-US" altLang="ko-KR" sz="1400" b="1" dirty="0">
              <a:latin typeface="+mn-ea"/>
              <a:ea typeface="+mn-ea"/>
            </a:endParaRPr>
          </a:p>
          <a:p>
            <a:r>
              <a:rPr lang="en-US" altLang="ko-KR" sz="1400" b="1" dirty="0">
                <a:latin typeface="+mn-ea"/>
                <a:ea typeface="+mn-ea"/>
              </a:rPr>
              <a:t>	for (</a:t>
            </a:r>
            <a:r>
              <a:rPr lang="en-US" altLang="ko-KR" sz="1400" b="1" dirty="0" err="1">
                <a:latin typeface="+mn-ea"/>
                <a:ea typeface="+mn-ea"/>
              </a:rPr>
              <a:t>i</a:t>
            </a:r>
            <a:r>
              <a:rPr lang="en-US" altLang="ko-KR" sz="1400" b="1" dirty="0">
                <a:latin typeface="+mn-ea"/>
                <a:ea typeface="+mn-ea"/>
              </a:rPr>
              <a:t>=0; </a:t>
            </a:r>
            <a:r>
              <a:rPr lang="en-US" altLang="ko-KR" sz="1400" b="1" dirty="0" err="1">
                <a:solidFill>
                  <a:srgbClr val="FF0000"/>
                </a:solidFill>
                <a:latin typeface="+mn-ea"/>
                <a:ea typeface="+mn-ea"/>
              </a:rPr>
              <a:t>i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&lt;PERSONS</a:t>
            </a:r>
            <a:r>
              <a:rPr lang="en-US" altLang="ko-KR" sz="1400" b="1" dirty="0">
                <a:latin typeface="+mn-ea"/>
                <a:ea typeface="+mn-ea"/>
              </a:rPr>
              <a:t>; </a:t>
            </a:r>
            <a:r>
              <a:rPr lang="en-US" altLang="ko-KR" sz="1400" b="1" dirty="0" err="1">
                <a:latin typeface="+mn-ea"/>
                <a:ea typeface="+mn-ea"/>
              </a:rPr>
              <a:t>i</a:t>
            </a:r>
            <a:r>
              <a:rPr lang="en-US" altLang="ko-KR" sz="1400" b="1" dirty="0">
                <a:latin typeface="+mn-ea"/>
                <a:ea typeface="+mn-ea"/>
              </a:rPr>
              <a:t>++) 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	{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		</a:t>
            </a:r>
            <a:r>
              <a:rPr lang="en-US" altLang="ko-KR" sz="1400" b="1" dirty="0">
                <a:solidFill>
                  <a:srgbClr val="FF00FF"/>
                </a:solidFill>
                <a:latin typeface="+mn-ea"/>
                <a:ea typeface="+mn-ea"/>
              </a:rPr>
              <a:t>vote</a:t>
            </a:r>
            <a:r>
              <a:rPr lang="en-US" altLang="ko-KR" sz="1400" b="1" dirty="0">
                <a:latin typeface="+mn-ea"/>
                <a:ea typeface="+mn-ea"/>
              </a:rPr>
              <a:t>[</a:t>
            </a:r>
            <a:r>
              <a:rPr lang="en-US" altLang="ko-KR" sz="1400" b="1" dirty="0">
                <a:solidFill>
                  <a:srgbClr val="FF00FF"/>
                </a:solidFill>
                <a:latin typeface="+mn-ea"/>
                <a:ea typeface="+mn-ea"/>
              </a:rPr>
              <a:t>survey[</a:t>
            </a:r>
            <a:r>
              <a:rPr lang="en-US" altLang="ko-KR" sz="1400" b="1" dirty="0" err="1">
                <a:solidFill>
                  <a:srgbClr val="FF00FF"/>
                </a:solidFill>
                <a:latin typeface="+mn-ea"/>
                <a:ea typeface="+mn-ea"/>
              </a:rPr>
              <a:t>i</a:t>
            </a:r>
            <a:r>
              <a:rPr lang="en-US" altLang="ko-KR" sz="1400" b="1" dirty="0">
                <a:solidFill>
                  <a:srgbClr val="FF00FF"/>
                </a:solidFill>
                <a:latin typeface="+mn-ea"/>
                <a:ea typeface="+mn-ea"/>
              </a:rPr>
              <a:t>]</a:t>
            </a:r>
            <a:r>
              <a:rPr lang="en-US" altLang="ko-KR" sz="1400" b="1" dirty="0">
                <a:latin typeface="+mn-ea"/>
                <a:ea typeface="+mn-ea"/>
              </a:rPr>
              <a:t>]++; 		// </a:t>
            </a:r>
            <a:r>
              <a:rPr lang="ko-KR" altLang="en-US" sz="1400" b="1" dirty="0" smtClean="0">
                <a:latin typeface="+mn-ea"/>
                <a:ea typeface="+mn-ea"/>
              </a:rPr>
              <a:t>연예인</a:t>
            </a:r>
            <a:r>
              <a:rPr lang="en-US" altLang="ko-KR" sz="1400" b="1" dirty="0">
                <a:latin typeface="+mn-ea"/>
                <a:ea typeface="+mn-ea"/>
              </a:rPr>
              <a:t>(survey[</a:t>
            </a:r>
            <a:r>
              <a:rPr lang="en-US" altLang="ko-KR" sz="1400" b="1" dirty="0" err="1">
                <a:latin typeface="+mn-ea"/>
                <a:ea typeface="+mn-ea"/>
              </a:rPr>
              <a:t>i</a:t>
            </a:r>
            <a:r>
              <a:rPr lang="en-US" altLang="ko-KR" sz="1400" b="1" dirty="0">
                <a:latin typeface="+mn-ea"/>
                <a:ea typeface="+mn-ea"/>
              </a:rPr>
              <a:t>])</a:t>
            </a:r>
            <a:r>
              <a:rPr lang="ko-KR" altLang="en-US" sz="1400" b="1" dirty="0">
                <a:latin typeface="+mn-ea"/>
                <a:ea typeface="+mn-ea"/>
              </a:rPr>
              <a:t>의 득표수를 </a:t>
            </a:r>
            <a:r>
              <a:rPr lang="en-US" altLang="ko-KR" sz="1400" b="1" dirty="0">
                <a:latin typeface="+mn-ea"/>
                <a:ea typeface="+mn-ea"/>
              </a:rPr>
              <a:t>1 </a:t>
            </a:r>
            <a:r>
              <a:rPr lang="ko-KR" altLang="en-US" sz="1400" b="1" dirty="0">
                <a:latin typeface="+mn-ea"/>
                <a:ea typeface="+mn-ea"/>
              </a:rPr>
              <a:t>증가</a:t>
            </a:r>
          </a:p>
          <a:p>
            <a:r>
              <a:rPr lang="ko-KR" altLang="en-US" sz="1400" b="1" dirty="0">
                <a:latin typeface="+mn-ea"/>
                <a:ea typeface="+mn-ea"/>
              </a:rPr>
              <a:t>	</a:t>
            </a:r>
            <a:r>
              <a:rPr lang="en-US" altLang="ko-KR" sz="1400" b="1" dirty="0">
                <a:latin typeface="+mn-ea"/>
                <a:ea typeface="+mn-ea"/>
              </a:rPr>
              <a:t>}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		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err="1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</a:t>
            </a:r>
            <a:r>
              <a:rPr lang="ko-KR" altLang="en-US" sz="1400" b="1" dirty="0">
                <a:latin typeface="+mn-ea"/>
                <a:ea typeface="+mn-ea"/>
              </a:rPr>
              <a:t>연예인 득표수 </a:t>
            </a:r>
            <a:r>
              <a:rPr lang="en-US" altLang="ko-KR" sz="1400" b="1" dirty="0">
                <a:latin typeface="+mn-ea"/>
                <a:ea typeface="+mn-ea"/>
              </a:rPr>
              <a:t>\n");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err="1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("============== \n</a:t>
            </a:r>
            <a:r>
              <a:rPr lang="en-US" altLang="ko-KR" sz="1400" b="1" dirty="0" smtClean="0">
                <a:latin typeface="+mn-ea"/>
                <a:ea typeface="+mn-ea"/>
              </a:rPr>
              <a:t>");</a:t>
            </a:r>
          </a:p>
          <a:p>
            <a:endParaRPr lang="en-US" altLang="ko-KR" sz="1400" b="1" dirty="0">
              <a:latin typeface="+mn-ea"/>
              <a:ea typeface="+mn-ea"/>
            </a:endParaRPr>
          </a:p>
          <a:p>
            <a:r>
              <a:rPr lang="en-US" altLang="ko-KR" sz="1400" b="1" dirty="0">
                <a:latin typeface="+mn-ea"/>
                <a:ea typeface="+mn-ea"/>
              </a:rPr>
              <a:t>	for (</a:t>
            </a:r>
            <a:r>
              <a:rPr lang="en-US" altLang="ko-KR" sz="1400" b="1" dirty="0" err="1">
                <a:solidFill>
                  <a:srgbClr val="FF00FF"/>
                </a:solidFill>
                <a:latin typeface="+mn-ea"/>
                <a:ea typeface="+mn-ea"/>
              </a:rPr>
              <a:t>i</a:t>
            </a:r>
            <a:r>
              <a:rPr lang="en-US" altLang="ko-KR" sz="1400" b="1" dirty="0">
                <a:solidFill>
                  <a:srgbClr val="FF00FF"/>
                </a:solidFill>
                <a:latin typeface="+mn-ea"/>
                <a:ea typeface="+mn-ea"/>
              </a:rPr>
              <a:t>=1</a:t>
            </a:r>
            <a:r>
              <a:rPr lang="en-US" altLang="ko-KR" sz="1400" b="1" dirty="0">
                <a:latin typeface="+mn-ea"/>
                <a:ea typeface="+mn-ea"/>
              </a:rPr>
              <a:t>; </a:t>
            </a:r>
            <a:r>
              <a:rPr lang="en-US" altLang="ko-KR" sz="1400" b="1" dirty="0" err="1">
                <a:latin typeface="+mn-ea"/>
                <a:ea typeface="+mn-ea"/>
              </a:rPr>
              <a:t>i</a:t>
            </a:r>
            <a:r>
              <a:rPr lang="en-US" altLang="ko-KR" sz="1400" b="1" dirty="0">
                <a:latin typeface="+mn-ea"/>
                <a:ea typeface="+mn-ea"/>
              </a:rPr>
              <a:t>&lt;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STARS</a:t>
            </a:r>
            <a:r>
              <a:rPr lang="en-US" altLang="ko-KR" sz="1400" b="1" dirty="0">
                <a:latin typeface="+mn-ea"/>
                <a:ea typeface="+mn-ea"/>
              </a:rPr>
              <a:t>; </a:t>
            </a:r>
            <a:r>
              <a:rPr lang="en-US" altLang="ko-KR" sz="1400" b="1" dirty="0" err="1">
                <a:latin typeface="+mn-ea"/>
                <a:ea typeface="+mn-ea"/>
              </a:rPr>
              <a:t>i</a:t>
            </a:r>
            <a:r>
              <a:rPr lang="en-US" altLang="ko-KR" sz="1400" b="1" dirty="0">
                <a:latin typeface="+mn-ea"/>
                <a:ea typeface="+mn-ea"/>
              </a:rPr>
              <a:t>++) </a:t>
            </a:r>
            <a:r>
              <a:rPr lang="en-US" altLang="ko-KR" sz="1400" b="1" dirty="0" smtClean="0">
                <a:latin typeface="+mn-ea"/>
                <a:ea typeface="+mn-ea"/>
              </a:rPr>
              <a:t>{</a:t>
            </a: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smtClean="0">
                <a:latin typeface="+mn-ea"/>
                <a:ea typeface="+mn-ea"/>
              </a:rPr>
              <a:t>              		// </a:t>
            </a:r>
            <a:r>
              <a:rPr lang="en-US" altLang="ko-KR" sz="1400" b="1" dirty="0">
                <a:latin typeface="+mn-ea"/>
                <a:ea typeface="+mn-ea"/>
              </a:rPr>
              <a:t>vote[0]</a:t>
            </a:r>
            <a:r>
              <a:rPr lang="ko-KR" altLang="en-US" sz="1400" b="1" dirty="0">
                <a:latin typeface="+mn-ea"/>
                <a:ea typeface="+mn-ea"/>
              </a:rPr>
              <a:t>에는 </a:t>
            </a:r>
            <a:r>
              <a:rPr lang="ko-KR" altLang="en-US" sz="1400" b="1" dirty="0" smtClean="0">
                <a:latin typeface="+mn-ea"/>
                <a:ea typeface="+mn-ea"/>
              </a:rPr>
              <a:t>저장되지 않음</a:t>
            </a:r>
            <a:r>
              <a:rPr lang="en-US" altLang="ko-KR" sz="1400" b="1" dirty="0" smtClean="0">
                <a:latin typeface="+mn-ea"/>
                <a:ea typeface="+mn-ea"/>
              </a:rPr>
              <a:t>.</a:t>
            </a:r>
            <a:endParaRPr lang="en-US" altLang="ko-KR" sz="1400" b="1" dirty="0">
              <a:latin typeface="+mn-ea"/>
              <a:ea typeface="+mn-ea"/>
            </a:endParaRPr>
          </a:p>
          <a:p>
            <a:r>
              <a:rPr lang="en-US" altLang="ko-KR" sz="1400" b="1" dirty="0">
                <a:latin typeface="+mn-ea"/>
                <a:ea typeface="+mn-ea"/>
              </a:rPr>
              <a:t>		</a:t>
            </a:r>
            <a:r>
              <a:rPr lang="en-US" altLang="ko-KR" sz="1400" b="1" dirty="0" err="1">
                <a:latin typeface="+mn-ea"/>
                <a:ea typeface="+mn-ea"/>
              </a:rPr>
              <a:t>printf</a:t>
            </a:r>
            <a:r>
              <a:rPr lang="en-US" altLang="ko-KR" sz="1400" b="1" dirty="0" smtClean="0">
                <a:latin typeface="+mn-ea"/>
                <a:ea typeface="+mn-ea"/>
              </a:rPr>
              <a:t>("  %</a:t>
            </a:r>
            <a:r>
              <a:rPr lang="en-US" altLang="ko-KR" sz="1400" b="1" dirty="0">
                <a:latin typeface="+mn-ea"/>
                <a:ea typeface="+mn-ea"/>
              </a:rPr>
              <a:t>d</a:t>
            </a:r>
            <a:r>
              <a:rPr lang="ko-KR" altLang="en-US" sz="1400" b="1" dirty="0" smtClean="0">
                <a:latin typeface="+mn-ea"/>
                <a:ea typeface="+mn-ea"/>
              </a:rPr>
              <a:t>번    </a:t>
            </a:r>
            <a:r>
              <a:rPr lang="en-US" altLang="ko-KR" sz="1400" b="1" dirty="0" smtClean="0">
                <a:latin typeface="+mn-ea"/>
                <a:ea typeface="+mn-ea"/>
              </a:rPr>
              <a:t>%</a:t>
            </a:r>
            <a:r>
              <a:rPr lang="en-US" altLang="ko-KR" sz="1400" b="1" dirty="0">
                <a:latin typeface="+mn-ea"/>
                <a:ea typeface="+mn-ea"/>
              </a:rPr>
              <a:t>d</a:t>
            </a:r>
            <a:r>
              <a:rPr lang="ko-KR" altLang="en-US" sz="1400" b="1" dirty="0">
                <a:latin typeface="+mn-ea"/>
                <a:ea typeface="+mn-ea"/>
              </a:rPr>
              <a:t>표 </a:t>
            </a:r>
            <a:r>
              <a:rPr lang="en-US" altLang="ko-KR" sz="1400" b="1" dirty="0">
                <a:latin typeface="+mn-ea"/>
                <a:ea typeface="+mn-ea"/>
              </a:rPr>
              <a:t>\n", </a:t>
            </a:r>
            <a:r>
              <a:rPr lang="en-US" altLang="ko-KR" sz="1400" b="1" dirty="0" err="1">
                <a:latin typeface="+mn-ea"/>
                <a:ea typeface="+mn-ea"/>
              </a:rPr>
              <a:t>i</a:t>
            </a:r>
            <a:r>
              <a:rPr lang="en-US" altLang="ko-KR" sz="1400" b="1" dirty="0">
                <a:latin typeface="+mn-ea"/>
                <a:ea typeface="+mn-ea"/>
              </a:rPr>
              <a:t>,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vote[</a:t>
            </a:r>
            <a:r>
              <a:rPr lang="en-US" altLang="ko-KR" sz="1400" b="1" dirty="0" err="1">
                <a:solidFill>
                  <a:srgbClr val="FF0000"/>
                </a:solidFill>
                <a:latin typeface="+mn-ea"/>
                <a:ea typeface="+mn-ea"/>
              </a:rPr>
              <a:t>i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]</a:t>
            </a:r>
            <a:r>
              <a:rPr lang="en-US" altLang="ko-KR" sz="1400" b="1" dirty="0">
                <a:latin typeface="+mn-ea"/>
                <a:ea typeface="+mn-ea"/>
              </a:rPr>
              <a:t>);</a:t>
            </a:r>
          </a:p>
          <a:p>
            <a:r>
              <a:rPr lang="en-US" altLang="ko-KR" sz="1400" b="1" dirty="0" smtClean="0">
                <a:latin typeface="+mn-ea"/>
                <a:ea typeface="+mn-ea"/>
              </a:rPr>
              <a:t>	}</a:t>
            </a:r>
          </a:p>
          <a:p>
            <a:endParaRPr lang="en-US" altLang="ko-KR" sz="1400" b="1" dirty="0">
              <a:latin typeface="+mn-ea"/>
              <a:ea typeface="+mn-ea"/>
            </a:endParaRPr>
          </a:p>
          <a:p>
            <a:r>
              <a:rPr lang="en-US" altLang="ko-KR" sz="1400" b="1" dirty="0">
                <a:latin typeface="+mn-ea"/>
                <a:ea typeface="+mn-ea"/>
              </a:rPr>
              <a:t>	return 0;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}	</a:t>
            </a:r>
            <a:endParaRPr lang="ko-KR" altLang="en-US" sz="1400" b="1" dirty="0">
              <a:latin typeface="+mn-ea"/>
              <a:ea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62862" y="5829818"/>
            <a:ext cx="4392488" cy="10618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결과 값을 종이에 미리 작성하시오</a:t>
            </a:r>
            <a:endParaRPr lang="en-US" altLang="ko-KR" sz="1400" b="1" dirty="0" smtClean="0">
              <a:solidFill>
                <a:srgbClr val="FF0000"/>
              </a:solidFill>
              <a:latin typeface="+mn-ea"/>
              <a:ea typeface="+mn-ea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디버그 </a:t>
            </a:r>
            <a:r>
              <a:rPr kumimoji="0"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– </a:t>
            </a: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디버깅하지 않고 </a:t>
            </a: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시작</a:t>
            </a:r>
            <a:r>
              <a:rPr kumimoji="0"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0" lang="en-US" altLang="ko-KR" sz="14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   </a:t>
            </a:r>
            <a:r>
              <a:rPr kumimoji="0"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(</a:t>
            </a: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좋은 예제는 아니지만 </a:t>
            </a:r>
            <a:r>
              <a:rPr kumimoji="0" lang="ko-KR" altLang="en-US" sz="1400" b="1" dirty="0" err="1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배열공부</a:t>
            </a: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 도움</a:t>
            </a:r>
            <a:r>
              <a:rPr kumimoji="0"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)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688" y="5085184"/>
            <a:ext cx="315277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688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9.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다차원 배열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(array)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24619" y="620688"/>
            <a:ext cx="8207821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9.1 </a:t>
            </a:r>
            <a:r>
              <a:rPr kumimoji="0" lang="en-US" altLang="ko-KR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2</a:t>
            </a:r>
            <a:r>
              <a:rPr kumimoji="0" lang="ko-KR" altLang="en-US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차원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배열</a:t>
            </a:r>
            <a:endParaRPr kumimoji="0" lang="en-US" altLang="ko-KR" sz="16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500" b="1" dirty="0" smtClean="0">
                <a:latin typeface="+mn-ea"/>
                <a:ea typeface="+mn-ea"/>
              </a:rPr>
              <a:t>     </a:t>
            </a:r>
            <a:r>
              <a:rPr kumimoji="0" lang="en-US" altLang="ko-KR" sz="1500" b="1" dirty="0" smtClean="0">
                <a:latin typeface="+mn-ea"/>
                <a:ea typeface="+mn-ea"/>
              </a:rPr>
              <a:t>- </a:t>
            </a:r>
            <a:r>
              <a:rPr kumimoji="0" lang="ko-KR" altLang="en-US" sz="1500" b="1" dirty="0">
                <a:latin typeface="+mn-ea"/>
                <a:ea typeface="+mn-ea"/>
              </a:rPr>
              <a:t>표 형태의 구조로 표현되는 자료들을 저장하는 데 사용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</a:rPr>
              <a:t>     - </a:t>
            </a:r>
            <a:r>
              <a:rPr kumimoji="0" lang="ko-KR" altLang="en-US" sz="1500" b="1" dirty="0" smtClean="0">
                <a:latin typeface="+mn-ea"/>
                <a:ea typeface="+mn-ea"/>
              </a:rPr>
              <a:t>예</a:t>
            </a:r>
            <a:r>
              <a:rPr kumimoji="0" lang="en-US" altLang="ko-KR" sz="1500" b="1" dirty="0" smtClean="0">
                <a:latin typeface="+mn-ea"/>
                <a:ea typeface="+mn-ea"/>
              </a:rPr>
              <a:t>, 2</a:t>
            </a:r>
            <a:r>
              <a:rPr kumimoji="0" lang="ko-KR" altLang="en-US" sz="1500" b="1" dirty="0" smtClean="0">
                <a:latin typeface="+mn-ea"/>
                <a:ea typeface="+mn-ea"/>
              </a:rPr>
              <a:t>행</a:t>
            </a:r>
            <a:r>
              <a:rPr kumimoji="0" lang="en-US" altLang="ko-KR" sz="1500" b="1" dirty="0" smtClean="0">
                <a:latin typeface="+mn-ea"/>
                <a:ea typeface="+mn-ea"/>
              </a:rPr>
              <a:t>(line, </a:t>
            </a:r>
            <a:r>
              <a:rPr kumimoji="0" lang="en-US" altLang="ko-KR" sz="1500" b="1" dirty="0" smtClean="0">
                <a:solidFill>
                  <a:srgbClr val="0000FF"/>
                </a:solidFill>
                <a:latin typeface="+mn-ea"/>
                <a:ea typeface="+mn-ea"/>
              </a:rPr>
              <a:t>row</a:t>
            </a:r>
            <a:r>
              <a:rPr kumimoji="0" lang="en-US" altLang="ko-KR" sz="1500" b="1" dirty="0" smtClean="0">
                <a:latin typeface="+mn-ea"/>
                <a:ea typeface="+mn-ea"/>
              </a:rPr>
              <a:t>)</a:t>
            </a:r>
            <a:r>
              <a:rPr kumimoji="0" lang="ko-KR" altLang="en-US" sz="1500" b="1" dirty="0" smtClean="0">
                <a:latin typeface="+mn-ea"/>
                <a:ea typeface="+mn-ea"/>
              </a:rPr>
              <a:t> </a:t>
            </a:r>
            <a:r>
              <a:rPr kumimoji="0" lang="en-US" altLang="ko-KR" sz="1500" b="1" dirty="0" smtClean="0">
                <a:latin typeface="+mn-ea"/>
                <a:ea typeface="+mn-ea"/>
              </a:rPr>
              <a:t>3</a:t>
            </a:r>
            <a:r>
              <a:rPr kumimoji="0" lang="ko-KR" altLang="en-US" sz="1500" b="1" dirty="0" smtClean="0">
                <a:latin typeface="+mn-ea"/>
                <a:ea typeface="+mn-ea"/>
              </a:rPr>
              <a:t>열</a:t>
            </a:r>
            <a:r>
              <a:rPr kumimoji="0" lang="en-US" altLang="ko-KR" sz="1500" b="1" dirty="0" smtClean="0">
                <a:latin typeface="+mn-ea"/>
                <a:ea typeface="+mn-ea"/>
              </a:rPr>
              <a:t>(</a:t>
            </a:r>
            <a:r>
              <a:rPr kumimoji="0" lang="en-US" altLang="ko-KR" sz="1500" b="1" dirty="0" smtClean="0">
                <a:solidFill>
                  <a:srgbClr val="0000FF"/>
                </a:solidFill>
                <a:latin typeface="+mn-ea"/>
                <a:ea typeface="+mn-ea"/>
              </a:rPr>
              <a:t>column</a:t>
            </a:r>
            <a:r>
              <a:rPr kumimoji="0" lang="en-US" altLang="ko-KR" sz="1500" b="1" dirty="0" smtClean="0">
                <a:latin typeface="+mn-ea"/>
                <a:ea typeface="+mn-ea"/>
              </a:rPr>
              <a:t>)</a:t>
            </a:r>
            <a:r>
              <a:rPr kumimoji="0" lang="ko-KR" altLang="en-US" sz="1500" b="1" dirty="0" smtClean="0">
                <a:latin typeface="+mn-ea"/>
                <a:ea typeface="+mn-ea"/>
              </a:rPr>
              <a:t>의 </a:t>
            </a:r>
            <a:r>
              <a:rPr kumimoji="0" lang="en-US" altLang="ko-KR" sz="1500" b="1" dirty="0" smtClean="0">
                <a:latin typeface="+mn-ea"/>
                <a:ea typeface="+mn-ea"/>
              </a:rPr>
              <a:t>2</a:t>
            </a:r>
            <a:r>
              <a:rPr kumimoji="0" lang="ko-KR" altLang="en-US" sz="1500" b="1" dirty="0" smtClean="0">
                <a:latin typeface="+mn-ea"/>
                <a:ea typeface="+mn-ea"/>
              </a:rPr>
              <a:t>차원 배열 </a:t>
            </a:r>
            <a:r>
              <a:rPr kumimoji="0" lang="en-US" altLang="ko-KR" sz="1500" b="1" dirty="0" smtClean="0">
                <a:latin typeface="+mn-ea"/>
                <a:ea typeface="+mn-ea"/>
              </a:rPr>
              <a:t>matrix</a:t>
            </a:r>
            <a:endParaRPr kumimoji="0" lang="ko-KR" altLang="en-US" sz="1500" b="1" dirty="0">
              <a:latin typeface="+mn-ea"/>
              <a:ea typeface="+mn-ea"/>
            </a:endParaRPr>
          </a:p>
        </p:txBody>
      </p:sp>
      <p:sp>
        <p:nvSpPr>
          <p:cNvPr id="10" name="포인트가 5개인 별 9"/>
          <p:cNvSpPr/>
          <p:nvPr/>
        </p:nvSpPr>
        <p:spPr>
          <a:xfrm>
            <a:off x="8604448" y="209337"/>
            <a:ext cx="432048" cy="432048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28" r="1466" b="7223"/>
          <a:stretch/>
        </p:blipFill>
        <p:spPr bwMode="auto">
          <a:xfrm>
            <a:off x="971600" y="1895917"/>
            <a:ext cx="7992888" cy="32612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자유형 2"/>
          <p:cNvSpPr/>
          <p:nvPr/>
        </p:nvSpPr>
        <p:spPr>
          <a:xfrm>
            <a:off x="1390870" y="1762015"/>
            <a:ext cx="3109122" cy="1666985"/>
          </a:xfrm>
          <a:custGeom>
            <a:avLst/>
            <a:gdLst>
              <a:gd name="connsiteX0" fmla="*/ 0 w 1412421"/>
              <a:gd name="connsiteY0" fmla="*/ 0 h 1167493"/>
              <a:gd name="connsiteX1" fmla="*/ 0 w 1412421"/>
              <a:gd name="connsiteY1" fmla="*/ 1167493 h 1167493"/>
              <a:gd name="connsiteX2" fmla="*/ 1412421 w 1412421"/>
              <a:gd name="connsiteY2" fmla="*/ 116749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2421" h="1167493">
                <a:moveTo>
                  <a:pt x="0" y="0"/>
                </a:moveTo>
                <a:lnTo>
                  <a:pt x="0" y="1167493"/>
                </a:lnTo>
                <a:lnTo>
                  <a:pt x="1412421" y="1167493"/>
                </a:lnTo>
              </a:path>
            </a:pathLst>
          </a:custGeom>
          <a:noFill/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07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9.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다차원 배열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(array)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24619" y="620688"/>
            <a:ext cx="8207821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9.1 </a:t>
            </a:r>
            <a:r>
              <a:rPr kumimoji="0" lang="en-US" altLang="ko-KR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2</a:t>
            </a:r>
            <a:r>
              <a:rPr kumimoji="0" lang="ko-KR" altLang="en-US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차원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배열</a:t>
            </a:r>
            <a:endParaRPr kumimoji="0" lang="en-US" altLang="ko-KR" sz="16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500" b="1" dirty="0" smtClean="0">
                <a:latin typeface="+mn-ea"/>
                <a:ea typeface="+mn-ea"/>
              </a:rPr>
              <a:t>     </a:t>
            </a:r>
            <a:r>
              <a:rPr kumimoji="0" lang="en-US" altLang="ko-KR" sz="1500" b="1" dirty="0" smtClean="0">
                <a:latin typeface="+mn-ea"/>
                <a:ea typeface="+mn-ea"/>
              </a:rPr>
              <a:t>- </a:t>
            </a:r>
            <a:r>
              <a:rPr kumimoji="0" lang="ko-KR" altLang="en-US" sz="1500" b="1" dirty="0" smtClean="0">
                <a:latin typeface="+mn-ea"/>
                <a:ea typeface="+mn-ea"/>
              </a:rPr>
              <a:t>예</a:t>
            </a:r>
            <a:r>
              <a:rPr kumimoji="0" lang="en-US" altLang="ko-KR" sz="1500" b="1" dirty="0" smtClean="0">
                <a:latin typeface="+mn-ea"/>
                <a:ea typeface="+mn-ea"/>
              </a:rPr>
              <a:t>, 3</a:t>
            </a:r>
            <a:r>
              <a:rPr kumimoji="0" lang="ko-KR" altLang="en-US" sz="1500" b="1" dirty="0" smtClean="0">
                <a:latin typeface="+mn-ea"/>
                <a:ea typeface="+mn-ea"/>
              </a:rPr>
              <a:t>행 </a:t>
            </a:r>
            <a:r>
              <a:rPr kumimoji="0" lang="en-US" altLang="ko-KR" sz="1500" b="1" dirty="0">
                <a:latin typeface="+mn-ea"/>
                <a:ea typeface="+mn-ea"/>
              </a:rPr>
              <a:t>4</a:t>
            </a:r>
            <a:r>
              <a:rPr kumimoji="0" lang="ko-KR" altLang="en-US" sz="1500" b="1" dirty="0" smtClean="0">
                <a:latin typeface="+mn-ea"/>
                <a:ea typeface="+mn-ea"/>
              </a:rPr>
              <a:t>열의 </a:t>
            </a:r>
            <a:r>
              <a:rPr kumimoji="0" lang="en-US" altLang="ko-KR" sz="1500" b="1" dirty="0" smtClean="0">
                <a:latin typeface="+mn-ea"/>
                <a:ea typeface="+mn-ea"/>
              </a:rPr>
              <a:t>2</a:t>
            </a:r>
            <a:r>
              <a:rPr kumimoji="0" lang="ko-KR" altLang="en-US" sz="1500" b="1" dirty="0" smtClean="0">
                <a:latin typeface="+mn-ea"/>
                <a:ea typeface="+mn-ea"/>
              </a:rPr>
              <a:t>차원 배열 </a:t>
            </a:r>
            <a:r>
              <a:rPr kumimoji="0" lang="en-US" altLang="ko-KR" sz="1500" b="1" dirty="0" smtClean="0">
                <a:latin typeface="+mn-ea"/>
                <a:ea typeface="+mn-ea"/>
              </a:rPr>
              <a:t>matrix</a:t>
            </a:r>
            <a:endParaRPr kumimoji="0" lang="ko-KR" altLang="en-US" sz="1500" b="1" dirty="0">
              <a:latin typeface="+mn-ea"/>
              <a:ea typeface="+mn-ea"/>
            </a:endParaRPr>
          </a:p>
        </p:txBody>
      </p:sp>
      <p:pic>
        <p:nvPicPr>
          <p:cNvPr id="6" name="그림 5" descr="화면 캡처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6"/>
          <a:stretch/>
        </p:blipFill>
        <p:spPr>
          <a:xfrm>
            <a:off x="755576" y="3140968"/>
            <a:ext cx="8211697" cy="2507205"/>
          </a:xfrm>
          <a:prstGeom prst="rect">
            <a:avLst/>
          </a:prstGeom>
        </p:spPr>
      </p:pic>
      <p:cxnSp>
        <p:nvCxnSpPr>
          <p:cNvPr id="3" name="직선 화살표 연결선 2"/>
          <p:cNvCxnSpPr/>
          <p:nvPr/>
        </p:nvCxnSpPr>
        <p:spPr>
          <a:xfrm flipV="1">
            <a:off x="3131840" y="2852936"/>
            <a:ext cx="0" cy="288032"/>
          </a:xfrm>
          <a:prstGeom prst="straightConnector1">
            <a:avLst/>
          </a:prstGeom>
          <a:ln w="63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V="1">
            <a:off x="3516372" y="2852936"/>
            <a:ext cx="0" cy="288032"/>
          </a:xfrm>
          <a:prstGeom prst="straightConnector1">
            <a:avLst/>
          </a:prstGeom>
          <a:ln w="63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3868248" y="2852936"/>
            <a:ext cx="0" cy="288032"/>
          </a:xfrm>
          <a:prstGeom prst="straightConnector1">
            <a:avLst/>
          </a:prstGeom>
          <a:ln w="63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V="1">
            <a:off x="4300296" y="2852936"/>
            <a:ext cx="0" cy="288032"/>
          </a:xfrm>
          <a:prstGeom prst="straightConnector1">
            <a:avLst/>
          </a:prstGeom>
          <a:ln w="63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3504757" y="2407043"/>
            <a:ext cx="563187" cy="37388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altLang="ko-KR" sz="1400" b="1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4</a:t>
            </a: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열</a:t>
            </a:r>
            <a:endParaRPr kumimoji="0" lang="en-US" altLang="ko-KR" sz="1400" b="1" dirty="0" smtClean="0">
              <a:solidFill>
                <a:srgbClr val="0000FF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7" name="자유형 6"/>
          <p:cNvSpPr/>
          <p:nvPr/>
        </p:nvSpPr>
        <p:spPr>
          <a:xfrm>
            <a:off x="3020786" y="2212521"/>
            <a:ext cx="1428750" cy="677636"/>
          </a:xfrm>
          <a:custGeom>
            <a:avLst/>
            <a:gdLst>
              <a:gd name="connsiteX0" fmla="*/ 0 w 1428750"/>
              <a:gd name="connsiteY0" fmla="*/ 644979 h 677636"/>
              <a:gd name="connsiteX1" fmla="*/ 0 w 1428750"/>
              <a:gd name="connsiteY1" fmla="*/ 0 h 677636"/>
              <a:gd name="connsiteX2" fmla="*/ 1428750 w 1428750"/>
              <a:gd name="connsiteY2" fmla="*/ 0 h 677636"/>
              <a:gd name="connsiteX3" fmla="*/ 1428750 w 1428750"/>
              <a:gd name="connsiteY3" fmla="*/ 285750 h 677636"/>
              <a:gd name="connsiteX4" fmla="*/ 1428750 w 1428750"/>
              <a:gd name="connsiteY4" fmla="*/ 677636 h 67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8750" h="677636">
                <a:moveTo>
                  <a:pt x="0" y="644979"/>
                </a:moveTo>
                <a:lnTo>
                  <a:pt x="0" y="0"/>
                </a:lnTo>
                <a:lnTo>
                  <a:pt x="1428750" y="0"/>
                </a:lnTo>
                <a:lnTo>
                  <a:pt x="1428750" y="285750"/>
                </a:lnTo>
                <a:lnTo>
                  <a:pt x="1428750" y="677636"/>
                </a:lnTo>
              </a:path>
            </a:pathLst>
          </a:cu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364088" y="1700808"/>
            <a:ext cx="563187" cy="4154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3</a:t>
            </a: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행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4871442" y="2204864"/>
            <a:ext cx="1428750" cy="677636"/>
          </a:xfrm>
          <a:custGeom>
            <a:avLst/>
            <a:gdLst>
              <a:gd name="connsiteX0" fmla="*/ 0 w 1428750"/>
              <a:gd name="connsiteY0" fmla="*/ 644979 h 677636"/>
              <a:gd name="connsiteX1" fmla="*/ 0 w 1428750"/>
              <a:gd name="connsiteY1" fmla="*/ 0 h 677636"/>
              <a:gd name="connsiteX2" fmla="*/ 1428750 w 1428750"/>
              <a:gd name="connsiteY2" fmla="*/ 0 h 677636"/>
              <a:gd name="connsiteX3" fmla="*/ 1428750 w 1428750"/>
              <a:gd name="connsiteY3" fmla="*/ 285750 h 677636"/>
              <a:gd name="connsiteX4" fmla="*/ 1428750 w 1428750"/>
              <a:gd name="connsiteY4" fmla="*/ 677636 h 67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8750" h="677636">
                <a:moveTo>
                  <a:pt x="0" y="644979"/>
                </a:moveTo>
                <a:lnTo>
                  <a:pt x="0" y="0"/>
                </a:lnTo>
                <a:lnTo>
                  <a:pt x="1428750" y="0"/>
                </a:lnTo>
                <a:lnTo>
                  <a:pt x="1428750" y="285750"/>
                </a:lnTo>
                <a:lnTo>
                  <a:pt x="1428750" y="677636"/>
                </a:lnTo>
              </a:path>
            </a:pathLst>
          </a:cu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6660232" y="2204864"/>
            <a:ext cx="1428750" cy="677636"/>
          </a:xfrm>
          <a:custGeom>
            <a:avLst/>
            <a:gdLst>
              <a:gd name="connsiteX0" fmla="*/ 0 w 1428750"/>
              <a:gd name="connsiteY0" fmla="*/ 644979 h 677636"/>
              <a:gd name="connsiteX1" fmla="*/ 0 w 1428750"/>
              <a:gd name="connsiteY1" fmla="*/ 0 h 677636"/>
              <a:gd name="connsiteX2" fmla="*/ 1428750 w 1428750"/>
              <a:gd name="connsiteY2" fmla="*/ 0 h 677636"/>
              <a:gd name="connsiteX3" fmla="*/ 1428750 w 1428750"/>
              <a:gd name="connsiteY3" fmla="*/ 285750 h 677636"/>
              <a:gd name="connsiteX4" fmla="*/ 1428750 w 1428750"/>
              <a:gd name="connsiteY4" fmla="*/ 677636 h 67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8750" h="677636">
                <a:moveTo>
                  <a:pt x="0" y="644979"/>
                </a:moveTo>
                <a:lnTo>
                  <a:pt x="0" y="0"/>
                </a:lnTo>
                <a:lnTo>
                  <a:pt x="1428750" y="0"/>
                </a:lnTo>
                <a:lnTo>
                  <a:pt x="1428750" y="285750"/>
                </a:lnTo>
                <a:lnTo>
                  <a:pt x="1428750" y="677636"/>
                </a:lnTo>
              </a:path>
            </a:pathLst>
          </a:cu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43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9.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다차원 배열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(array)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24619" y="620688"/>
            <a:ext cx="8207821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9.1 </a:t>
            </a:r>
            <a:r>
              <a:rPr kumimoji="0" lang="en-US" altLang="ko-KR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2</a:t>
            </a:r>
            <a:r>
              <a:rPr kumimoji="0" lang="ko-KR" altLang="en-US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차원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배열</a:t>
            </a:r>
            <a:endParaRPr kumimoji="0" lang="en-US" altLang="ko-KR" sz="16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500" b="1" dirty="0" smtClean="0">
                <a:latin typeface="+mn-ea"/>
                <a:ea typeface="+mn-ea"/>
              </a:rPr>
              <a:t>     </a:t>
            </a:r>
            <a:r>
              <a:rPr kumimoji="0" lang="en-US" altLang="ko-KR" sz="1500" b="1" dirty="0" smtClean="0">
                <a:latin typeface="+mn-ea"/>
                <a:ea typeface="+mn-ea"/>
              </a:rPr>
              <a:t>- </a:t>
            </a:r>
            <a:r>
              <a:rPr kumimoji="0" lang="ko-KR" altLang="en-US" sz="1500" b="1" dirty="0">
                <a:latin typeface="+mn-ea"/>
                <a:ea typeface="+mn-ea"/>
              </a:rPr>
              <a:t>선언과 동시에 </a:t>
            </a:r>
            <a:r>
              <a:rPr kumimoji="0" lang="ko-KR" altLang="en-US" sz="1500" b="1" dirty="0">
                <a:solidFill>
                  <a:srgbClr val="FF0000"/>
                </a:solidFill>
                <a:latin typeface="+mn-ea"/>
                <a:ea typeface="+mn-ea"/>
              </a:rPr>
              <a:t>초기화</a:t>
            </a:r>
            <a:r>
              <a:rPr kumimoji="0" lang="ko-KR" altLang="en-US" sz="1500" b="1" dirty="0">
                <a:latin typeface="+mn-ea"/>
                <a:ea typeface="+mn-ea"/>
              </a:rPr>
              <a:t>하기</a:t>
            </a:r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428601"/>
            <a:ext cx="6696744" cy="117687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043608" y="2636912"/>
            <a:ext cx="691276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400" b="1" dirty="0" err="1">
                <a:latin typeface="+mn-ea"/>
                <a:ea typeface="+mn-ea"/>
              </a:rPr>
              <a:t>int</a:t>
            </a:r>
            <a:r>
              <a:rPr lang="en-US" altLang="ko-KR" sz="1400" b="1" dirty="0">
                <a:latin typeface="+mn-ea"/>
                <a:ea typeface="+mn-ea"/>
              </a:rPr>
              <a:t> matrix[2][3] = {{1, 2, 3}, {4, 5, 6}}; </a:t>
            </a:r>
            <a:endParaRPr lang="en-US" altLang="ko-KR" sz="1400" b="1" dirty="0" smtClean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 </a:t>
            </a:r>
            <a:r>
              <a:rPr lang="en-US" altLang="ko-KR" sz="1400" b="1" dirty="0" smtClean="0">
                <a:latin typeface="+mn-ea"/>
                <a:ea typeface="+mn-ea"/>
              </a:rPr>
              <a:t>    </a:t>
            </a:r>
            <a:r>
              <a:rPr lang="en-US" altLang="ko-KR" sz="1400" b="1" dirty="0" smtClean="0">
                <a:latin typeface="+mn-ea"/>
                <a:ea typeface="+mn-ea"/>
                <a:sym typeface="Wingdings" panose="05000000000000000000" pitchFamily="2" charset="2"/>
              </a:rPr>
              <a:t> </a:t>
            </a:r>
            <a:r>
              <a:rPr lang="ko-KR" altLang="en-US" sz="1400" b="1" dirty="0" smtClean="0">
                <a:latin typeface="+mn-ea"/>
                <a:ea typeface="+mn-ea"/>
              </a:rPr>
              <a:t>순서대로 </a:t>
            </a:r>
            <a:r>
              <a:rPr lang="ko-KR" altLang="en-US" sz="1400" b="1" dirty="0">
                <a:latin typeface="+mn-ea"/>
                <a:ea typeface="+mn-ea"/>
              </a:rPr>
              <a:t>한 행씩 초기화</a:t>
            </a:r>
            <a:endParaRPr lang="en-US" altLang="ko-KR" sz="1400" b="1" dirty="0">
              <a:latin typeface="+mn-ea"/>
              <a:ea typeface="+mn-ea"/>
            </a:endParaRPr>
          </a:p>
          <a:p>
            <a:pPr lvl="2">
              <a:lnSpc>
                <a:spcPct val="150000"/>
              </a:lnSpc>
            </a:pPr>
            <a:endParaRPr lang="en-US" altLang="ko-KR" sz="1400" b="1" dirty="0">
              <a:latin typeface="+mn-ea"/>
              <a:ea typeface="+mn-ea"/>
            </a:endParaRPr>
          </a:p>
          <a:p>
            <a:pPr lvl="2">
              <a:lnSpc>
                <a:spcPct val="150000"/>
              </a:lnSpc>
            </a:pPr>
            <a:endParaRPr lang="en-US" altLang="ko-KR" sz="1400" b="1" dirty="0">
              <a:latin typeface="+mn-ea"/>
              <a:ea typeface="+mn-ea"/>
            </a:endParaRPr>
          </a:p>
          <a:p>
            <a:pPr lvl="2">
              <a:lnSpc>
                <a:spcPct val="150000"/>
              </a:lnSpc>
            </a:pPr>
            <a:endParaRPr lang="en-US" altLang="ko-KR" sz="1400" b="1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fr-FR" altLang="ko-KR" sz="1400" b="1" dirty="0">
                <a:latin typeface="+mn-ea"/>
                <a:ea typeface="+mn-ea"/>
              </a:rPr>
              <a:t>int matrix</a:t>
            </a:r>
            <a:r>
              <a:rPr lang="fr-FR" altLang="ko-KR" sz="1400" b="1" dirty="0">
                <a:solidFill>
                  <a:srgbClr val="FF0000"/>
                </a:solidFill>
                <a:latin typeface="+mn-ea"/>
                <a:ea typeface="+mn-ea"/>
              </a:rPr>
              <a:t>[ ]</a:t>
            </a:r>
            <a:r>
              <a:rPr lang="fr-FR" altLang="ko-KR" sz="1400" b="1" dirty="0">
                <a:latin typeface="+mn-ea"/>
                <a:ea typeface="+mn-ea"/>
              </a:rPr>
              <a:t>[3] = {{1, 2, 3}, {4, 5, 6}};</a:t>
            </a:r>
          </a:p>
          <a:p>
            <a:pPr lvl="2"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  <a:sym typeface="Wingdings" panose="05000000000000000000" pitchFamily="2" charset="2"/>
              </a:rPr>
              <a:t> </a:t>
            </a:r>
            <a:r>
              <a:rPr lang="ko-KR" altLang="en-US" sz="1400" b="1" dirty="0" smtClean="0">
                <a:latin typeface="+mn-ea"/>
                <a:ea typeface="+mn-ea"/>
              </a:rPr>
              <a:t>초기값 </a:t>
            </a:r>
            <a:r>
              <a:rPr lang="ko-KR" altLang="en-US" sz="1400" b="1" dirty="0">
                <a:latin typeface="+mn-ea"/>
                <a:ea typeface="+mn-ea"/>
              </a:rPr>
              <a:t>목록이 있으면 </a:t>
            </a:r>
            <a:r>
              <a:rPr lang="en-US" altLang="ko-KR" sz="1400" b="1" dirty="0">
                <a:latin typeface="+mn-ea"/>
                <a:ea typeface="+mn-ea"/>
              </a:rPr>
              <a:t>→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  <a:ea typeface="+mn-ea"/>
              </a:rPr>
              <a:t>행의 개수 생략 가능</a:t>
            </a:r>
            <a:endParaRPr lang="en-US" altLang="ko-KR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lvl="2"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                                     『</a:t>
            </a:r>
            <a:r>
              <a:rPr lang="ko-KR" altLang="en-US" sz="1400" b="1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주의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』</a:t>
            </a:r>
            <a:r>
              <a:rPr lang="en-US" altLang="ko-KR" sz="1400" b="1" dirty="0">
                <a:latin typeface="+mn-ea"/>
                <a:ea typeface="+mn-ea"/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  <a:ea typeface="+mn-ea"/>
              </a:rPr>
              <a:t>열 개수 생략 불가</a:t>
            </a:r>
            <a:endParaRPr lang="en-US" altLang="ko-KR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fr-FR" altLang="ko-KR" sz="1400" b="1" dirty="0">
                <a:latin typeface="+mn-ea"/>
                <a:ea typeface="+mn-ea"/>
              </a:rPr>
              <a:t>int matrix</a:t>
            </a:r>
            <a:r>
              <a:rPr lang="fr-FR" altLang="ko-KR" sz="1400" b="1" dirty="0">
                <a:solidFill>
                  <a:srgbClr val="FF0000"/>
                </a:solidFill>
                <a:latin typeface="+mn-ea"/>
                <a:ea typeface="+mn-ea"/>
              </a:rPr>
              <a:t>[ ][3] </a:t>
            </a:r>
            <a:r>
              <a:rPr lang="fr-FR" altLang="ko-KR" sz="1400" b="1" dirty="0">
                <a:latin typeface="+mn-ea"/>
                <a:ea typeface="+mn-ea"/>
              </a:rPr>
              <a:t>= {1, 2, 3, 4, 5, 6</a:t>
            </a:r>
            <a:r>
              <a:rPr lang="fr-FR" altLang="ko-KR" sz="1400" b="1" dirty="0" smtClean="0">
                <a:latin typeface="+mn-ea"/>
                <a:ea typeface="+mn-ea"/>
              </a:rPr>
              <a:t>};</a:t>
            </a:r>
          </a:p>
          <a:p>
            <a:pPr lvl="1">
              <a:lnSpc>
                <a:spcPct val="150000"/>
              </a:lnSpc>
            </a:pPr>
            <a:endParaRPr lang="fr-FR" altLang="ko-KR" sz="1400" b="1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fr-FR" altLang="ko-KR" sz="1400" b="1" dirty="0" smtClean="0">
                <a:latin typeface="+mn-ea"/>
                <a:ea typeface="+mn-ea"/>
              </a:rPr>
              <a:t>                                  6</a:t>
            </a:r>
            <a:r>
              <a:rPr lang="ko-KR" altLang="en-US" sz="1400" b="1" dirty="0" smtClean="0">
                <a:latin typeface="+mn-ea"/>
                <a:ea typeface="+mn-ea"/>
              </a:rPr>
              <a:t>개</a:t>
            </a:r>
            <a:endParaRPr lang="fr-FR" altLang="ko-KR" sz="1400" b="1" dirty="0">
              <a:latin typeface="+mn-ea"/>
              <a:ea typeface="+mn-ea"/>
            </a:endParaRPr>
          </a:p>
          <a:p>
            <a:pPr lvl="2">
              <a:lnSpc>
                <a:spcPct val="150000"/>
              </a:lnSpc>
            </a:pPr>
            <a:r>
              <a:rPr lang="ko-KR" altLang="en-US" sz="1400" b="1" dirty="0">
                <a:solidFill>
                  <a:srgbClr val="0000FF"/>
                </a:solidFill>
                <a:latin typeface="+mn-ea"/>
                <a:ea typeface="+mn-ea"/>
              </a:rPr>
              <a:t>열수가 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</a:rPr>
              <a:t>3</a:t>
            </a:r>
            <a:r>
              <a:rPr lang="ko-KR" altLang="en-US" sz="1400" b="1" dirty="0">
                <a:solidFill>
                  <a:srgbClr val="0000FF"/>
                </a:solidFill>
                <a:latin typeface="+mn-ea"/>
                <a:ea typeface="+mn-ea"/>
              </a:rPr>
              <a:t>이므로 </a:t>
            </a:r>
            <a:r>
              <a:rPr lang="en-US" altLang="ko-KR" sz="1400" b="1" dirty="0" err="1">
                <a:solidFill>
                  <a:srgbClr val="0000FF"/>
                </a:solidFill>
                <a:latin typeface="+mn-ea"/>
                <a:ea typeface="+mn-ea"/>
              </a:rPr>
              <a:t>int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</a:rPr>
              <a:t> matrix[2][3]</a:t>
            </a:r>
            <a:r>
              <a:rPr lang="ko-KR" altLang="en-US" sz="1400" b="1" dirty="0">
                <a:solidFill>
                  <a:srgbClr val="0000FF"/>
                </a:solidFill>
                <a:latin typeface="+mn-ea"/>
                <a:ea typeface="+mn-ea"/>
              </a:rPr>
              <a:t>으로 </a:t>
            </a:r>
            <a:r>
              <a:rPr lang="ko-KR" altLang="en-US" sz="1400" b="1" dirty="0" smtClean="0">
                <a:solidFill>
                  <a:srgbClr val="0000FF"/>
                </a:solidFill>
                <a:latin typeface="+mn-ea"/>
                <a:ea typeface="+mn-ea"/>
              </a:rPr>
              <a:t>해석됨 </a:t>
            </a: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=&gt; </a:t>
            </a:r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+mn-ea"/>
              </a:rPr>
              <a:t>권장하지 않음</a:t>
            </a:r>
            <a:endParaRPr lang="ko-KR" altLang="en-US" sz="1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1358" y="3097316"/>
            <a:ext cx="3669210" cy="1180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직선 화살표 연결선 6"/>
          <p:cNvCxnSpPr/>
          <p:nvPr/>
        </p:nvCxnSpPr>
        <p:spPr>
          <a:xfrm>
            <a:off x="2724284" y="5517232"/>
            <a:ext cx="0" cy="72008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3779912" y="5517232"/>
            <a:ext cx="0" cy="36004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04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9.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다차원 배열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(array)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24619" y="620688"/>
            <a:ext cx="8207821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9.1 </a:t>
            </a:r>
            <a:r>
              <a:rPr kumimoji="0" lang="en-US" altLang="ko-KR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2</a:t>
            </a:r>
            <a:r>
              <a:rPr kumimoji="0" lang="ko-KR" altLang="en-US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차원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배열</a:t>
            </a:r>
            <a:endParaRPr kumimoji="0" lang="en-US" altLang="ko-KR" sz="16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500" b="1" dirty="0" smtClean="0">
                <a:latin typeface="+mn-ea"/>
                <a:ea typeface="+mn-ea"/>
              </a:rPr>
              <a:t>     </a:t>
            </a:r>
            <a:r>
              <a:rPr kumimoji="0" lang="en-US" altLang="ko-KR" sz="1500" b="1" dirty="0" smtClean="0">
                <a:latin typeface="+mn-ea"/>
                <a:ea typeface="+mn-ea"/>
              </a:rPr>
              <a:t>- 2</a:t>
            </a:r>
            <a:r>
              <a:rPr kumimoji="0" lang="ko-KR" altLang="en-US" sz="1500" b="1" dirty="0" smtClean="0">
                <a:latin typeface="+mn-ea"/>
                <a:ea typeface="+mn-ea"/>
              </a:rPr>
              <a:t>차원 배열 출력</a:t>
            </a:r>
            <a:r>
              <a:rPr kumimoji="0" lang="en-US" altLang="ko-KR" sz="1500" b="1" dirty="0" smtClean="0">
                <a:latin typeface="+mn-ea"/>
                <a:ea typeface="+mn-ea"/>
              </a:rPr>
              <a:t>(</a:t>
            </a:r>
            <a:r>
              <a:rPr kumimoji="0" lang="ko-KR" altLang="en-US" sz="1500" b="1" dirty="0" smtClean="0">
                <a:latin typeface="+mn-ea"/>
                <a:ea typeface="+mn-ea"/>
              </a:rPr>
              <a:t>프로그램</a:t>
            </a:r>
            <a:r>
              <a:rPr kumimoji="0" lang="en-US" altLang="ko-KR" sz="1500" b="1" dirty="0" smtClean="0">
                <a:latin typeface="+mn-ea"/>
                <a:ea typeface="+mn-ea"/>
              </a:rPr>
              <a:t>)</a:t>
            </a:r>
            <a:r>
              <a:rPr kumimoji="0" lang="ko-KR" altLang="en-US" sz="1500" b="1" dirty="0" smtClean="0">
                <a:latin typeface="+mn-ea"/>
                <a:ea typeface="+mn-ea"/>
              </a:rPr>
              <a:t>하기</a:t>
            </a:r>
            <a:endParaRPr kumimoji="0" lang="ko-KR" altLang="en-US" sz="1500" b="1" dirty="0">
              <a:latin typeface="+mn-ea"/>
              <a:ea typeface="+mn-ea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2564904"/>
            <a:ext cx="4018419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내용 개체 틀 4"/>
          <p:cNvSpPr txBox="1">
            <a:spLocks/>
          </p:cNvSpPr>
          <p:nvPr/>
        </p:nvSpPr>
        <p:spPr bwMode="auto">
          <a:xfrm>
            <a:off x="897996" y="1412776"/>
            <a:ext cx="7634444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kumimoji="0" lang="en-US" altLang="ko-KR" sz="1400" b="1" dirty="0" smtClean="0">
                <a:latin typeface="+mn-ea"/>
              </a:rPr>
              <a:t>2</a:t>
            </a:r>
            <a:r>
              <a:rPr kumimoji="0" lang="ko-KR" altLang="en-US" sz="1400" b="1" dirty="0" smtClean="0">
                <a:latin typeface="+mn-ea"/>
              </a:rPr>
              <a:t>차원 배열은 </a:t>
            </a:r>
            <a:r>
              <a:rPr kumimoji="0" lang="en-US" altLang="ko-KR" sz="1400" b="1" dirty="0" smtClean="0">
                <a:latin typeface="+mn-ea"/>
              </a:rPr>
              <a:t>1</a:t>
            </a:r>
            <a:r>
              <a:rPr kumimoji="0" lang="ko-KR" altLang="en-US" sz="1400" b="1" dirty="0" smtClean="0">
                <a:latin typeface="+mn-ea"/>
              </a:rPr>
              <a:t>차원 </a:t>
            </a: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</a:rPr>
              <a:t>배열의 배열</a:t>
            </a:r>
            <a:endParaRPr kumimoji="0" lang="en-US" altLang="ko-KR" sz="1400" b="1" dirty="0" smtClean="0">
              <a:solidFill>
                <a:srgbClr val="0000FF"/>
              </a:solidFill>
              <a:latin typeface="+mn-ea"/>
            </a:endParaRPr>
          </a:p>
          <a:p>
            <a:pPr marL="304800" lvl="1" algn="l">
              <a:lnSpc>
                <a:spcPct val="150000"/>
              </a:lnSpc>
            </a:pPr>
            <a:r>
              <a:rPr kumimoji="0" lang="en-US" altLang="ko-KR" sz="1400" b="1" dirty="0" smtClean="0">
                <a:latin typeface="+mn-ea"/>
              </a:rPr>
              <a:t>→ </a:t>
            </a:r>
            <a:r>
              <a:rPr kumimoji="0" lang="ko-KR" altLang="en-US" sz="1400" b="1" dirty="0" smtClean="0">
                <a:latin typeface="+mn-ea"/>
              </a:rPr>
              <a:t>배열</a:t>
            </a:r>
            <a:r>
              <a:rPr kumimoji="0" lang="en-US" altLang="ko-KR" sz="1400" b="1" dirty="0" smtClean="0">
                <a:latin typeface="+mn-ea"/>
              </a:rPr>
              <a:t> </a:t>
            </a:r>
            <a:r>
              <a:rPr kumimoji="0" lang="ko-KR" altLang="en-US" sz="1400" b="1" dirty="0" smtClean="0">
                <a:latin typeface="+mn-ea"/>
              </a:rPr>
              <a:t>처리는 일반적으로 </a:t>
            </a: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</a:rPr>
              <a:t>이중으로 </a:t>
            </a: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</a:rPr>
              <a:t>중첩된</a:t>
            </a: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kumimoji="0" lang="ko-KR" altLang="en-US" sz="1400" b="1" dirty="0" err="1" smtClean="0">
                <a:solidFill>
                  <a:srgbClr val="FF0000"/>
                </a:solidFill>
                <a:latin typeface="+mn-ea"/>
              </a:rPr>
              <a:t>반복문</a:t>
            </a:r>
            <a:r>
              <a:rPr kumimoji="0" lang="ko-KR" altLang="en-US" sz="1400" b="1" dirty="0" err="1" smtClean="0">
                <a:solidFill>
                  <a:srgbClr val="0000FF"/>
                </a:solidFill>
                <a:latin typeface="+mn-ea"/>
              </a:rPr>
              <a:t>을</a:t>
            </a: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</a:rPr>
              <a:t> 이용</a:t>
            </a:r>
            <a:endParaRPr kumimoji="0" lang="en-US" altLang="ko-KR" sz="1400" b="1" dirty="0" smtClean="0">
              <a:solidFill>
                <a:srgbClr val="0000FF"/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kumimoji="0" lang="en-US" altLang="ko-KR" sz="1400" b="1" dirty="0" smtClean="0">
                <a:latin typeface="+mn-ea"/>
              </a:rPr>
              <a:t>matrix </a:t>
            </a:r>
            <a:r>
              <a:rPr kumimoji="0" lang="ko-KR" altLang="en-US" sz="1400" b="1" dirty="0" smtClean="0">
                <a:latin typeface="+mn-ea"/>
              </a:rPr>
              <a:t>배열을 다음과 같이 출력하기</a:t>
            </a:r>
            <a:endParaRPr kumimoji="0" lang="ko-KR" altLang="en-US" sz="1400" b="1" dirty="0">
              <a:latin typeface="+mn-ea"/>
            </a:endParaRPr>
          </a:p>
        </p:txBody>
      </p:sp>
      <p:pic>
        <p:nvPicPr>
          <p:cNvPr id="16" name="그림 15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68"/>
          <a:stretch/>
        </p:blipFill>
        <p:spPr>
          <a:xfrm>
            <a:off x="1138640" y="4368827"/>
            <a:ext cx="5544616" cy="2228525"/>
          </a:xfrm>
          <a:prstGeom prst="rect">
            <a:avLst/>
          </a:prstGeom>
          <a:ln>
            <a:noFill/>
          </a:ln>
        </p:spPr>
      </p:pic>
      <p:sp>
        <p:nvSpPr>
          <p:cNvPr id="8" name="아래쪽 화살표 7"/>
          <p:cNvSpPr/>
          <p:nvPr/>
        </p:nvSpPr>
        <p:spPr>
          <a:xfrm>
            <a:off x="2987824" y="3852773"/>
            <a:ext cx="209009" cy="2963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화면 캡처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55" r="40851"/>
          <a:stretch/>
        </p:blipFill>
        <p:spPr>
          <a:xfrm>
            <a:off x="6823315" y="4539632"/>
            <a:ext cx="1618506" cy="943457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6444208" y="4797152"/>
            <a:ext cx="36004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076056" y="6074712"/>
            <a:ext cx="3635896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결과 값을 종이에 미리 작성하시오</a:t>
            </a:r>
            <a:endParaRPr lang="en-US" altLang="ko-KR" sz="1400" b="1" dirty="0" smtClean="0">
              <a:solidFill>
                <a:srgbClr val="FF0000"/>
              </a:solidFill>
              <a:latin typeface="+mn-ea"/>
              <a:ea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    (</a:t>
            </a:r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이중 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for</a:t>
            </a:r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문의 결과를 순서대로 작성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259632" y="4046106"/>
            <a:ext cx="406571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400" b="1" dirty="0" err="1">
                <a:latin typeface="+mn-ea"/>
                <a:ea typeface="+mn-ea"/>
              </a:rPr>
              <a:t>int</a:t>
            </a:r>
            <a:r>
              <a:rPr lang="en-US" altLang="ko-KR" sz="1400" b="1" dirty="0">
                <a:latin typeface="+mn-ea"/>
                <a:ea typeface="+mn-ea"/>
              </a:rPr>
              <a:t> matrix[2][3] = {{1, 2, 3}, {4, 5, 6}}; </a:t>
            </a:r>
            <a:endParaRPr lang="ko-KR" altLang="en-US" sz="14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741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9.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다차원 배열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(array)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24619" y="620688"/>
            <a:ext cx="8207821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9.1 </a:t>
            </a:r>
            <a:r>
              <a:rPr kumimoji="0" lang="en-US" altLang="ko-KR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2</a:t>
            </a:r>
            <a:r>
              <a:rPr kumimoji="0" lang="ko-KR" altLang="en-US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차원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배열</a:t>
            </a:r>
            <a:endParaRPr kumimoji="0" lang="en-US" altLang="ko-KR" sz="16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500" b="1" dirty="0" smtClean="0">
                <a:latin typeface="+mn-ea"/>
                <a:ea typeface="+mn-ea"/>
              </a:rPr>
              <a:t>     </a:t>
            </a:r>
            <a:r>
              <a:rPr kumimoji="0" lang="en-US" altLang="ko-KR" sz="1500" b="1" dirty="0" smtClean="0">
                <a:latin typeface="+mn-ea"/>
                <a:ea typeface="+mn-ea"/>
              </a:rPr>
              <a:t>- 2</a:t>
            </a:r>
            <a:r>
              <a:rPr kumimoji="0" lang="ko-KR" altLang="en-US" sz="1500" b="1" dirty="0">
                <a:latin typeface="+mn-ea"/>
                <a:ea typeface="+mn-ea"/>
              </a:rPr>
              <a:t>차원 배열의 </a:t>
            </a:r>
            <a:r>
              <a:rPr kumimoji="0" lang="ko-KR" altLang="en-US" sz="1500" b="1" dirty="0">
                <a:solidFill>
                  <a:srgbClr val="FF0000"/>
                </a:solidFill>
                <a:latin typeface="+mn-ea"/>
                <a:ea typeface="+mn-ea"/>
              </a:rPr>
              <a:t>행 단위 입력 </a:t>
            </a:r>
          </a:p>
          <a:p>
            <a:pPr>
              <a:lnSpc>
                <a:spcPct val="150000"/>
              </a:lnSpc>
              <a:defRPr/>
            </a:pPr>
            <a:endParaRPr kumimoji="0" lang="ko-KR" altLang="en-US" sz="1500" b="1" dirty="0">
              <a:latin typeface="+mn-ea"/>
              <a:ea typeface="+mn-ea"/>
            </a:endParaRPr>
          </a:p>
        </p:txBody>
      </p:sp>
      <p:sp>
        <p:nvSpPr>
          <p:cNvPr id="4" name="포인트가 5개인 별 3"/>
          <p:cNvSpPr/>
          <p:nvPr/>
        </p:nvSpPr>
        <p:spPr>
          <a:xfrm>
            <a:off x="3259528" y="1044572"/>
            <a:ext cx="287015" cy="28701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6" b="34712"/>
          <a:stretch/>
        </p:blipFill>
        <p:spPr bwMode="auto">
          <a:xfrm>
            <a:off x="864830" y="1423374"/>
            <a:ext cx="5363354" cy="1069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그림 7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4" t="5497" b="8128"/>
          <a:stretch/>
        </p:blipFill>
        <p:spPr>
          <a:xfrm>
            <a:off x="1167168" y="2924944"/>
            <a:ext cx="2266242" cy="198573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552425" y="2832172"/>
            <a:ext cx="3060259" cy="682682"/>
          </a:xfrm>
          <a:prstGeom prst="rect">
            <a:avLst/>
          </a:prstGeom>
          <a:noFill/>
        </p:spPr>
        <p:txBody>
          <a:bodyPr wrap="square" lIns="18000" tIns="18000" rIns="18000" bIns="1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0000FF"/>
                </a:solidFill>
                <a:latin typeface="+mn-ea"/>
                <a:ea typeface="+mn-ea"/>
              </a:rPr>
              <a:t>같은 행 입력 시</a:t>
            </a:r>
            <a:endParaRPr lang="en-US" altLang="ko-KR" sz="1400" b="1" dirty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  <a:latin typeface="+mn-ea"/>
                <a:ea typeface="+mn-ea"/>
              </a:rPr>
              <a:t>행 첨자는 같고 </a:t>
            </a:r>
            <a:r>
              <a:rPr lang="ko-KR" altLang="en-US" sz="1400" b="1" dirty="0">
                <a:solidFill>
                  <a:srgbClr val="0000FF"/>
                </a:solidFill>
                <a:latin typeface="+mn-ea"/>
                <a:ea typeface="+mn-ea"/>
              </a:rPr>
              <a:t>열 첨자만 변함</a:t>
            </a:r>
          </a:p>
        </p:txBody>
      </p:sp>
      <p:cxnSp>
        <p:nvCxnSpPr>
          <p:cNvPr id="12" name="직선 화살표 연결선 11"/>
          <p:cNvCxnSpPr/>
          <p:nvPr/>
        </p:nvCxnSpPr>
        <p:spPr bwMode="auto">
          <a:xfrm flipH="1" flipV="1">
            <a:off x="1541298" y="2972881"/>
            <a:ext cx="1858028" cy="816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ysDot"/>
            <a:bevel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모서리가 둥근 직사각형 12"/>
          <p:cNvSpPr/>
          <p:nvPr/>
        </p:nvSpPr>
        <p:spPr>
          <a:xfrm>
            <a:off x="1192522" y="2965765"/>
            <a:ext cx="382860" cy="952048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b="1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79912" y="4077072"/>
            <a:ext cx="5170027" cy="272382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622300" algn="l"/>
                <a:tab pos="990600" algn="l"/>
                <a:tab pos="1346200" algn="l"/>
              </a:tabLst>
            </a:pPr>
            <a:r>
              <a:rPr lang="en-US" altLang="ko-KR" sz="1400" b="1" dirty="0" smtClean="0">
                <a:solidFill>
                  <a:srgbClr val="000000"/>
                </a:solidFill>
                <a:latin typeface="+mn-ea"/>
                <a:ea typeface="+mn-ea"/>
              </a:rPr>
              <a:t>for 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ea typeface="+mn-ea"/>
              </a:rPr>
              <a:t>(row=0; row&lt;2; row++)</a:t>
            </a:r>
          </a:p>
          <a:p>
            <a:pPr>
              <a:lnSpc>
                <a:spcPct val="150000"/>
              </a:lnSpc>
              <a:tabLst>
                <a:tab pos="622300" algn="l"/>
                <a:tab pos="990600" algn="l"/>
                <a:tab pos="1346200" algn="l"/>
              </a:tabLst>
            </a:pPr>
            <a:r>
              <a:rPr lang="en-US" altLang="ko-KR" sz="1400" b="1" dirty="0" smtClean="0">
                <a:solidFill>
                  <a:srgbClr val="000000"/>
                </a:solidFill>
                <a:latin typeface="+mn-ea"/>
                <a:ea typeface="+mn-ea"/>
              </a:rPr>
              <a:t>{</a:t>
            </a:r>
            <a:endParaRPr lang="en-US" altLang="ko-KR" sz="1400" b="1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tabLst>
                <a:tab pos="622300" algn="l"/>
                <a:tab pos="990600" algn="l"/>
                <a:tab pos="1346200" algn="l"/>
              </a:tabLst>
            </a:pPr>
            <a:r>
              <a:rPr lang="it-IT" altLang="ko-KR" sz="1400" b="1" dirty="0" smtClean="0">
                <a:solidFill>
                  <a:srgbClr val="4D8000"/>
                </a:solidFill>
                <a:latin typeface="+mn-ea"/>
                <a:ea typeface="+mn-ea"/>
              </a:rPr>
              <a:t>	</a:t>
            </a:r>
            <a:r>
              <a:rPr lang="it-IT" altLang="ko-KR" sz="1400" b="1" dirty="0" smtClean="0">
                <a:solidFill>
                  <a:srgbClr val="000000"/>
                </a:solidFill>
                <a:latin typeface="+mn-ea"/>
                <a:ea typeface="+mn-ea"/>
              </a:rPr>
              <a:t>for </a:t>
            </a:r>
            <a:r>
              <a:rPr lang="it-IT" altLang="ko-KR" sz="1400" b="1" dirty="0">
                <a:solidFill>
                  <a:srgbClr val="000000"/>
                </a:solidFill>
                <a:latin typeface="+mn-ea"/>
                <a:ea typeface="+mn-ea"/>
              </a:rPr>
              <a:t>(col=0; col&lt;3; col++)</a:t>
            </a:r>
          </a:p>
          <a:p>
            <a:pPr>
              <a:lnSpc>
                <a:spcPct val="150000"/>
              </a:lnSpc>
              <a:tabLst>
                <a:tab pos="622300" algn="l"/>
                <a:tab pos="990600" algn="l"/>
                <a:tab pos="1346200" algn="l"/>
              </a:tabLst>
            </a:pPr>
            <a:r>
              <a:rPr lang="en-US" altLang="ko-KR" sz="1400" b="1" dirty="0" smtClean="0">
                <a:solidFill>
                  <a:srgbClr val="4D8000"/>
                </a:solidFill>
                <a:latin typeface="+mn-ea"/>
                <a:ea typeface="+mn-ea"/>
              </a:rPr>
              <a:t>	</a:t>
            </a:r>
            <a:r>
              <a:rPr lang="en-US" altLang="ko-KR" sz="1400" b="1" dirty="0" smtClean="0">
                <a:solidFill>
                  <a:srgbClr val="000000"/>
                </a:solidFill>
                <a:latin typeface="+mn-ea"/>
                <a:ea typeface="+mn-ea"/>
              </a:rPr>
              <a:t>{</a:t>
            </a:r>
            <a:endParaRPr lang="en-US" altLang="ko-KR" sz="1400" b="1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tabLst>
                <a:tab pos="622300" algn="l"/>
                <a:tab pos="990600" algn="l"/>
                <a:tab pos="1346200" algn="l"/>
              </a:tabLst>
            </a:pPr>
            <a:r>
              <a:rPr lang="en-US" altLang="ko-KR" sz="1400" b="1" dirty="0" smtClean="0">
                <a:solidFill>
                  <a:srgbClr val="4D8000"/>
                </a:solidFill>
                <a:latin typeface="+mn-ea"/>
                <a:ea typeface="+mn-ea"/>
              </a:rPr>
              <a:t>		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+mn-ea"/>
                <a:ea typeface="+mn-ea"/>
              </a:rPr>
              <a:t>printf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ea typeface="+mn-ea"/>
              </a:rPr>
              <a:t>("%d</a:t>
            </a:r>
            <a:r>
              <a:rPr lang="ko-KR" altLang="en-US" sz="1400" b="1" dirty="0">
                <a:solidFill>
                  <a:srgbClr val="000000"/>
                </a:solidFill>
                <a:latin typeface="+mn-ea"/>
                <a:ea typeface="+mn-ea"/>
              </a:rPr>
              <a:t>행 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ea typeface="+mn-ea"/>
              </a:rPr>
              <a:t>%d</a:t>
            </a:r>
            <a:r>
              <a:rPr lang="ko-KR" altLang="en-US" sz="1400" b="1" dirty="0">
                <a:solidFill>
                  <a:srgbClr val="000000"/>
                </a:solidFill>
                <a:latin typeface="+mn-ea"/>
                <a:ea typeface="+mn-ea"/>
              </a:rPr>
              <a:t>열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ea typeface="+mn-ea"/>
              </a:rPr>
              <a:t>? ", row, col);</a:t>
            </a:r>
          </a:p>
          <a:p>
            <a:pPr>
              <a:lnSpc>
                <a:spcPct val="150000"/>
              </a:lnSpc>
              <a:tabLst>
                <a:tab pos="622300" algn="l"/>
                <a:tab pos="990600" algn="l"/>
                <a:tab pos="1346200" algn="l"/>
              </a:tabLst>
            </a:pPr>
            <a:r>
              <a:rPr lang="it-IT" altLang="ko-KR" sz="1400" b="1" dirty="0" smtClean="0">
                <a:solidFill>
                  <a:srgbClr val="4D8000"/>
                </a:solidFill>
                <a:latin typeface="+mn-ea"/>
                <a:ea typeface="+mn-ea"/>
              </a:rPr>
              <a:t>		</a:t>
            </a:r>
            <a:r>
              <a:rPr lang="it-IT" altLang="ko-KR" sz="1600" b="1" dirty="0" smtClean="0">
                <a:solidFill>
                  <a:srgbClr val="FF0000"/>
                </a:solidFill>
                <a:latin typeface="+mn-ea"/>
                <a:ea typeface="+mn-ea"/>
              </a:rPr>
              <a:t>scanf</a:t>
            </a:r>
            <a:r>
              <a:rPr lang="it-IT" altLang="ko-KR" sz="1600" b="1" dirty="0">
                <a:solidFill>
                  <a:srgbClr val="FF0000"/>
                </a:solidFill>
                <a:latin typeface="+mn-ea"/>
                <a:ea typeface="+mn-ea"/>
              </a:rPr>
              <a:t>("%d",</a:t>
            </a:r>
            <a:r>
              <a:rPr lang="it-IT" altLang="ko-KR" sz="1600" b="1" dirty="0">
                <a:solidFill>
                  <a:srgbClr val="0000FF"/>
                </a:solidFill>
                <a:latin typeface="+mn-ea"/>
                <a:ea typeface="+mn-ea"/>
              </a:rPr>
              <a:t> &amp;</a:t>
            </a:r>
            <a:r>
              <a:rPr lang="it-IT" altLang="ko-KR" sz="1600" b="1" dirty="0">
                <a:solidFill>
                  <a:srgbClr val="FF0000"/>
                </a:solidFill>
                <a:latin typeface="+mn-ea"/>
                <a:ea typeface="+mn-ea"/>
              </a:rPr>
              <a:t>matrix[row][col]);</a:t>
            </a:r>
          </a:p>
          <a:p>
            <a:pPr>
              <a:lnSpc>
                <a:spcPct val="150000"/>
              </a:lnSpc>
              <a:tabLst>
                <a:tab pos="622300" algn="l"/>
                <a:tab pos="990600" algn="l"/>
                <a:tab pos="1346200" algn="l"/>
              </a:tabLst>
            </a:pPr>
            <a:r>
              <a:rPr lang="en-US" altLang="ko-KR" sz="1400" b="1" dirty="0" smtClean="0">
                <a:solidFill>
                  <a:srgbClr val="4D8000"/>
                </a:solidFill>
                <a:latin typeface="+mn-ea"/>
                <a:ea typeface="+mn-ea"/>
              </a:rPr>
              <a:t>	</a:t>
            </a:r>
            <a:r>
              <a:rPr lang="en-US" altLang="ko-KR" sz="1400" b="1" dirty="0" smtClean="0">
                <a:solidFill>
                  <a:srgbClr val="000000"/>
                </a:solidFill>
                <a:latin typeface="+mn-ea"/>
                <a:ea typeface="+mn-ea"/>
              </a:rPr>
              <a:t>}</a:t>
            </a:r>
            <a:endParaRPr lang="en-US" altLang="ko-KR" sz="1400" b="1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tabLst>
                <a:tab pos="622300" algn="l"/>
                <a:tab pos="990600" algn="l"/>
                <a:tab pos="1346200" algn="l"/>
              </a:tabLst>
            </a:pPr>
            <a:r>
              <a:rPr lang="en-US" altLang="ko-KR" sz="1400" b="1" dirty="0" smtClean="0">
                <a:solidFill>
                  <a:srgbClr val="000000"/>
                </a:solidFill>
                <a:latin typeface="+mn-ea"/>
                <a:ea typeface="+mn-ea"/>
              </a:rPr>
              <a:t>}</a:t>
            </a:r>
            <a:endParaRPr lang="ko-KR" altLang="en-US" sz="1400" b="1" dirty="0">
              <a:latin typeface="+mn-ea"/>
              <a:ea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228184" y="1989363"/>
            <a:ext cx="2585014" cy="359517"/>
          </a:xfrm>
          <a:prstGeom prst="rect">
            <a:avLst/>
          </a:prstGeom>
          <a:noFill/>
        </p:spPr>
        <p:txBody>
          <a:bodyPr wrap="square" lIns="18000" tIns="18000" rIns="18000" bIns="1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+mn-ea"/>
              </a:rPr>
              <a:t>한 행씩 </a:t>
            </a:r>
            <a:r>
              <a:rPr lang="ko-KR" altLang="en-US" sz="1400" b="1" dirty="0" smtClean="0">
                <a:latin typeface="+mn-ea"/>
                <a:ea typeface="+mn-ea"/>
              </a:rPr>
              <a:t>순서대로 입력 받기</a:t>
            </a:r>
            <a:endParaRPr lang="ko-KR" altLang="en-US" sz="1400" b="1" dirty="0">
              <a:latin typeface="+mn-ea"/>
              <a:ea typeface="+mn-ea"/>
            </a:endParaRPr>
          </a:p>
        </p:txBody>
      </p:sp>
      <p:sp>
        <p:nvSpPr>
          <p:cNvPr id="16" name="아래쪽 화살표 15"/>
          <p:cNvSpPr/>
          <p:nvPr/>
        </p:nvSpPr>
        <p:spPr>
          <a:xfrm>
            <a:off x="3155023" y="2564904"/>
            <a:ext cx="209009" cy="2963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347864" y="3701898"/>
            <a:ext cx="2636463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400" b="1" dirty="0" err="1">
                <a:solidFill>
                  <a:srgbClr val="0000FF"/>
                </a:solidFill>
                <a:latin typeface="+mn-ea"/>
                <a:ea typeface="+mn-ea"/>
              </a:rPr>
              <a:t>int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</a:rPr>
              <a:t> matrix[2][3</a:t>
            </a: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]; </a:t>
            </a:r>
            <a:endParaRPr lang="ko-KR" altLang="en-US" sz="14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779912" y="3645024"/>
            <a:ext cx="4464496" cy="30963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1187624" y="3948300"/>
            <a:ext cx="382860" cy="952048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b="1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3710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9.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다차원 배열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(array)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24619" y="620688"/>
            <a:ext cx="8207821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9.1 </a:t>
            </a:r>
            <a:r>
              <a:rPr kumimoji="0" lang="en-US" altLang="ko-KR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2</a:t>
            </a:r>
            <a:r>
              <a:rPr kumimoji="0" lang="ko-KR" altLang="en-US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차원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배열</a:t>
            </a:r>
            <a:endParaRPr kumimoji="0" lang="en-US" altLang="ko-KR" sz="16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500" b="1" dirty="0" smtClean="0">
                <a:latin typeface="+mn-ea"/>
                <a:ea typeface="+mn-ea"/>
              </a:rPr>
              <a:t>     </a:t>
            </a:r>
            <a:r>
              <a:rPr kumimoji="0" lang="en-US" altLang="ko-KR" sz="1500" b="1" dirty="0" smtClean="0">
                <a:latin typeface="+mn-ea"/>
                <a:ea typeface="+mn-ea"/>
              </a:rPr>
              <a:t>- 2</a:t>
            </a:r>
            <a:r>
              <a:rPr kumimoji="0" lang="ko-KR" altLang="en-US" sz="1500" b="1" dirty="0">
                <a:latin typeface="+mn-ea"/>
                <a:ea typeface="+mn-ea"/>
              </a:rPr>
              <a:t>차원 배열의 </a:t>
            </a:r>
            <a:r>
              <a:rPr kumimoji="0" lang="ko-KR" altLang="en-US" sz="1500" b="1" dirty="0" smtClean="0">
                <a:solidFill>
                  <a:srgbClr val="0000FF"/>
                </a:solidFill>
                <a:latin typeface="+mn-ea"/>
                <a:ea typeface="+mn-ea"/>
              </a:rPr>
              <a:t>열 </a:t>
            </a:r>
            <a:r>
              <a:rPr kumimoji="0" lang="ko-KR" altLang="en-US" sz="1500" b="1" dirty="0">
                <a:latin typeface="+mn-ea"/>
                <a:ea typeface="+mn-ea"/>
              </a:rPr>
              <a:t>단위 입력 </a:t>
            </a:r>
          </a:p>
          <a:p>
            <a:pPr>
              <a:lnSpc>
                <a:spcPct val="150000"/>
              </a:lnSpc>
              <a:defRPr/>
            </a:pPr>
            <a:endParaRPr kumimoji="0" lang="ko-KR" altLang="en-US" sz="1500" b="1" dirty="0">
              <a:latin typeface="+mn-ea"/>
              <a:ea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52425" y="2832172"/>
            <a:ext cx="3060259" cy="682682"/>
          </a:xfrm>
          <a:prstGeom prst="rect">
            <a:avLst/>
          </a:prstGeom>
          <a:noFill/>
        </p:spPr>
        <p:txBody>
          <a:bodyPr wrap="square" lIns="18000" tIns="18000" rIns="18000" bIns="1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0000FF"/>
                </a:solidFill>
                <a:latin typeface="+mn-ea"/>
                <a:ea typeface="+mn-ea"/>
              </a:rPr>
              <a:t>같은 행 입력 시</a:t>
            </a:r>
            <a:endParaRPr lang="en-US" altLang="ko-KR" sz="1400" b="1" dirty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+mn-ea"/>
              </a:rPr>
              <a:t>열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  <a:ea typeface="+mn-ea"/>
              </a:rPr>
              <a:t>첨자는 같고 </a:t>
            </a:r>
            <a:r>
              <a:rPr lang="ko-KR" altLang="en-US" sz="1400" b="1" dirty="0">
                <a:solidFill>
                  <a:srgbClr val="0000FF"/>
                </a:solidFill>
                <a:latin typeface="+mn-ea"/>
                <a:ea typeface="+mn-ea"/>
              </a:rPr>
              <a:t>행</a:t>
            </a:r>
            <a:r>
              <a:rPr lang="ko-KR" altLang="en-US" sz="1400" b="1" dirty="0" smtClean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ko-KR" altLang="en-US" sz="1400" b="1" dirty="0">
                <a:solidFill>
                  <a:srgbClr val="0000FF"/>
                </a:solidFill>
                <a:latin typeface="+mn-ea"/>
                <a:ea typeface="+mn-ea"/>
              </a:rPr>
              <a:t>첨자만 변함</a:t>
            </a:r>
          </a:p>
        </p:txBody>
      </p:sp>
      <p:cxnSp>
        <p:nvCxnSpPr>
          <p:cNvPr id="12" name="직선 화살표 연결선 11"/>
          <p:cNvCxnSpPr/>
          <p:nvPr/>
        </p:nvCxnSpPr>
        <p:spPr bwMode="auto">
          <a:xfrm flipH="1" flipV="1">
            <a:off x="1541298" y="2972881"/>
            <a:ext cx="1858028" cy="816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ysDot"/>
            <a:bevel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직사각형 13"/>
          <p:cNvSpPr/>
          <p:nvPr/>
        </p:nvSpPr>
        <p:spPr>
          <a:xfrm>
            <a:off x="3779912" y="4077072"/>
            <a:ext cx="5170027" cy="272382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622300" algn="l"/>
                <a:tab pos="990600" algn="l"/>
                <a:tab pos="1346200" algn="l"/>
              </a:tabLst>
            </a:pPr>
            <a:r>
              <a:rPr lang="en-US" altLang="ko-KR" sz="1400" b="1" dirty="0">
                <a:solidFill>
                  <a:srgbClr val="000000"/>
                </a:solidFill>
                <a:latin typeface="+mn-ea"/>
                <a:ea typeface="+mn-ea"/>
              </a:rPr>
              <a:t>for (col=0; col&lt;3; col++)</a:t>
            </a:r>
          </a:p>
          <a:p>
            <a:pPr>
              <a:lnSpc>
                <a:spcPct val="150000"/>
              </a:lnSpc>
              <a:tabLst>
                <a:tab pos="622300" algn="l"/>
                <a:tab pos="990600" algn="l"/>
                <a:tab pos="1346200" algn="l"/>
              </a:tabLst>
            </a:pPr>
            <a:r>
              <a:rPr lang="en-US" altLang="ko-KR" sz="1400" b="1" dirty="0" smtClean="0">
                <a:solidFill>
                  <a:srgbClr val="000000"/>
                </a:solidFill>
                <a:latin typeface="+mn-ea"/>
                <a:ea typeface="+mn-ea"/>
              </a:rPr>
              <a:t>{</a:t>
            </a:r>
            <a:endParaRPr lang="en-US" altLang="ko-KR" sz="1400" b="1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tabLst>
                <a:tab pos="622300" algn="l"/>
                <a:tab pos="990600" algn="l"/>
                <a:tab pos="1346200" algn="l"/>
              </a:tabLst>
            </a:pPr>
            <a:r>
              <a:rPr lang="en-US" altLang="ko-KR" sz="1400" b="1" dirty="0">
                <a:solidFill>
                  <a:srgbClr val="000000"/>
                </a:solidFill>
                <a:latin typeface="+mn-ea"/>
                <a:ea typeface="+mn-ea"/>
              </a:rPr>
              <a:t>	for (row=0; row&lt;2; row++)</a:t>
            </a:r>
          </a:p>
          <a:p>
            <a:pPr>
              <a:lnSpc>
                <a:spcPct val="150000"/>
              </a:lnSpc>
              <a:tabLst>
                <a:tab pos="622300" algn="l"/>
                <a:tab pos="990600" algn="l"/>
                <a:tab pos="1346200" algn="l"/>
              </a:tabLst>
            </a:pPr>
            <a:r>
              <a:rPr lang="en-US" altLang="ko-KR" sz="1400" b="1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ea typeface="+mn-ea"/>
              </a:rPr>
              <a:t>	{</a:t>
            </a:r>
          </a:p>
          <a:p>
            <a:pPr>
              <a:lnSpc>
                <a:spcPct val="150000"/>
              </a:lnSpc>
              <a:tabLst>
                <a:tab pos="622300" algn="l"/>
                <a:tab pos="990600" algn="l"/>
                <a:tab pos="1346200" algn="l"/>
              </a:tabLst>
            </a:pPr>
            <a:r>
              <a:rPr lang="en-US" altLang="ko-KR" sz="1400" b="1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ea typeface="+mn-ea"/>
              </a:rPr>
              <a:t>		</a:t>
            </a:r>
            <a:r>
              <a:rPr lang="en-US" altLang="ko-KR" sz="1400" b="1" dirty="0" err="1">
                <a:solidFill>
                  <a:srgbClr val="000000"/>
                </a:solidFill>
                <a:latin typeface="+mn-ea"/>
                <a:ea typeface="+mn-ea"/>
              </a:rPr>
              <a:t>printf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ea typeface="+mn-ea"/>
              </a:rPr>
              <a:t>("%d</a:t>
            </a:r>
            <a:r>
              <a:rPr lang="ko-KR" altLang="en-US" sz="1400" b="1" dirty="0">
                <a:solidFill>
                  <a:srgbClr val="000000"/>
                </a:solidFill>
                <a:latin typeface="+mn-ea"/>
                <a:ea typeface="+mn-ea"/>
              </a:rPr>
              <a:t>행 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ea typeface="+mn-ea"/>
              </a:rPr>
              <a:t>%d</a:t>
            </a:r>
            <a:r>
              <a:rPr lang="ko-KR" altLang="en-US" sz="1400" b="1" dirty="0">
                <a:solidFill>
                  <a:srgbClr val="000000"/>
                </a:solidFill>
                <a:latin typeface="+mn-ea"/>
                <a:ea typeface="+mn-ea"/>
              </a:rPr>
              <a:t>열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ea typeface="+mn-ea"/>
              </a:rPr>
              <a:t>? ", row, col);</a:t>
            </a:r>
          </a:p>
          <a:p>
            <a:pPr>
              <a:lnSpc>
                <a:spcPct val="150000"/>
              </a:lnSpc>
              <a:tabLst>
                <a:tab pos="622300" algn="l"/>
                <a:tab pos="990600" algn="l"/>
                <a:tab pos="1346200" algn="l"/>
              </a:tabLst>
            </a:pPr>
            <a:r>
              <a:rPr lang="en-US" altLang="ko-KR" sz="1400" b="1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ea typeface="+mn-ea"/>
              </a:rPr>
              <a:t>		</a:t>
            </a:r>
            <a:r>
              <a:rPr lang="en-US" altLang="ko-KR" sz="1600" b="1" dirty="0" err="1">
                <a:solidFill>
                  <a:srgbClr val="FF0000"/>
                </a:solidFill>
                <a:latin typeface="+mn-ea"/>
                <a:ea typeface="+mn-ea"/>
              </a:rPr>
              <a:t>scanf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  <a:ea typeface="+mn-ea"/>
              </a:rPr>
              <a:t>("%d", </a:t>
            </a:r>
            <a:r>
              <a:rPr lang="en-US" altLang="ko-KR" sz="1600" b="1" dirty="0">
                <a:solidFill>
                  <a:srgbClr val="0000FF"/>
                </a:solidFill>
                <a:latin typeface="+mn-ea"/>
                <a:ea typeface="+mn-ea"/>
              </a:rPr>
              <a:t>&amp;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  <a:ea typeface="+mn-ea"/>
              </a:rPr>
              <a:t>matrix[row][col]);</a:t>
            </a:r>
          </a:p>
          <a:p>
            <a:pPr>
              <a:lnSpc>
                <a:spcPct val="150000"/>
              </a:lnSpc>
              <a:tabLst>
                <a:tab pos="622300" algn="l"/>
                <a:tab pos="990600" algn="l"/>
                <a:tab pos="1346200" algn="l"/>
              </a:tabLst>
            </a:pPr>
            <a:r>
              <a:rPr lang="en-US" altLang="ko-KR" sz="1400" b="1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ea typeface="+mn-ea"/>
              </a:rPr>
              <a:t>	}</a:t>
            </a:r>
          </a:p>
          <a:p>
            <a:pPr>
              <a:lnSpc>
                <a:spcPct val="150000"/>
              </a:lnSpc>
              <a:tabLst>
                <a:tab pos="622300" algn="l"/>
                <a:tab pos="990600" algn="l"/>
                <a:tab pos="1346200" algn="l"/>
              </a:tabLst>
            </a:pPr>
            <a:r>
              <a:rPr lang="en-US" altLang="ko-KR" sz="1400" b="1" dirty="0" smtClean="0">
                <a:solidFill>
                  <a:srgbClr val="000000"/>
                </a:solidFill>
                <a:latin typeface="+mn-ea"/>
                <a:ea typeface="+mn-ea"/>
              </a:rPr>
              <a:t>}</a:t>
            </a:r>
            <a:endParaRPr lang="en-US" altLang="ko-KR" sz="14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935677" y="1811868"/>
            <a:ext cx="2585014" cy="359517"/>
          </a:xfrm>
          <a:prstGeom prst="rect">
            <a:avLst/>
          </a:prstGeom>
          <a:noFill/>
        </p:spPr>
        <p:txBody>
          <a:bodyPr wrap="square" lIns="18000" tIns="18000" rIns="18000" bIns="1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mtClean="0">
                <a:solidFill>
                  <a:srgbClr val="FF0000"/>
                </a:solidFill>
                <a:latin typeface="+mn-ea"/>
                <a:ea typeface="+mn-ea"/>
              </a:rPr>
              <a:t>한 열씩 </a:t>
            </a:r>
            <a:r>
              <a:rPr lang="ko-KR" altLang="en-US" sz="1400" b="1" dirty="0" smtClean="0">
                <a:latin typeface="+mn-ea"/>
                <a:ea typeface="+mn-ea"/>
              </a:rPr>
              <a:t>순서대로 입력 받기</a:t>
            </a:r>
            <a:endParaRPr lang="ko-KR" altLang="en-US" sz="1400" b="1" dirty="0">
              <a:latin typeface="+mn-ea"/>
              <a:ea typeface="+mn-ea"/>
            </a:endParaRPr>
          </a:p>
        </p:txBody>
      </p:sp>
      <p:sp>
        <p:nvSpPr>
          <p:cNvPr id="16" name="아래쪽 화살표 15"/>
          <p:cNvSpPr/>
          <p:nvPr/>
        </p:nvSpPr>
        <p:spPr>
          <a:xfrm>
            <a:off x="3155023" y="2564904"/>
            <a:ext cx="209009" cy="2963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347864" y="3701898"/>
            <a:ext cx="2636463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400" b="1" dirty="0" err="1">
                <a:solidFill>
                  <a:srgbClr val="0000FF"/>
                </a:solidFill>
                <a:latin typeface="+mn-ea"/>
                <a:ea typeface="+mn-ea"/>
              </a:rPr>
              <a:t>int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</a:rPr>
              <a:t> matrix[2][3</a:t>
            </a: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]; </a:t>
            </a:r>
            <a:endParaRPr lang="ko-KR" altLang="en-US" sz="14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779912" y="3645024"/>
            <a:ext cx="4464496" cy="30963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10"/>
          <a:stretch/>
        </p:blipFill>
        <p:spPr bwMode="auto">
          <a:xfrm>
            <a:off x="971600" y="1400315"/>
            <a:ext cx="3816424" cy="118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그림 19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0" t="6112" b="5643"/>
          <a:stretch/>
        </p:blipFill>
        <p:spPr>
          <a:xfrm>
            <a:off x="1175656" y="3059870"/>
            <a:ext cx="2172207" cy="2031826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1175657" y="3070282"/>
            <a:ext cx="365642" cy="641624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ko-KR" altLang="en-US" sz="1800">
              <a:solidFill>
                <a:schemeClr val="bg2">
                  <a:lumMod val="50000"/>
                </a:schemeClr>
              </a:solidFill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182022" y="3754668"/>
            <a:ext cx="365642" cy="605061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ko-KR" altLang="en-US" sz="1800">
              <a:solidFill>
                <a:schemeClr val="bg2">
                  <a:lumMod val="50000"/>
                </a:schemeClr>
              </a:solidFill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87624" y="4408115"/>
            <a:ext cx="365642" cy="605061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ko-KR" altLang="en-US" sz="1800">
              <a:solidFill>
                <a:schemeClr val="bg2">
                  <a:lumMod val="50000"/>
                </a:schemeClr>
              </a:solidFill>
              <a:latin typeface="휴먼편지체" pitchFamily="18" charset="-127"/>
              <a:ea typeface="휴먼편지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041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6. </a:t>
            </a:r>
            <a:r>
              <a:rPr lang="ko-KR" altLang="en-US" sz="2400" b="1" dirty="0" err="1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제어문</a:t>
            </a:r>
            <a:endParaRPr lang="ko-KR" altLang="en-US" sz="2400" b="1" dirty="0">
              <a:solidFill>
                <a:srgbClr val="0000FF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4619" y="620688"/>
            <a:ext cx="8207821" cy="1915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6.3 </a:t>
            </a:r>
            <a:r>
              <a:rPr kumimoji="0"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if </a:t>
            </a:r>
            <a:r>
              <a:rPr kumimoji="0"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문</a:t>
            </a:r>
            <a:r>
              <a:rPr kumimoji="0"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 (</a:t>
            </a:r>
            <a:r>
              <a:rPr kumimoji="0"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내포된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</a:rPr>
              <a:t>if ~ else </a:t>
            </a:r>
            <a:r>
              <a:rPr kumimoji="0"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문</a:t>
            </a:r>
            <a:r>
              <a:rPr kumimoji="0"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>
                <a:solidFill>
                  <a:srgbClr val="000000"/>
                </a:solidFill>
                <a:latin typeface="+mn-ea"/>
                <a:ea typeface="+mn-ea"/>
                <a:cs typeface="Arial" pitchFamily="34" charset="0"/>
              </a:rPr>
              <a:t>      </a:t>
            </a:r>
            <a:r>
              <a:rPr kumimoji="0" lang="en-US" altLang="ko-KR" sz="1500" b="1" dirty="0" smtClean="0">
                <a:solidFill>
                  <a:srgbClr val="000000"/>
                </a:solidFill>
                <a:latin typeface="+mn-ea"/>
                <a:ea typeface="+mn-ea"/>
                <a:cs typeface="Arial" pitchFamily="34" charset="0"/>
              </a:rPr>
              <a:t>: </a:t>
            </a:r>
            <a:r>
              <a:rPr kumimoji="0" lang="en-US" altLang="ko-KR" sz="15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if</a:t>
            </a:r>
            <a:r>
              <a:rPr kumimoji="0" lang="ko-KR" altLang="en-US" sz="15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문 안에 또 다른 </a:t>
            </a:r>
            <a:r>
              <a:rPr kumimoji="0" lang="en-US" altLang="ko-KR" sz="15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if</a:t>
            </a:r>
            <a:r>
              <a:rPr kumimoji="0" lang="ko-KR" altLang="en-US" sz="15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문을 사용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     :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입력된 정수 </a:t>
            </a: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num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에 대해</a:t>
            </a:r>
            <a:b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</a:b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        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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양의 짝수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,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양의 홀수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,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음의 짝수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,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음의 홀수 중 해당 사항을 출력하기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</a:t>
            </a:r>
            <a:endParaRPr kumimoji="0" lang="en-US" altLang="ko-KR" sz="1500" b="1" dirty="0">
              <a:latin typeface="+mn-ea"/>
              <a:ea typeface="+mn-ea"/>
              <a:cs typeface="Arial" pitchFamily="34" charset="0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842880"/>
              </p:ext>
            </p:extLst>
          </p:nvPr>
        </p:nvGraphicFramePr>
        <p:xfrm>
          <a:off x="1316136" y="2841662"/>
          <a:ext cx="609600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양수</a:t>
                      </a:r>
                      <a:endParaRPr lang="en-US" altLang="ko-KR" sz="15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15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15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음수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125492"/>
              </p:ext>
            </p:extLst>
          </p:nvPr>
        </p:nvGraphicFramePr>
        <p:xfrm>
          <a:off x="1688680" y="3358129"/>
          <a:ext cx="2243668" cy="37084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1218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짝수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홀수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783154"/>
              </p:ext>
            </p:extLst>
          </p:nvPr>
        </p:nvGraphicFramePr>
        <p:xfrm>
          <a:off x="4928692" y="3341195"/>
          <a:ext cx="2243668" cy="37084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1218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짝수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홀수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4" name="그룹 23"/>
          <p:cNvGrpSpPr/>
          <p:nvPr/>
        </p:nvGrpSpPr>
        <p:grpSpPr>
          <a:xfrm>
            <a:off x="4364136" y="2337606"/>
            <a:ext cx="1632520" cy="504056"/>
            <a:chOff x="-1108615" y="5376585"/>
            <a:chExt cx="1632520" cy="504056"/>
          </a:xfrm>
        </p:grpSpPr>
        <p:cxnSp>
          <p:nvCxnSpPr>
            <p:cNvPr id="25" name="구부러진 연결선 24"/>
            <p:cNvCxnSpPr>
              <a:stCxn id="26" idx="1"/>
              <a:endCxn id="21" idx="0"/>
            </p:cNvCxnSpPr>
            <p:nvPr/>
          </p:nvCxnSpPr>
          <p:spPr bwMode="auto">
            <a:xfrm rot="10800000" flipV="1">
              <a:off x="-1108615" y="5510177"/>
              <a:ext cx="264368" cy="370464"/>
            </a:xfrm>
            <a:prstGeom prst="curved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ysDot"/>
              <a:bevel/>
              <a:headEnd type="none" w="med" len="med"/>
              <a:tailEnd type="oval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6" name="TextBox 25"/>
            <p:cNvSpPr txBox="1"/>
            <p:nvPr/>
          </p:nvSpPr>
          <p:spPr>
            <a:xfrm>
              <a:off x="-844247" y="5376585"/>
              <a:ext cx="1368152" cy="267184"/>
            </a:xfrm>
            <a:prstGeom prst="rect">
              <a:avLst/>
            </a:prstGeom>
            <a:solidFill>
              <a:srgbClr val="CEE8BE"/>
            </a:solidFill>
          </p:spPr>
          <p:txBody>
            <a:bodyPr wrap="square" lIns="18000" tIns="18000" rIns="18000" bIns="18000" rtlCol="0">
              <a:spAutoFit/>
            </a:bodyPr>
            <a:lstStyle>
              <a:defPPr>
                <a:defRPr lang="ko-KR"/>
              </a:defPPr>
              <a:lvl1pPr>
                <a:defRPr>
                  <a:latin typeface="휴먼편지체" pitchFamily="18" charset="-127"/>
                  <a:ea typeface="휴먼편지체" pitchFamily="18" charset="-127"/>
                </a:defRPr>
              </a:lvl1pPr>
            </a:lstStyle>
            <a:p>
              <a:r>
                <a:rPr lang="en-US" altLang="ko-KR" sz="1500" b="1" smtClean="0">
                  <a:latin typeface="+mn-ea"/>
                  <a:ea typeface="+mn-ea"/>
                  <a:sym typeface="Wingdings"/>
                </a:rPr>
                <a:t> </a:t>
              </a:r>
              <a:r>
                <a:rPr lang="ko-KR" altLang="en-US" sz="1500" b="1" smtClean="0">
                  <a:latin typeface="+mn-ea"/>
                  <a:ea typeface="+mn-ea"/>
                  <a:sym typeface="Wingdings"/>
                </a:rPr>
                <a:t>바깥 </a:t>
              </a:r>
              <a:r>
                <a:rPr lang="en-US" altLang="ko-KR" sz="1500" b="1" smtClean="0">
                  <a:latin typeface="+mn-ea"/>
                  <a:ea typeface="+mn-ea"/>
                </a:rPr>
                <a:t>if</a:t>
              </a:r>
              <a:r>
                <a:rPr lang="ko-KR" altLang="en-US" sz="1500" b="1" smtClean="0">
                  <a:latin typeface="+mn-ea"/>
                  <a:ea typeface="+mn-ea"/>
                </a:rPr>
                <a:t>문</a:t>
              </a:r>
              <a:endParaRPr lang="en-US" altLang="ko-KR" sz="1500" b="1">
                <a:latin typeface="+mn-ea"/>
                <a:ea typeface="+mn-ea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932348" y="3543550"/>
            <a:ext cx="1128204" cy="944722"/>
            <a:chOff x="3835517" y="5619274"/>
            <a:chExt cx="1128204" cy="944722"/>
          </a:xfrm>
        </p:grpSpPr>
        <p:cxnSp>
          <p:nvCxnSpPr>
            <p:cNvPr id="28" name="구부러진 연결선 27"/>
            <p:cNvCxnSpPr>
              <a:stCxn id="29" idx="1"/>
              <a:endCxn id="22" idx="3"/>
            </p:cNvCxnSpPr>
            <p:nvPr/>
          </p:nvCxnSpPr>
          <p:spPr bwMode="auto">
            <a:xfrm rot="10800000">
              <a:off x="3835517" y="5619274"/>
              <a:ext cx="408124" cy="811131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ysDot"/>
              <a:bevel/>
              <a:headEnd type="none" w="med" len="med"/>
              <a:tailEnd type="oval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9" name="TextBox 28"/>
            <p:cNvSpPr txBox="1"/>
            <p:nvPr/>
          </p:nvSpPr>
          <p:spPr>
            <a:xfrm>
              <a:off x="4243641" y="6296812"/>
              <a:ext cx="720080" cy="267184"/>
            </a:xfrm>
            <a:prstGeom prst="rect">
              <a:avLst/>
            </a:prstGeom>
            <a:solidFill>
              <a:srgbClr val="CEE8BE"/>
            </a:solidFill>
          </p:spPr>
          <p:txBody>
            <a:bodyPr wrap="square" lIns="18000" tIns="18000" rIns="18000" bIns="18000" rtlCol="0">
              <a:spAutoFit/>
            </a:bodyPr>
            <a:lstStyle>
              <a:defPPr>
                <a:defRPr lang="ko-KR"/>
              </a:defPPr>
              <a:lvl1pPr>
                <a:defRPr>
                  <a:latin typeface="휴먼편지체" pitchFamily="18" charset="-127"/>
                  <a:ea typeface="휴먼편지체" pitchFamily="18" charset="-127"/>
                </a:defRPr>
              </a:lvl1pPr>
            </a:lstStyle>
            <a:p>
              <a:r>
                <a:rPr lang="en-US" altLang="ko-KR" sz="1500" b="1" smtClean="0">
                  <a:latin typeface="+mn-ea"/>
                  <a:ea typeface="+mn-ea"/>
                  <a:sym typeface="Wingdings"/>
                </a:rPr>
                <a:t> </a:t>
              </a:r>
              <a:r>
                <a:rPr lang="en-US" altLang="ko-KR" sz="1500" b="1" smtClean="0">
                  <a:latin typeface="+mn-ea"/>
                  <a:ea typeface="+mn-ea"/>
                </a:rPr>
                <a:t>if</a:t>
              </a:r>
              <a:r>
                <a:rPr lang="ko-KR" altLang="en-US" sz="1500" b="1" smtClean="0">
                  <a:latin typeface="+mn-ea"/>
                  <a:ea typeface="+mn-ea"/>
                </a:rPr>
                <a:t>문</a:t>
              </a:r>
              <a:endParaRPr lang="en-US" altLang="ko-KR" sz="1500" b="1">
                <a:latin typeface="+mn-ea"/>
                <a:ea typeface="+mn-ea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7172360" y="3526616"/>
            <a:ext cx="1056544" cy="940284"/>
            <a:chOff x="3949345" y="5602340"/>
            <a:chExt cx="1056544" cy="940284"/>
          </a:xfrm>
        </p:grpSpPr>
        <p:cxnSp>
          <p:nvCxnSpPr>
            <p:cNvPr id="31" name="구부러진 연결선 30"/>
            <p:cNvCxnSpPr>
              <a:stCxn id="32" idx="1"/>
              <a:endCxn id="23" idx="3"/>
            </p:cNvCxnSpPr>
            <p:nvPr/>
          </p:nvCxnSpPr>
          <p:spPr bwMode="auto">
            <a:xfrm rot="10800000">
              <a:off x="3949345" y="5602340"/>
              <a:ext cx="294296" cy="806693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ysDot"/>
              <a:bevel/>
              <a:headEnd type="none" w="med" len="med"/>
              <a:tailEnd type="oval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2" name="TextBox 31"/>
            <p:cNvSpPr txBox="1"/>
            <p:nvPr/>
          </p:nvSpPr>
          <p:spPr>
            <a:xfrm>
              <a:off x="4243641" y="6275440"/>
              <a:ext cx="762248" cy="267184"/>
            </a:xfrm>
            <a:prstGeom prst="rect">
              <a:avLst/>
            </a:prstGeom>
            <a:solidFill>
              <a:srgbClr val="CEE8BE"/>
            </a:solidFill>
          </p:spPr>
          <p:txBody>
            <a:bodyPr wrap="square" lIns="18000" tIns="18000" rIns="18000" bIns="18000" rtlCol="0">
              <a:spAutoFit/>
            </a:bodyPr>
            <a:lstStyle>
              <a:defPPr>
                <a:defRPr lang="ko-KR"/>
              </a:defPPr>
              <a:lvl1pPr>
                <a:defRPr>
                  <a:latin typeface="휴먼편지체" pitchFamily="18" charset="-127"/>
                  <a:ea typeface="휴먼편지체" pitchFamily="18" charset="-127"/>
                </a:defRPr>
              </a:lvl1pPr>
            </a:lstStyle>
            <a:p>
              <a:r>
                <a:rPr lang="en-US" altLang="ko-KR" sz="1500" b="1" smtClean="0">
                  <a:latin typeface="+mn-ea"/>
                  <a:ea typeface="+mn-ea"/>
                  <a:sym typeface="Wingdings"/>
                </a:rPr>
                <a:t> </a:t>
              </a:r>
              <a:r>
                <a:rPr lang="en-US" altLang="ko-KR" sz="1500" b="1" smtClean="0">
                  <a:latin typeface="+mn-ea"/>
                  <a:ea typeface="+mn-ea"/>
                </a:rPr>
                <a:t>if</a:t>
              </a:r>
              <a:r>
                <a:rPr lang="ko-KR" altLang="en-US" sz="1500" b="1" smtClean="0">
                  <a:latin typeface="+mn-ea"/>
                  <a:ea typeface="+mn-ea"/>
                </a:rPr>
                <a:t>문</a:t>
              </a:r>
              <a:endParaRPr lang="en-US" altLang="ko-KR" sz="1500" b="1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433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9.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다차원 배열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(array)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24619" y="620688"/>
            <a:ext cx="82078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9.2 </a:t>
            </a: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2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</a:rPr>
              <a:t>차원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배열 프로그램 예제</a:t>
            </a:r>
            <a:endParaRPr kumimoji="0" lang="en-US" altLang="ko-KR" sz="1600" b="1" dirty="0" smtClean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6" name="내용 개체 틀 5"/>
          <p:cNvSpPr txBox="1">
            <a:spLocks/>
          </p:cNvSpPr>
          <p:nvPr/>
        </p:nvSpPr>
        <p:spPr bwMode="auto">
          <a:xfrm>
            <a:off x="776290" y="1174937"/>
            <a:ext cx="8116190" cy="2326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kumimoji="0" lang="ko-KR" altLang="en-US" sz="1500" b="1" dirty="0" smtClean="0">
                <a:latin typeface="+mn-ea"/>
              </a:rPr>
              <a:t>문제</a:t>
            </a:r>
            <a:endParaRPr kumimoji="0" lang="en-US" altLang="ko-KR" sz="1500" b="1" dirty="0" smtClean="0">
              <a:latin typeface="+mn-ea"/>
            </a:endParaRPr>
          </a:p>
          <a:p>
            <a:pPr lvl="1" algn="l">
              <a:lnSpc>
                <a:spcPct val="150000"/>
              </a:lnSpc>
            </a:pPr>
            <a:r>
              <a:rPr kumimoji="0" lang="ko-KR" altLang="en-US" sz="1500" b="1" dirty="0" smtClean="0">
                <a:latin typeface="+mn-ea"/>
              </a:rPr>
              <a:t>입력 </a:t>
            </a:r>
            <a:r>
              <a:rPr kumimoji="0" lang="en-US" altLang="ko-KR" sz="1500" b="1" dirty="0" smtClean="0">
                <a:latin typeface="+mn-ea"/>
              </a:rPr>
              <a:t>: 2</a:t>
            </a:r>
            <a:r>
              <a:rPr kumimoji="0" lang="en-US" altLang="ko-KR" sz="1500" b="1" dirty="0" smtClean="0">
                <a:latin typeface="+mn-ea"/>
                <a:sym typeface="Symbol"/>
              </a:rPr>
              <a:t></a:t>
            </a:r>
            <a:r>
              <a:rPr kumimoji="0" lang="en-US" altLang="ko-KR" sz="1500" b="1" dirty="0" smtClean="0">
                <a:latin typeface="+mn-ea"/>
              </a:rPr>
              <a:t>3</a:t>
            </a:r>
            <a:r>
              <a:rPr kumimoji="0" lang="ko-KR" altLang="en-US" sz="1500" b="1" dirty="0" smtClean="0">
                <a:latin typeface="+mn-ea"/>
              </a:rPr>
              <a:t> 행렬 </a:t>
            </a:r>
            <a:r>
              <a:rPr kumimoji="0" lang="en-US" altLang="ko-KR" sz="1500" b="1" dirty="0" smtClean="0">
                <a:latin typeface="+mn-ea"/>
              </a:rPr>
              <a:t>A</a:t>
            </a:r>
            <a:r>
              <a:rPr kumimoji="0" lang="ko-KR" altLang="en-US" sz="1500" b="1" dirty="0" smtClean="0">
                <a:latin typeface="+mn-ea"/>
              </a:rPr>
              <a:t>와 </a:t>
            </a:r>
            <a:r>
              <a:rPr kumimoji="0" lang="en-US" altLang="ko-KR" sz="1500" b="1" dirty="0" smtClean="0">
                <a:latin typeface="+mn-ea"/>
              </a:rPr>
              <a:t>B</a:t>
            </a:r>
          </a:p>
          <a:p>
            <a:pPr lvl="1" algn="l">
              <a:lnSpc>
                <a:spcPct val="150000"/>
              </a:lnSpc>
            </a:pPr>
            <a:r>
              <a:rPr kumimoji="0" lang="ko-KR" altLang="en-US" sz="1500" b="1" dirty="0" smtClean="0">
                <a:latin typeface="+mn-ea"/>
              </a:rPr>
              <a:t>출력 </a:t>
            </a:r>
            <a:r>
              <a:rPr kumimoji="0" lang="en-US" altLang="ko-KR" sz="1500" b="1" dirty="0" smtClean="0">
                <a:latin typeface="+mn-ea"/>
              </a:rPr>
              <a:t>: A</a:t>
            </a:r>
            <a:r>
              <a:rPr kumimoji="0" lang="ko-KR" altLang="en-US" sz="1500" b="1" dirty="0" smtClean="0">
                <a:latin typeface="+mn-ea"/>
              </a:rPr>
              <a:t>와</a:t>
            </a:r>
            <a:r>
              <a:rPr kumimoji="0" lang="en-US" altLang="ko-KR" sz="1500" b="1" dirty="0" smtClean="0">
                <a:latin typeface="+mn-ea"/>
              </a:rPr>
              <a:t> B</a:t>
            </a:r>
            <a:r>
              <a:rPr kumimoji="0" lang="ko-KR" altLang="en-US" sz="1500" b="1" dirty="0" smtClean="0">
                <a:latin typeface="+mn-ea"/>
              </a:rPr>
              <a:t>를 더한 행렬 </a:t>
            </a:r>
            <a:r>
              <a:rPr kumimoji="0" lang="en-US" altLang="ko-KR" sz="1500" b="1" dirty="0" smtClean="0">
                <a:latin typeface="+mn-ea"/>
              </a:rPr>
              <a:t>C</a:t>
            </a:r>
          </a:p>
          <a:p>
            <a:pPr algn="l">
              <a:lnSpc>
                <a:spcPct val="150000"/>
              </a:lnSpc>
            </a:pPr>
            <a:r>
              <a:rPr kumimoji="0" lang="ko-KR" altLang="en-US" sz="1500" b="1" dirty="0" smtClean="0">
                <a:latin typeface="+mn-ea"/>
              </a:rPr>
              <a:t>분석</a:t>
            </a:r>
            <a:endParaRPr kumimoji="0" lang="en-US" altLang="ko-KR" sz="1500" b="1" dirty="0" smtClean="0">
              <a:latin typeface="+mn-ea"/>
            </a:endParaRPr>
          </a:p>
          <a:p>
            <a:pPr lvl="1" algn="l">
              <a:lnSpc>
                <a:spcPct val="150000"/>
              </a:lnSpc>
            </a:pPr>
            <a:r>
              <a:rPr kumimoji="0" lang="ko-KR" altLang="en-US" sz="1500" b="1" dirty="0" smtClean="0">
                <a:solidFill>
                  <a:srgbClr val="000000"/>
                </a:solidFill>
                <a:latin typeface="+mn-ea"/>
              </a:rPr>
              <a:t>행렬은 행과 열 수가 같아야 덧셈이 가능 </a:t>
            </a:r>
            <a:r>
              <a:rPr kumimoji="0" lang="en-US" altLang="ko-KR" sz="1500" b="1" dirty="0" smtClean="0">
                <a:solidFill>
                  <a:srgbClr val="000000"/>
                </a:solidFill>
                <a:latin typeface="+mn-ea"/>
              </a:rPr>
              <a:t/>
            </a:r>
            <a:br>
              <a:rPr kumimoji="0" lang="en-US" altLang="ko-KR" sz="1500" b="1" dirty="0" smtClean="0">
                <a:solidFill>
                  <a:srgbClr val="000000"/>
                </a:solidFill>
                <a:latin typeface="+mn-ea"/>
              </a:rPr>
            </a:br>
            <a:r>
              <a:rPr kumimoji="0" lang="en-US" altLang="ko-KR" sz="1500" b="1" dirty="0" smtClean="0">
                <a:solidFill>
                  <a:srgbClr val="000000"/>
                </a:solidFill>
                <a:latin typeface="+mn-ea"/>
                <a:sym typeface="Wingdings" panose="05000000000000000000" pitchFamily="2" charset="2"/>
              </a:rPr>
              <a:t></a:t>
            </a:r>
            <a:r>
              <a:rPr kumimoji="0" lang="en-US" altLang="ko-KR" sz="1500" b="1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kumimoji="0" lang="ko-KR" altLang="en-US" sz="1500" b="1" dirty="0" smtClean="0">
                <a:solidFill>
                  <a:srgbClr val="000000"/>
                </a:solidFill>
                <a:latin typeface="+mn-ea"/>
              </a:rPr>
              <a:t>세 행렬 </a:t>
            </a:r>
            <a:r>
              <a:rPr kumimoji="0" lang="en-US" altLang="ko-KR" sz="1500" b="1" dirty="0" smtClean="0">
                <a:solidFill>
                  <a:srgbClr val="000000"/>
                </a:solidFill>
                <a:latin typeface="+mn-ea"/>
              </a:rPr>
              <a:t>A, B, C </a:t>
            </a:r>
            <a:r>
              <a:rPr kumimoji="0" lang="ko-KR" altLang="en-US" sz="1500" b="1" dirty="0" smtClean="0">
                <a:solidFill>
                  <a:srgbClr val="000000"/>
                </a:solidFill>
                <a:latin typeface="+mn-ea"/>
              </a:rPr>
              <a:t>모두 동일 크기의 </a:t>
            </a:r>
            <a:r>
              <a:rPr kumimoji="0" lang="en-US" altLang="ko-KR" sz="1500" b="1" dirty="0" smtClean="0">
                <a:solidFill>
                  <a:srgbClr val="000000"/>
                </a:solidFill>
                <a:latin typeface="+mn-ea"/>
              </a:rPr>
              <a:t>2</a:t>
            </a:r>
            <a:r>
              <a:rPr kumimoji="0" lang="ko-KR" altLang="en-US" sz="1500" b="1" dirty="0" smtClean="0">
                <a:solidFill>
                  <a:srgbClr val="000000"/>
                </a:solidFill>
                <a:latin typeface="+mn-ea"/>
              </a:rPr>
              <a:t>차원 배열 이용</a:t>
            </a:r>
            <a:endParaRPr kumimoji="0" lang="en-US" altLang="ko-KR" sz="1500" b="1" dirty="0" smtClean="0">
              <a:solidFill>
                <a:srgbClr val="000000"/>
              </a:solidFill>
              <a:latin typeface="+mn-ea"/>
            </a:endParaRPr>
          </a:p>
          <a:p>
            <a:pPr lvl="1" algn="l">
              <a:lnSpc>
                <a:spcPct val="150000"/>
              </a:lnSpc>
            </a:pPr>
            <a:endParaRPr kumimoji="0" lang="en-US" altLang="ko-KR" sz="1500" b="1" dirty="0">
              <a:latin typeface="+mn-ea"/>
            </a:endParaRPr>
          </a:p>
        </p:txBody>
      </p:sp>
      <p:pic>
        <p:nvPicPr>
          <p:cNvPr id="8" name="그림 7" descr="그림07-19.jpg"/>
          <p:cNvPicPr>
            <a:picLocks noChangeAspect="1"/>
          </p:cNvPicPr>
          <p:nvPr/>
        </p:nvPicPr>
        <p:blipFill rotWithShape="1">
          <a:blip r:embed="rId2" cstate="print"/>
          <a:srcRect t="22628"/>
          <a:stretch/>
        </p:blipFill>
        <p:spPr>
          <a:xfrm>
            <a:off x="1532975" y="3574300"/>
            <a:ext cx="5662322" cy="165865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660232" y="5589240"/>
            <a:ext cx="2381839" cy="728849"/>
          </a:xfrm>
          <a:prstGeom prst="rect">
            <a:avLst/>
          </a:prstGeom>
          <a:noFill/>
        </p:spPr>
        <p:txBody>
          <a:bodyPr wrap="square" lIns="18000" tIns="18000" rIns="18000" bIns="18000" rtlCol="0">
            <a:spAutoFit/>
          </a:bodyPr>
          <a:lstStyle/>
          <a:p>
            <a:pPr marL="176213" indent="-1762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</a:rPr>
              <a:t>2</a:t>
            </a:r>
            <a:r>
              <a:rPr lang="ko-KR" altLang="en-US" sz="1500" b="1" dirty="0">
                <a:solidFill>
                  <a:srgbClr val="0000FF"/>
                </a:solidFill>
                <a:latin typeface="+mn-ea"/>
                <a:ea typeface="+mn-ea"/>
              </a:rPr>
              <a:t>차원 배열 처리 </a:t>
            </a:r>
            <a:r>
              <a:rPr lang="en-US" altLang="ko-KR" sz="1500" b="1" dirty="0">
                <a:solidFill>
                  <a:srgbClr val="0000FF"/>
                </a:solidFill>
                <a:latin typeface="+mn-ea"/>
                <a:ea typeface="+mn-ea"/>
              </a:rPr>
              <a:t/>
            </a:r>
            <a:br>
              <a:rPr lang="en-US" altLang="ko-KR" sz="1500" b="1" dirty="0">
                <a:solidFill>
                  <a:srgbClr val="0000FF"/>
                </a:solidFill>
                <a:latin typeface="+mn-ea"/>
                <a:ea typeface="+mn-ea"/>
              </a:rPr>
            </a:b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</a:t>
            </a:r>
            <a:r>
              <a:rPr lang="en-US" altLang="ko-KR" sz="1500" b="1" dirty="0" smtClean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ko-KR" altLang="en-US" sz="1500" b="1" dirty="0">
                <a:solidFill>
                  <a:srgbClr val="0000FF"/>
                </a:solidFill>
                <a:latin typeface="+mn-ea"/>
                <a:ea typeface="+mn-ea"/>
              </a:rPr>
              <a:t>중첩 </a:t>
            </a:r>
            <a:r>
              <a:rPr lang="en-US" altLang="ko-KR" sz="1500" b="1" dirty="0">
                <a:solidFill>
                  <a:srgbClr val="0000FF"/>
                </a:solidFill>
                <a:latin typeface="+mn-ea"/>
                <a:ea typeface="+mn-ea"/>
              </a:rPr>
              <a:t>for</a:t>
            </a:r>
            <a:r>
              <a:rPr lang="ko-KR" altLang="en-US" sz="1500" b="1" dirty="0">
                <a:solidFill>
                  <a:srgbClr val="0000FF"/>
                </a:solidFill>
                <a:latin typeface="+mn-ea"/>
                <a:ea typeface="+mn-ea"/>
              </a:rPr>
              <a:t>문</a:t>
            </a:r>
            <a:endParaRPr lang="en-US" altLang="ko-KR" sz="15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631012" y="3922316"/>
            <a:ext cx="396240" cy="37592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txBody>
          <a:bodyPr wrap="square" lIns="36000" tIns="36000" rIns="36000" bIns="36000" rtlCol="0" anchor="ctr">
            <a:noAutofit/>
          </a:bodyPr>
          <a:lstStyle/>
          <a:p>
            <a:endParaRPr lang="ko-KR" altLang="en-US" sz="1500" b="1">
              <a:latin typeface="+mn-ea"/>
              <a:ea typeface="+mn-ea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680292" y="3922316"/>
            <a:ext cx="396240" cy="37592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txBody>
          <a:bodyPr wrap="square" lIns="36000" tIns="36000" rIns="36000" bIns="36000" rtlCol="0" anchor="ctr">
            <a:noAutofit/>
          </a:bodyPr>
          <a:lstStyle/>
          <a:p>
            <a:endParaRPr lang="ko-KR" altLang="en-US" sz="1500" b="1">
              <a:latin typeface="+mn-ea"/>
              <a:ea typeface="+mn-ea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699092" y="3922316"/>
            <a:ext cx="396240" cy="37592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txBody>
          <a:bodyPr wrap="square" lIns="36000" tIns="36000" rIns="36000" bIns="36000" rtlCol="0" anchor="ctr">
            <a:noAutofit/>
          </a:bodyPr>
          <a:lstStyle/>
          <a:p>
            <a:endParaRPr lang="ko-KR" altLang="en-US" sz="1500" b="1">
              <a:latin typeface="+mn-ea"/>
              <a:ea typeface="+mn-ea"/>
            </a:endParaRPr>
          </a:p>
        </p:txBody>
      </p:sp>
      <p:cxnSp>
        <p:nvCxnSpPr>
          <p:cNvPr id="14" name="구부러진 연결선 13"/>
          <p:cNvCxnSpPr>
            <a:endCxn id="10" idx="5"/>
          </p:cNvCxnSpPr>
          <p:nvPr/>
        </p:nvCxnSpPr>
        <p:spPr bwMode="auto">
          <a:xfrm rot="16200000" flipV="1">
            <a:off x="5857724" y="4354684"/>
            <a:ext cx="1202040" cy="97904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sysDot"/>
            <a:bevel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직선 연결선 17"/>
          <p:cNvCxnSpPr/>
          <p:nvPr/>
        </p:nvCxnSpPr>
        <p:spPr>
          <a:xfrm>
            <a:off x="2627784" y="5208464"/>
            <a:ext cx="3600400" cy="0"/>
          </a:xfrm>
          <a:prstGeom prst="line">
            <a:avLst/>
          </a:prstGeom>
          <a:ln w="127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71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9.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다차원 배열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(array)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24619" y="620688"/>
            <a:ext cx="82078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9.2 </a:t>
            </a: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2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</a:rPr>
              <a:t>차원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배열 프로그램 예제</a:t>
            </a:r>
            <a:endParaRPr kumimoji="0" lang="en-US" altLang="ko-KR" sz="1600" b="1" dirty="0" smtClean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6" name="내용 개체 틀 5"/>
          <p:cNvSpPr txBox="1">
            <a:spLocks/>
          </p:cNvSpPr>
          <p:nvPr/>
        </p:nvSpPr>
        <p:spPr bwMode="auto">
          <a:xfrm>
            <a:off x="123825" y="1166053"/>
            <a:ext cx="8116190" cy="2326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kumimoji="0" lang="en-US" altLang="ko-KR" sz="1500" b="1" dirty="0" smtClean="0">
                <a:latin typeface="+mn-ea"/>
              </a:rPr>
              <a:t>[</a:t>
            </a:r>
            <a:r>
              <a:rPr kumimoji="0" lang="ko-KR" altLang="en-US" sz="1500" b="1" dirty="0" smtClean="0">
                <a:latin typeface="+mn-ea"/>
              </a:rPr>
              <a:t>해결 과정</a:t>
            </a:r>
            <a:r>
              <a:rPr kumimoji="0" lang="en-US" altLang="ko-KR" sz="1500" b="1" dirty="0" smtClean="0">
                <a:latin typeface="+mn-ea"/>
              </a:rPr>
              <a:t>]</a:t>
            </a:r>
            <a:endParaRPr kumimoji="0" lang="ko-KR" altLang="en-US" sz="1500" b="1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kumimoji="0" lang="ko-KR" altLang="en-US" sz="1500" b="1" dirty="0" smtClean="0">
                <a:latin typeface="+mn-ea"/>
              </a:rPr>
              <a:t>Ⓐ 행렬 </a:t>
            </a:r>
            <a:r>
              <a:rPr kumimoji="0" lang="en-US" altLang="ko-KR" sz="1500" b="1" dirty="0">
                <a:latin typeface="+mn-ea"/>
              </a:rPr>
              <a:t>A</a:t>
            </a:r>
            <a:r>
              <a:rPr kumimoji="0" lang="ko-KR" altLang="en-US" sz="1500" b="1" dirty="0">
                <a:latin typeface="+mn-ea"/>
              </a:rPr>
              <a:t>를 행 단위로 </a:t>
            </a:r>
            <a:r>
              <a:rPr kumimoji="0" lang="ko-KR" altLang="en-US" sz="1500" b="1" dirty="0" err="1">
                <a:solidFill>
                  <a:srgbClr val="0000FF"/>
                </a:solidFill>
                <a:latin typeface="+mn-ea"/>
              </a:rPr>
              <a:t>입력받기</a:t>
            </a:r>
            <a:r>
              <a:rPr kumimoji="0" lang="ko-KR" altLang="en-US" sz="1500" b="1" dirty="0">
                <a:latin typeface="+mn-ea"/>
              </a:rPr>
              <a:t> </a:t>
            </a:r>
            <a:r>
              <a:rPr kumimoji="0" lang="en-US" altLang="ko-KR" sz="1500" b="1" dirty="0">
                <a:latin typeface="+mn-ea"/>
              </a:rPr>
              <a:t>(</a:t>
            </a:r>
            <a:r>
              <a:rPr kumimoji="0" lang="ko-KR" altLang="en-US" sz="1500" b="1" dirty="0">
                <a:latin typeface="+mn-ea"/>
              </a:rPr>
              <a:t>중첩 </a:t>
            </a:r>
            <a:r>
              <a:rPr kumimoji="0" lang="en-US" altLang="ko-KR" sz="1500" b="1" dirty="0">
                <a:latin typeface="+mn-ea"/>
              </a:rPr>
              <a:t>for</a:t>
            </a:r>
            <a:r>
              <a:rPr kumimoji="0" lang="ko-KR" altLang="en-US" sz="1500" b="1" dirty="0">
                <a:latin typeface="+mn-ea"/>
              </a:rPr>
              <a:t>문</a:t>
            </a:r>
            <a:r>
              <a:rPr kumimoji="0" lang="en-US" altLang="ko-KR" sz="1500" b="1" dirty="0">
                <a:latin typeface="+mn-ea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kumimoji="0" lang="ko-KR" altLang="en-US" sz="1500" b="1" dirty="0" smtClean="0">
                <a:latin typeface="+mn-ea"/>
              </a:rPr>
              <a:t>Ⓑ 행렬 </a:t>
            </a:r>
            <a:r>
              <a:rPr kumimoji="0" lang="en-US" altLang="ko-KR" sz="1500" b="1" dirty="0">
                <a:latin typeface="+mn-ea"/>
              </a:rPr>
              <a:t>B</a:t>
            </a:r>
            <a:r>
              <a:rPr kumimoji="0" lang="ko-KR" altLang="en-US" sz="1500" b="1" dirty="0">
                <a:latin typeface="+mn-ea"/>
              </a:rPr>
              <a:t>를 행 단위로 </a:t>
            </a:r>
            <a:r>
              <a:rPr kumimoji="0" lang="ko-KR" altLang="en-US" sz="1500" b="1" dirty="0" err="1">
                <a:solidFill>
                  <a:srgbClr val="0000FF"/>
                </a:solidFill>
                <a:latin typeface="+mn-ea"/>
              </a:rPr>
              <a:t>입력받기</a:t>
            </a:r>
            <a:r>
              <a:rPr kumimoji="0" lang="ko-KR" altLang="en-US" sz="1500" b="1" dirty="0">
                <a:latin typeface="+mn-ea"/>
              </a:rPr>
              <a:t> </a:t>
            </a:r>
            <a:r>
              <a:rPr kumimoji="0" lang="en-US" altLang="ko-KR" sz="1500" b="1" dirty="0">
                <a:latin typeface="+mn-ea"/>
              </a:rPr>
              <a:t>(</a:t>
            </a:r>
            <a:r>
              <a:rPr kumimoji="0" lang="ko-KR" altLang="en-US" sz="1500" b="1" dirty="0">
                <a:latin typeface="+mn-ea"/>
              </a:rPr>
              <a:t>중첩 </a:t>
            </a:r>
            <a:r>
              <a:rPr kumimoji="0" lang="en-US" altLang="ko-KR" sz="1500" b="1" dirty="0">
                <a:latin typeface="+mn-ea"/>
              </a:rPr>
              <a:t>for</a:t>
            </a:r>
            <a:r>
              <a:rPr kumimoji="0" lang="ko-KR" altLang="en-US" sz="1500" b="1" dirty="0">
                <a:latin typeface="+mn-ea"/>
              </a:rPr>
              <a:t>문</a:t>
            </a:r>
            <a:r>
              <a:rPr kumimoji="0" lang="en-US" altLang="ko-KR" sz="1500" b="1" dirty="0">
                <a:latin typeface="+mn-ea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kumimoji="0" lang="ko-KR" altLang="en-US" sz="1500" b="1" dirty="0" smtClean="0">
                <a:latin typeface="+mn-ea"/>
              </a:rPr>
              <a:t>Ⓒ 행렬 </a:t>
            </a:r>
            <a:r>
              <a:rPr kumimoji="0" lang="en-US" altLang="ko-KR" sz="1500" b="1" dirty="0">
                <a:latin typeface="+mn-ea"/>
              </a:rPr>
              <a:t>C </a:t>
            </a:r>
            <a:r>
              <a:rPr kumimoji="0" lang="en-US" altLang="ko-KR" sz="1500" b="1" dirty="0" smtClean="0">
                <a:latin typeface="+mn-ea"/>
              </a:rPr>
              <a:t>= </a:t>
            </a:r>
            <a:r>
              <a:rPr kumimoji="0" lang="ko-KR" altLang="en-US" sz="1500" b="1" dirty="0">
                <a:latin typeface="+mn-ea"/>
              </a:rPr>
              <a:t>행렬 </a:t>
            </a:r>
            <a:r>
              <a:rPr kumimoji="0" lang="en-US" altLang="ko-KR" sz="1500" b="1" dirty="0">
                <a:latin typeface="+mn-ea"/>
              </a:rPr>
              <a:t>A + </a:t>
            </a:r>
            <a:r>
              <a:rPr kumimoji="0" lang="ko-KR" altLang="en-US" sz="1500" b="1" dirty="0">
                <a:latin typeface="+mn-ea"/>
              </a:rPr>
              <a:t>행렬 </a:t>
            </a:r>
            <a:r>
              <a:rPr kumimoji="0" lang="en-US" altLang="ko-KR" sz="1500" b="1" dirty="0">
                <a:latin typeface="+mn-ea"/>
              </a:rPr>
              <a:t>B   (</a:t>
            </a:r>
            <a:r>
              <a:rPr kumimoji="0" lang="ko-KR" altLang="en-US" sz="1500" b="1" dirty="0">
                <a:latin typeface="+mn-ea"/>
              </a:rPr>
              <a:t>중첩 </a:t>
            </a:r>
            <a:r>
              <a:rPr kumimoji="0" lang="en-US" altLang="ko-KR" sz="1500" b="1" dirty="0">
                <a:latin typeface="+mn-ea"/>
              </a:rPr>
              <a:t>for</a:t>
            </a:r>
            <a:r>
              <a:rPr kumimoji="0" lang="ko-KR" altLang="en-US" sz="1500" b="1" dirty="0">
                <a:latin typeface="+mn-ea"/>
              </a:rPr>
              <a:t>문</a:t>
            </a:r>
            <a:r>
              <a:rPr kumimoji="0" lang="en-US" altLang="ko-KR" sz="1500" b="1" dirty="0">
                <a:latin typeface="+mn-ea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kumimoji="0" lang="en-US" altLang="ko-KR" sz="1500" b="1" dirty="0" smtClean="0">
                <a:latin typeface="+mn-ea"/>
              </a:rPr>
              <a:t>    </a:t>
            </a:r>
            <a:r>
              <a:rPr kumimoji="0" lang="en-US" altLang="ko-KR" sz="1600" b="1" dirty="0" smtClean="0">
                <a:solidFill>
                  <a:srgbClr val="0000FF"/>
                </a:solidFill>
                <a:latin typeface="+mn-ea"/>
              </a:rPr>
              <a:t>C[</a:t>
            </a:r>
            <a:r>
              <a:rPr kumimoji="0" lang="en-US" altLang="ko-KR" sz="1600" b="1" dirty="0" err="1" smtClean="0">
                <a:solidFill>
                  <a:srgbClr val="0000FF"/>
                </a:solidFill>
                <a:latin typeface="+mn-ea"/>
              </a:rPr>
              <a:t>i</a:t>
            </a:r>
            <a:r>
              <a:rPr kumimoji="0" lang="en-US" altLang="ko-KR" sz="1600" b="1" dirty="0">
                <a:solidFill>
                  <a:srgbClr val="0000FF"/>
                </a:solidFill>
                <a:latin typeface="+mn-ea"/>
              </a:rPr>
              <a:t>][j] = A[</a:t>
            </a:r>
            <a:r>
              <a:rPr kumimoji="0" lang="en-US" altLang="ko-KR" sz="1600" b="1" dirty="0" err="1">
                <a:solidFill>
                  <a:srgbClr val="0000FF"/>
                </a:solidFill>
                <a:latin typeface="+mn-ea"/>
              </a:rPr>
              <a:t>i</a:t>
            </a:r>
            <a:r>
              <a:rPr kumimoji="0" lang="en-US" altLang="ko-KR" sz="1600" b="1" dirty="0">
                <a:solidFill>
                  <a:srgbClr val="0000FF"/>
                </a:solidFill>
                <a:latin typeface="+mn-ea"/>
              </a:rPr>
              <a:t>][j] + B[</a:t>
            </a:r>
            <a:r>
              <a:rPr kumimoji="0" lang="en-US" altLang="ko-KR" sz="1600" b="1" dirty="0" err="1">
                <a:solidFill>
                  <a:srgbClr val="0000FF"/>
                </a:solidFill>
                <a:latin typeface="+mn-ea"/>
              </a:rPr>
              <a:t>i</a:t>
            </a:r>
            <a:r>
              <a:rPr kumimoji="0" lang="en-US" altLang="ko-KR" sz="1600" b="1" dirty="0">
                <a:solidFill>
                  <a:srgbClr val="0000FF"/>
                </a:solidFill>
                <a:latin typeface="+mn-ea"/>
              </a:rPr>
              <a:t>][j] </a:t>
            </a:r>
            <a:r>
              <a:rPr kumimoji="0" lang="en-US" altLang="ko-KR" sz="1600" b="1" dirty="0" smtClean="0">
                <a:solidFill>
                  <a:srgbClr val="0000FF"/>
                </a:solidFill>
                <a:latin typeface="+mn-ea"/>
              </a:rPr>
              <a:t>(</a:t>
            </a:r>
            <a:r>
              <a:rPr kumimoji="0" lang="ko-KR" altLang="en-US" sz="1600" b="1" dirty="0" smtClean="0">
                <a:solidFill>
                  <a:srgbClr val="0000FF"/>
                </a:solidFill>
                <a:latin typeface="+mn-ea"/>
              </a:rPr>
              <a:t>행 </a:t>
            </a:r>
            <a:r>
              <a:rPr kumimoji="0" lang="en-US" altLang="ko-KR" sz="1600" b="1" dirty="0" err="1" smtClean="0">
                <a:solidFill>
                  <a:srgbClr val="0000FF"/>
                </a:solidFill>
                <a:latin typeface="+mn-ea"/>
              </a:rPr>
              <a:t>i</a:t>
            </a:r>
            <a:r>
              <a:rPr kumimoji="0" lang="en-US" altLang="ko-KR" sz="1600" b="1" dirty="0">
                <a:solidFill>
                  <a:srgbClr val="0000FF"/>
                </a:solidFill>
                <a:latin typeface="+mn-ea"/>
              </a:rPr>
              <a:t>= 0~1</a:t>
            </a:r>
            <a:r>
              <a:rPr kumimoji="0" lang="en-US" altLang="ko-KR" sz="1600" b="1" dirty="0" smtClean="0">
                <a:solidFill>
                  <a:srgbClr val="0000FF"/>
                </a:solidFill>
                <a:latin typeface="+mn-ea"/>
              </a:rPr>
              <a:t>, </a:t>
            </a:r>
            <a:r>
              <a:rPr kumimoji="0" lang="ko-KR" altLang="en-US" sz="1600" b="1" dirty="0" smtClean="0">
                <a:solidFill>
                  <a:srgbClr val="0000FF"/>
                </a:solidFill>
                <a:latin typeface="+mn-ea"/>
              </a:rPr>
              <a:t>열</a:t>
            </a:r>
            <a:r>
              <a:rPr kumimoji="0" lang="en-US" altLang="ko-KR" sz="1600" b="1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kumimoji="0" lang="en-US" altLang="ko-KR" sz="1600" b="1" dirty="0">
                <a:solidFill>
                  <a:srgbClr val="0000FF"/>
                </a:solidFill>
                <a:latin typeface="+mn-ea"/>
              </a:rPr>
              <a:t>j= 0~2)</a:t>
            </a:r>
          </a:p>
          <a:p>
            <a:pPr algn="l">
              <a:lnSpc>
                <a:spcPct val="150000"/>
              </a:lnSpc>
            </a:pPr>
            <a:r>
              <a:rPr kumimoji="0" lang="ko-KR" altLang="en-US" sz="1500" b="1" dirty="0" smtClean="0">
                <a:latin typeface="+mn-ea"/>
              </a:rPr>
              <a:t>Ⓓ 결과 </a:t>
            </a:r>
            <a:r>
              <a:rPr kumimoji="0" lang="ko-KR" altLang="en-US" sz="1500" b="1" dirty="0">
                <a:latin typeface="+mn-ea"/>
              </a:rPr>
              <a:t>행렬 </a:t>
            </a:r>
            <a:r>
              <a:rPr kumimoji="0" lang="en-US" altLang="ko-KR" sz="1500" b="1" dirty="0">
                <a:latin typeface="+mn-ea"/>
              </a:rPr>
              <a:t>C</a:t>
            </a:r>
            <a:r>
              <a:rPr kumimoji="0" lang="ko-KR" altLang="en-US" sz="1500" b="1" dirty="0">
                <a:latin typeface="+mn-ea"/>
              </a:rPr>
              <a:t>를 행 단위로 출력하기 </a:t>
            </a:r>
            <a:r>
              <a:rPr kumimoji="0" lang="en-US" altLang="ko-KR" sz="1500" b="1" dirty="0">
                <a:latin typeface="+mn-ea"/>
              </a:rPr>
              <a:t>(</a:t>
            </a:r>
            <a:r>
              <a:rPr kumimoji="0" lang="ko-KR" altLang="en-US" sz="1500" b="1" dirty="0">
                <a:latin typeface="+mn-ea"/>
              </a:rPr>
              <a:t>중첩 </a:t>
            </a:r>
            <a:r>
              <a:rPr kumimoji="0" lang="en-US" altLang="ko-KR" sz="1500" b="1" dirty="0">
                <a:latin typeface="+mn-ea"/>
              </a:rPr>
              <a:t>for</a:t>
            </a:r>
            <a:r>
              <a:rPr kumimoji="0" lang="ko-KR" altLang="en-US" sz="1500" b="1" dirty="0">
                <a:latin typeface="+mn-ea"/>
              </a:rPr>
              <a:t>문</a:t>
            </a:r>
            <a:r>
              <a:rPr kumimoji="0" lang="en-US" altLang="ko-KR" sz="1500" b="1" dirty="0">
                <a:latin typeface="+mn-ea"/>
              </a:rPr>
              <a:t>)</a:t>
            </a:r>
          </a:p>
          <a:p>
            <a:pPr lvl="1" algn="l">
              <a:lnSpc>
                <a:spcPct val="150000"/>
              </a:lnSpc>
            </a:pPr>
            <a:endParaRPr kumimoji="0" lang="en-US" altLang="ko-KR" sz="1500" b="1" dirty="0"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23825" y="3780807"/>
            <a:ext cx="4392488" cy="4154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혼자</a:t>
            </a: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, 2</a:t>
            </a:r>
            <a:r>
              <a:rPr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차원 배열을 정리하면서 프로그램 하시오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" r="3043" b="6703"/>
          <a:stretch/>
        </p:blipFill>
        <p:spPr bwMode="auto">
          <a:xfrm>
            <a:off x="4705225" y="3139447"/>
            <a:ext cx="4331271" cy="3673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6012160" y="2723949"/>
            <a:ext cx="2088232" cy="4154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[</a:t>
            </a:r>
            <a:r>
              <a:rPr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프로그램 실행 결과</a:t>
            </a: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]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53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27584" y="548680"/>
            <a:ext cx="8316416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5497" y="14144"/>
            <a:ext cx="5328592" cy="69018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#include &lt;</a:t>
            </a:r>
            <a:r>
              <a:rPr lang="en-US" altLang="ko-KR" sz="1400" b="1" dirty="0" err="1">
                <a:latin typeface="+mn-ea"/>
                <a:ea typeface="+mn-ea"/>
              </a:rPr>
              <a:t>stdio.h</a:t>
            </a:r>
            <a:r>
              <a:rPr lang="en-US" altLang="ko-KR" sz="1400" b="1" dirty="0">
                <a:latin typeface="+mn-ea"/>
                <a:ea typeface="+mn-ea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</a:rPr>
              <a:t>#define </a:t>
            </a:r>
            <a:r>
              <a:rPr lang="en-US" altLang="ko-KR" sz="1400" b="1" dirty="0">
                <a:solidFill>
                  <a:srgbClr val="FF00FF"/>
                </a:solidFill>
                <a:latin typeface="+mn-ea"/>
                <a:ea typeface="+mn-ea"/>
              </a:rPr>
              <a:t>M </a:t>
            </a:r>
            <a:r>
              <a:rPr lang="en-US" altLang="ko-KR" sz="1400" b="1" dirty="0">
                <a:latin typeface="+mn-ea"/>
                <a:ea typeface="+mn-ea"/>
              </a:rPr>
              <a:t>2	</a:t>
            </a:r>
            <a:r>
              <a:rPr lang="en-US" altLang="ko-KR" sz="1400" b="1" dirty="0" smtClean="0">
                <a:latin typeface="+mn-ea"/>
                <a:ea typeface="+mn-ea"/>
              </a:rPr>
              <a:t>// </a:t>
            </a:r>
            <a:r>
              <a:rPr lang="ko-KR" altLang="en-US" sz="1400" b="1" dirty="0" smtClean="0">
                <a:latin typeface="+mn-ea"/>
                <a:ea typeface="+mn-ea"/>
              </a:rPr>
              <a:t>행 개수</a:t>
            </a:r>
            <a:endParaRPr lang="ko-KR" altLang="en-US" sz="14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</a:rPr>
              <a:t>#define </a:t>
            </a:r>
            <a:r>
              <a:rPr lang="en-US" altLang="ko-KR" sz="1400" b="1" dirty="0">
                <a:solidFill>
                  <a:srgbClr val="FF00FF"/>
                </a:solidFill>
                <a:latin typeface="+mn-ea"/>
                <a:ea typeface="+mn-ea"/>
              </a:rPr>
              <a:t>N </a:t>
            </a:r>
            <a:r>
              <a:rPr lang="en-US" altLang="ko-KR" sz="1400" b="1" dirty="0">
                <a:latin typeface="+mn-ea"/>
                <a:ea typeface="+mn-ea"/>
              </a:rPr>
              <a:t>3	</a:t>
            </a:r>
            <a:r>
              <a:rPr lang="en-US" altLang="ko-KR" sz="1400" b="1" dirty="0" smtClean="0">
                <a:latin typeface="+mn-ea"/>
                <a:ea typeface="+mn-ea"/>
              </a:rPr>
              <a:t>// </a:t>
            </a:r>
            <a:r>
              <a:rPr lang="ko-KR" altLang="en-US" sz="1400" b="1" dirty="0" smtClean="0">
                <a:latin typeface="+mn-ea"/>
                <a:ea typeface="+mn-ea"/>
              </a:rPr>
              <a:t>열 개수 </a:t>
            </a:r>
            <a:endParaRPr lang="ko-KR" altLang="en-US" sz="14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ko-KR" altLang="en-US" sz="5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err="1">
                <a:latin typeface="+mn-ea"/>
                <a:ea typeface="+mn-ea"/>
              </a:rPr>
              <a:t>int</a:t>
            </a:r>
            <a:r>
              <a:rPr lang="en-US" altLang="ko-KR" sz="1400" b="1" dirty="0">
                <a:latin typeface="+mn-ea"/>
                <a:ea typeface="+mn-ea"/>
              </a:rPr>
              <a:t> main</a:t>
            </a:r>
            <a:r>
              <a:rPr lang="en-US" altLang="ko-KR" sz="1400" b="1" dirty="0" smtClean="0">
                <a:latin typeface="+mn-ea"/>
                <a:ea typeface="+mn-ea"/>
              </a:rPr>
              <a:t>() {</a:t>
            </a:r>
            <a:endParaRPr lang="en-US" altLang="ko-KR" sz="14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err="1">
                <a:latin typeface="+mn-ea"/>
                <a:ea typeface="+mn-ea"/>
              </a:rPr>
              <a:t>int</a:t>
            </a:r>
            <a:r>
              <a:rPr lang="en-US" altLang="ko-KR" sz="1400" b="1" dirty="0">
                <a:latin typeface="+mn-ea"/>
                <a:ea typeface="+mn-ea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A[M][N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]</a:t>
            </a:r>
            <a:r>
              <a:rPr lang="en-US" altLang="ko-KR" sz="1400" b="1" dirty="0" smtClean="0">
                <a:latin typeface="+mn-ea"/>
                <a:ea typeface="+mn-ea"/>
              </a:rPr>
              <a:t>,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B[M][N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]</a:t>
            </a:r>
            <a:r>
              <a:rPr lang="en-US" altLang="ko-KR" sz="1400" b="1" dirty="0" smtClean="0">
                <a:latin typeface="+mn-ea"/>
                <a:ea typeface="+mn-ea"/>
              </a:rPr>
              <a:t>,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C[M][N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]</a:t>
            </a:r>
            <a:r>
              <a:rPr lang="en-US" altLang="ko-KR" sz="1400" b="1" dirty="0" smtClean="0">
                <a:latin typeface="+mn-ea"/>
                <a:ea typeface="+mn-ea"/>
              </a:rPr>
              <a:t>;</a:t>
            </a: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smtClean="0">
                <a:latin typeface="+mn-ea"/>
                <a:ea typeface="+mn-ea"/>
              </a:rPr>
              <a:t>   // </a:t>
            </a:r>
            <a:r>
              <a:rPr lang="en-US" altLang="ko-KR" sz="1400" b="1" dirty="0">
                <a:latin typeface="+mn-ea"/>
                <a:ea typeface="+mn-ea"/>
              </a:rPr>
              <a:t>M×N </a:t>
            </a:r>
            <a:r>
              <a:rPr lang="ko-KR" altLang="en-US" sz="1400" b="1" dirty="0" smtClean="0">
                <a:latin typeface="+mn-ea"/>
                <a:ea typeface="+mn-ea"/>
              </a:rPr>
              <a:t>행렬</a:t>
            </a:r>
            <a:endParaRPr lang="ko-KR" altLang="en-US" sz="14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+mn-ea"/>
                <a:ea typeface="+mn-ea"/>
              </a:rPr>
              <a:t>	</a:t>
            </a:r>
            <a:r>
              <a:rPr lang="en-US" altLang="ko-KR" sz="1400" b="1" dirty="0" err="1">
                <a:latin typeface="+mn-ea"/>
                <a:ea typeface="+mn-ea"/>
              </a:rPr>
              <a:t>int</a:t>
            </a:r>
            <a:r>
              <a:rPr lang="en-US" altLang="ko-KR" sz="1400" b="1" dirty="0">
                <a:latin typeface="+mn-ea"/>
                <a:ea typeface="+mn-ea"/>
              </a:rPr>
              <a:t> </a:t>
            </a:r>
            <a:r>
              <a:rPr lang="en-US" altLang="ko-KR" sz="1400" b="1" dirty="0" err="1">
                <a:latin typeface="+mn-ea"/>
                <a:ea typeface="+mn-ea"/>
              </a:rPr>
              <a:t>i</a:t>
            </a:r>
            <a:r>
              <a:rPr lang="en-US" altLang="ko-KR" sz="1400" b="1" dirty="0">
                <a:latin typeface="+mn-ea"/>
                <a:ea typeface="+mn-ea"/>
              </a:rPr>
              <a:t>, j;</a:t>
            </a:r>
          </a:p>
          <a:p>
            <a:pPr>
              <a:lnSpc>
                <a:spcPct val="150000"/>
              </a:lnSpc>
            </a:pPr>
            <a:r>
              <a:rPr lang="en-US" altLang="ko-KR" sz="500" b="1" dirty="0">
                <a:latin typeface="+mn-ea"/>
                <a:ea typeface="+mn-ea"/>
              </a:rPr>
              <a:t>                                                  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latin typeface="+mn-ea"/>
                <a:ea typeface="+mn-ea"/>
              </a:rPr>
              <a:t>	</a:t>
            </a: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 smtClean="0">
                <a:latin typeface="+mn-ea"/>
                <a:ea typeface="+mn-ea"/>
              </a:rPr>
              <a:t>("\n</a:t>
            </a:r>
            <a:r>
              <a:rPr lang="ko-KR" altLang="en-US" sz="1400" b="1" dirty="0" smtClean="0">
                <a:latin typeface="+mn-ea"/>
                <a:ea typeface="+mn-ea"/>
              </a:rPr>
              <a:t>행렬 </a:t>
            </a:r>
            <a:r>
              <a:rPr lang="en-US" altLang="ko-KR" sz="1400" b="1" dirty="0" smtClean="0">
                <a:latin typeface="+mn-ea"/>
                <a:ea typeface="+mn-ea"/>
              </a:rPr>
              <a:t>A </a:t>
            </a:r>
            <a:r>
              <a:rPr lang="ko-KR" altLang="en-US" sz="1400" b="1" dirty="0" smtClean="0">
                <a:latin typeface="+mn-ea"/>
                <a:ea typeface="+mn-ea"/>
              </a:rPr>
              <a:t>입력 </a:t>
            </a:r>
            <a:r>
              <a:rPr lang="en-US" altLang="ko-KR" sz="1400" b="1" dirty="0" smtClean="0">
                <a:latin typeface="+mn-ea"/>
                <a:ea typeface="+mn-ea"/>
              </a:rPr>
              <a:t>\n"); </a:t>
            </a:r>
            <a:r>
              <a:rPr lang="ko-KR" altLang="en-US" sz="1400" b="1" dirty="0">
                <a:latin typeface="+mn-ea"/>
                <a:ea typeface="+mn-ea"/>
              </a:rPr>
              <a:t>	</a:t>
            </a:r>
            <a:r>
              <a:rPr lang="ko-KR" altLang="en-US" sz="1400" b="1" dirty="0" smtClean="0">
                <a:latin typeface="+mn-ea"/>
                <a:ea typeface="+mn-ea"/>
              </a:rPr>
              <a:t>  </a:t>
            </a:r>
            <a:r>
              <a:rPr lang="en-US" altLang="ko-KR" sz="1400" b="1" dirty="0" smtClean="0">
                <a:latin typeface="+mn-ea"/>
                <a:ea typeface="+mn-ea"/>
              </a:rPr>
              <a:t>// </a:t>
            </a:r>
            <a:r>
              <a:rPr lang="ko-KR" altLang="en-US" sz="1400" b="1" dirty="0">
                <a:latin typeface="+mn-ea"/>
                <a:ea typeface="+mn-ea"/>
              </a:rPr>
              <a:t>행렬 </a:t>
            </a:r>
            <a:r>
              <a:rPr lang="en-US" altLang="ko-KR" sz="1400" b="1" dirty="0">
                <a:latin typeface="+mn-ea"/>
                <a:ea typeface="+mn-ea"/>
              </a:rPr>
              <a:t>A </a:t>
            </a:r>
            <a:r>
              <a:rPr lang="ko-KR" altLang="en-US" sz="1400" b="1" dirty="0">
                <a:latin typeface="+mn-ea"/>
                <a:ea typeface="+mn-ea"/>
              </a:rPr>
              <a:t>입력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for (</a:t>
            </a:r>
            <a:r>
              <a:rPr lang="en-US" altLang="ko-KR" sz="1400" b="1" dirty="0" err="1">
                <a:latin typeface="+mn-ea"/>
                <a:ea typeface="+mn-ea"/>
              </a:rPr>
              <a:t>i</a:t>
            </a:r>
            <a:r>
              <a:rPr lang="en-US" altLang="ko-KR" sz="1400" b="1" dirty="0">
                <a:latin typeface="+mn-ea"/>
                <a:ea typeface="+mn-ea"/>
              </a:rPr>
              <a:t>=0; </a:t>
            </a:r>
            <a:r>
              <a:rPr lang="en-US" altLang="ko-KR" sz="1400" b="1" dirty="0" err="1">
                <a:latin typeface="+mn-ea"/>
                <a:ea typeface="+mn-ea"/>
              </a:rPr>
              <a:t>i</a:t>
            </a:r>
            <a:r>
              <a:rPr lang="en-US" altLang="ko-KR" sz="1400" b="1" dirty="0">
                <a:latin typeface="+mn-ea"/>
                <a:ea typeface="+mn-ea"/>
              </a:rPr>
              <a:t>&lt;</a:t>
            </a:r>
            <a:r>
              <a:rPr lang="en-US" altLang="ko-KR" sz="1400" b="1" dirty="0">
                <a:solidFill>
                  <a:srgbClr val="FF00FF"/>
                </a:solidFill>
                <a:latin typeface="+mn-ea"/>
                <a:ea typeface="+mn-ea"/>
              </a:rPr>
              <a:t>M</a:t>
            </a:r>
            <a:r>
              <a:rPr lang="en-US" altLang="ko-KR" sz="1400" b="1" dirty="0">
                <a:latin typeface="+mn-ea"/>
                <a:ea typeface="+mn-ea"/>
              </a:rPr>
              <a:t>; </a:t>
            </a:r>
            <a:r>
              <a:rPr lang="en-US" altLang="ko-KR" sz="1400" b="1" dirty="0" err="1">
                <a:latin typeface="+mn-ea"/>
                <a:ea typeface="+mn-ea"/>
              </a:rPr>
              <a:t>i</a:t>
            </a:r>
            <a:r>
              <a:rPr lang="en-US" altLang="ko-KR" sz="1400" b="1" dirty="0" smtClean="0">
                <a:latin typeface="+mn-ea"/>
                <a:ea typeface="+mn-ea"/>
              </a:rPr>
              <a:t>++) {</a:t>
            </a:r>
            <a:endParaRPr lang="en-US" altLang="ko-KR" sz="14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  </a:t>
            </a: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smtClean="0">
                <a:latin typeface="+mn-ea"/>
                <a:ea typeface="+mn-ea"/>
              </a:rPr>
              <a:t>      for </a:t>
            </a:r>
            <a:r>
              <a:rPr lang="en-US" altLang="ko-KR" sz="1400" b="1" dirty="0">
                <a:latin typeface="+mn-ea"/>
                <a:ea typeface="+mn-ea"/>
              </a:rPr>
              <a:t>(j=0; j&lt;</a:t>
            </a:r>
            <a:r>
              <a:rPr lang="en-US" altLang="ko-KR" sz="1400" b="1" dirty="0">
                <a:solidFill>
                  <a:srgbClr val="FF00FF"/>
                </a:solidFill>
                <a:latin typeface="+mn-ea"/>
                <a:ea typeface="+mn-ea"/>
              </a:rPr>
              <a:t>N</a:t>
            </a:r>
            <a:r>
              <a:rPr lang="en-US" altLang="ko-KR" sz="1400" b="1" dirty="0">
                <a:latin typeface="+mn-ea"/>
                <a:ea typeface="+mn-ea"/>
              </a:rPr>
              <a:t>; </a:t>
            </a:r>
            <a:r>
              <a:rPr lang="en-US" altLang="ko-KR" sz="1400" b="1" dirty="0" err="1">
                <a:latin typeface="+mn-ea"/>
                <a:ea typeface="+mn-ea"/>
              </a:rPr>
              <a:t>j</a:t>
            </a:r>
            <a:r>
              <a:rPr lang="en-US" altLang="ko-KR" sz="1400" b="1" dirty="0" err="1" smtClean="0">
                <a:latin typeface="+mn-ea"/>
                <a:ea typeface="+mn-ea"/>
              </a:rPr>
              <a:t>++</a:t>
            </a:r>
            <a:r>
              <a:rPr lang="en-US" altLang="ko-KR" sz="1400" b="1" dirty="0" smtClean="0">
                <a:latin typeface="+mn-ea"/>
                <a:ea typeface="+mn-ea"/>
              </a:rPr>
              <a:t>) { </a:t>
            </a:r>
            <a:endParaRPr lang="en-US" altLang="ko-KR" sz="14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	</a:t>
            </a:r>
            <a:r>
              <a:rPr lang="en-US" altLang="ko-KR" sz="1400" b="1" dirty="0" err="1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("%d</a:t>
            </a:r>
            <a:r>
              <a:rPr lang="ko-KR" altLang="en-US" sz="1400" b="1" dirty="0">
                <a:latin typeface="+mn-ea"/>
                <a:ea typeface="+mn-ea"/>
              </a:rPr>
              <a:t>행 </a:t>
            </a:r>
            <a:r>
              <a:rPr lang="en-US" altLang="ko-KR" sz="1400" b="1" dirty="0">
                <a:latin typeface="+mn-ea"/>
                <a:ea typeface="+mn-ea"/>
              </a:rPr>
              <a:t>%d</a:t>
            </a:r>
            <a:r>
              <a:rPr lang="ko-KR" altLang="en-US" sz="1400" b="1" dirty="0">
                <a:latin typeface="+mn-ea"/>
                <a:ea typeface="+mn-ea"/>
              </a:rPr>
              <a:t>열</a:t>
            </a:r>
            <a:r>
              <a:rPr lang="en-US" altLang="ko-KR" sz="1400" b="1" dirty="0">
                <a:latin typeface="+mn-ea"/>
                <a:ea typeface="+mn-ea"/>
              </a:rPr>
              <a:t>? ", i+1, j+1);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	</a:t>
            </a:r>
            <a:r>
              <a:rPr lang="en-US" altLang="ko-KR" sz="1400" b="1" dirty="0" err="1" smtClean="0">
                <a:solidFill>
                  <a:srgbClr val="FF0000"/>
                </a:solidFill>
                <a:latin typeface="+mn-ea"/>
                <a:ea typeface="+mn-ea"/>
              </a:rPr>
              <a:t>scanf_s</a:t>
            </a:r>
            <a:r>
              <a:rPr lang="en-US" altLang="ko-KR" sz="1400" b="1" dirty="0" smtClean="0">
                <a:latin typeface="+mn-ea"/>
                <a:ea typeface="+mn-ea"/>
              </a:rPr>
              <a:t>("%</a:t>
            </a:r>
            <a:r>
              <a:rPr lang="en-US" altLang="ko-KR" sz="1400" b="1" dirty="0">
                <a:latin typeface="+mn-ea"/>
                <a:ea typeface="+mn-ea"/>
              </a:rPr>
              <a:t>d", 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</a:rPr>
              <a:t>&amp;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A[</a:t>
            </a:r>
            <a:r>
              <a:rPr lang="en-US" altLang="ko-KR" sz="1400" b="1" dirty="0" err="1">
                <a:solidFill>
                  <a:srgbClr val="FF0000"/>
                </a:solidFill>
                <a:latin typeface="+mn-ea"/>
                <a:ea typeface="+mn-ea"/>
              </a:rPr>
              <a:t>i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][j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] </a:t>
            </a:r>
            <a:r>
              <a:rPr lang="en-US" altLang="ko-KR" sz="1400" b="1" dirty="0" smtClean="0">
                <a:latin typeface="+mn-ea"/>
                <a:ea typeface="+mn-ea"/>
              </a:rPr>
              <a:t>);</a:t>
            </a:r>
            <a:endParaRPr lang="en-US" altLang="ko-KR" sz="14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smtClean="0">
                <a:latin typeface="+mn-ea"/>
                <a:ea typeface="+mn-ea"/>
              </a:rPr>
              <a:t>      }</a:t>
            </a:r>
            <a:r>
              <a:rPr lang="en-US" altLang="ko-KR" sz="1400" b="1" dirty="0" smtClean="0">
                <a:solidFill>
                  <a:srgbClr val="00B050"/>
                </a:solidFill>
                <a:latin typeface="+mn-ea"/>
                <a:ea typeface="+mn-ea"/>
              </a:rPr>
              <a:t> //end of for(N)</a:t>
            </a:r>
            <a:endParaRPr lang="en-US" altLang="ko-KR" sz="1400" b="1" dirty="0">
              <a:solidFill>
                <a:srgbClr val="00B050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	} </a:t>
            </a:r>
            <a:r>
              <a:rPr lang="en-US" altLang="ko-KR" sz="1400" b="1" dirty="0" smtClean="0">
                <a:solidFill>
                  <a:srgbClr val="00B050"/>
                </a:solidFill>
                <a:latin typeface="+mn-ea"/>
                <a:ea typeface="+mn-ea"/>
              </a:rPr>
              <a:t>// end of for(M)</a:t>
            </a:r>
            <a:endParaRPr lang="en-US" altLang="ko-KR" sz="1400" b="1" dirty="0">
              <a:solidFill>
                <a:srgbClr val="00B050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500" b="1" dirty="0">
                <a:latin typeface="+mn-ea"/>
                <a:ea typeface="+mn-ea"/>
              </a:rPr>
              <a:t>	</a:t>
            </a:r>
            <a:endParaRPr lang="en-US" altLang="ko-KR" sz="5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latin typeface="+mn-ea"/>
                <a:ea typeface="+mn-ea"/>
              </a:rPr>
              <a:t>	</a:t>
            </a: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 smtClean="0">
                <a:latin typeface="+mn-ea"/>
                <a:ea typeface="+mn-ea"/>
              </a:rPr>
              <a:t>("\n</a:t>
            </a:r>
            <a:r>
              <a:rPr lang="ko-KR" altLang="en-US" sz="1400" b="1" dirty="0" smtClean="0">
                <a:latin typeface="+mn-ea"/>
                <a:ea typeface="+mn-ea"/>
              </a:rPr>
              <a:t>행렬 </a:t>
            </a:r>
            <a:r>
              <a:rPr lang="en-US" altLang="ko-KR" sz="1400" b="1" dirty="0" smtClean="0">
                <a:latin typeface="+mn-ea"/>
                <a:ea typeface="+mn-ea"/>
              </a:rPr>
              <a:t>B </a:t>
            </a:r>
            <a:r>
              <a:rPr lang="ko-KR" altLang="en-US" sz="1400" b="1" dirty="0" smtClean="0">
                <a:latin typeface="+mn-ea"/>
                <a:ea typeface="+mn-ea"/>
              </a:rPr>
              <a:t>입력 </a:t>
            </a:r>
            <a:r>
              <a:rPr lang="en-US" altLang="ko-KR" sz="1400" b="1" dirty="0">
                <a:latin typeface="+mn-ea"/>
                <a:ea typeface="+mn-ea"/>
              </a:rPr>
              <a:t>\n"); </a:t>
            </a:r>
            <a:r>
              <a:rPr lang="en-US" altLang="ko-KR" sz="1400" b="1" dirty="0" smtClean="0">
                <a:latin typeface="+mn-ea"/>
                <a:ea typeface="+mn-ea"/>
              </a:rPr>
              <a:t>	 // </a:t>
            </a:r>
            <a:r>
              <a:rPr lang="ko-KR" altLang="en-US" sz="1400" b="1" dirty="0">
                <a:latin typeface="+mn-ea"/>
                <a:ea typeface="+mn-ea"/>
              </a:rPr>
              <a:t>행렬 </a:t>
            </a:r>
            <a:r>
              <a:rPr lang="en-US" altLang="ko-KR" sz="1400" b="1" dirty="0">
                <a:latin typeface="+mn-ea"/>
                <a:ea typeface="+mn-ea"/>
              </a:rPr>
              <a:t>B </a:t>
            </a:r>
            <a:r>
              <a:rPr lang="ko-KR" altLang="en-US" sz="1400" b="1" dirty="0">
                <a:latin typeface="+mn-ea"/>
                <a:ea typeface="+mn-ea"/>
              </a:rPr>
              <a:t>입력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for (</a:t>
            </a:r>
            <a:r>
              <a:rPr lang="en-US" altLang="ko-KR" sz="1400" b="1" dirty="0" err="1">
                <a:latin typeface="+mn-ea"/>
                <a:ea typeface="+mn-ea"/>
              </a:rPr>
              <a:t>i</a:t>
            </a:r>
            <a:r>
              <a:rPr lang="en-US" altLang="ko-KR" sz="1400" b="1" dirty="0">
                <a:latin typeface="+mn-ea"/>
                <a:ea typeface="+mn-ea"/>
              </a:rPr>
              <a:t>=0; </a:t>
            </a:r>
            <a:r>
              <a:rPr lang="en-US" altLang="ko-KR" sz="1400" b="1" dirty="0" err="1">
                <a:latin typeface="+mn-ea"/>
                <a:ea typeface="+mn-ea"/>
              </a:rPr>
              <a:t>i</a:t>
            </a:r>
            <a:r>
              <a:rPr lang="en-US" altLang="ko-KR" sz="1400" b="1" dirty="0">
                <a:latin typeface="+mn-ea"/>
                <a:ea typeface="+mn-ea"/>
              </a:rPr>
              <a:t>&lt;</a:t>
            </a:r>
            <a:r>
              <a:rPr lang="en-US" altLang="ko-KR" sz="1400" b="1" dirty="0">
                <a:solidFill>
                  <a:srgbClr val="FF00FF"/>
                </a:solidFill>
                <a:latin typeface="+mn-ea"/>
                <a:ea typeface="+mn-ea"/>
              </a:rPr>
              <a:t>M</a:t>
            </a:r>
            <a:r>
              <a:rPr lang="en-US" altLang="ko-KR" sz="1400" b="1" dirty="0">
                <a:latin typeface="+mn-ea"/>
                <a:ea typeface="+mn-ea"/>
              </a:rPr>
              <a:t>; </a:t>
            </a:r>
            <a:r>
              <a:rPr lang="en-US" altLang="ko-KR" sz="1400" b="1" dirty="0" err="1">
                <a:latin typeface="+mn-ea"/>
                <a:ea typeface="+mn-ea"/>
              </a:rPr>
              <a:t>i</a:t>
            </a:r>
            <a:r>
              <a:rPr lang="en-US" altLang="ko-KR" sz="1400" b="1" dirty="0" smtClean="0">
                <a:latin typeface="+mn-ea"/>
                <a:ea typeface="+mn-ea"/>
              </a:rPr>
              <a:t>++) {</a:t>
            </a:r>
            <a:endParaRPr lang="en-US" altLang="ko-KR" sz="14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   	      for </a:t>
            </a:r>
            <a:r>
              <a:rPr lang="en-US" altLang="ko-KR" sz="1400" b="1" dirty="0">
                <a:latin typeface="+mn-ea"/>
                <a:ea typeface="+mn-ea"/>
              </a:rPr>
              <a:t>(j=0; j&lt;</a:t>
            </a:r>
            <a:r>
              <a:rPr lang="en-US" altLang="ko-KR" sz="1400" b="1" dirty="0">
                <a:solidFill>
                  <a:srgbClr val="FF00FF"/>
                </a:solidFill>
                <a:latin typeface="+mn-ea"/>
                <a:ea typeface="+mn-ea"/>
              </a:rPr>
              <a:t>N</a:t>
            </a:r>
            <a:r>
              <a:rPr lang="en-US" altLang="ko-KR" sz="1400" b="1" dirty="0">
                <a:latin typeface="+mn-ea"/>
                <a:ea typeface="+mn-ea"/>
              </a:rPr>
              <a:t>; </a:t>
            </a:r>
            <a:r>
              <a:rPr lang="en-US" altLang="ko-KR" sz="1400" b="1" dirty="0" err="1">
                <a:latin typeface="+mn-ea"/>
                <a:ea typeface="+mn-ea"/>
              </a:rPr>
              <a:t>j</a:t>
            </a:r>
            <a:r>
              <a:rPr lang="en-US" altLang="ko-KR" sz="1400" b="1" dirty="0" err="1" smtClean="0">
                <a:latin typeface="+mn-ea"/>
                <a:ea typeface="+mn-ea"/>
              </a:rPr>
              <a:t>++</a:t>
            </a:r>
            <a:r>
              <a:rPr lang="en-US" altLang="ko-KR" sz="1400" b="1" dirty="0" smtClean="0">
                <a:latin typeface="+mn-ea"/>
                <a:ea typeface="+mn-ea"/>
              </a:rPr>
              <a:t>) { </a:t>
            </a:r>
            <a:endParaRPr lang="en-US" altLang="ko-KR" sz="14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	</a:t>
            </a:r>
            <a:r>
              <a:rPr lang="en-US" altLang="ko-KR" sz="1400" b="1" dirty="0" err="1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("%d</a:t>
            </a:r>
            <a:r>
              <a:rPr lang="ko-KR" altLang="en-US" sz="1400" b="1" dirty="0">
                <a:latin typeface="+mn-ea"/>
                <a:ea typeface="+mn-ea"/>
              </a:rPr>
              <a:t>행 </a:t>
            </a:r>
            <a:r>
              <a:rPr lang="en-US" altLang="ko-KR" sz="1400" b="1" dirty="0">
                <a:latin typeface="+mn-ea"/>
                <a:ea typeface="+mn-ea"/>
              </a:rPr>
              <a:t>%d</a:t>
            </a:r>
            <a:r>
              <a:rPr lang="ko-KR" altLang="en-US" sz="1400" b="1" dirty="0">
                <a:latin typeface="+mn-ea"/>
                <a:ea typeface="+mn-ea"/>
              </a:rPr>
              <a:t>열</a:t>
            </a:r>
            <a:r>
              <a:rPr lang="en-US" altLang="ko-KR" sz="1400" b="1" dirty="0">
                <a:latin typeface="+mn-ea"/>
                <a:ea typeface="+mn-ea"/>
              </a:rPr>
              <a:t>? ", i+1, j+1);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	</a:t>
            </a:r>
            <a:r>
              <a:rPr lang="en-US" altLang="ko-KR" sz="1400" b="1" dirty="0" err="1" smtClean="0">
                <a:solidFill>
                  <a:srgbClr val="FF0000"/>
                </a:solidFill>
                <a:latin typeface="+mn-ea"/>
                <a:ea typeface="+mn-ea"/>
              </a:rPr>
              <a:t>scanf_s</a:t>
            </a:r>
            <a:r>
              <a:rPr lang="en-US" altLang="ko-KR" sz="1400" b="1" dirty="0" smtClean="0">
                <a:latin typeface="+mn-ea"/>
                <a:ea typeface="+mn-ea"/>
              </a:rPr>
              <a:t>("%</a:t>
            </a:r>
            <a:r>
              <a:rPr lang="en-US" altLang="ko-KR" sz="1400" b="1" dirty="0">
                <a:latin typeface="+mn-ea"/>
                <a:ea typeface="+mn-ea"/>
              </a:rPr>
              <a:t>d", 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</a:rPr>
              <a:t>&amp;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B[</a:t>
            </a:r>
            <a:r>
              <a:rPr lang="en-US" altLang="ko-KR" sz="1400" b="1" dirty="0" err="1">
                <a:solidFill>
                  <a:srgbClr val="FF0000"/>
                </a:solidFill>
                <a:latin typeface="+mn-ea"/>
                <a:ea typeface="+mn-ea"/>
              </a:rPr>
              <a:t>i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][j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] </a:t>
            </a:r>
            <a:r>
              <a:rPr lang="en-US" altLang="ko-KR" sz="1400" b="1" dirty="0" smtClean="0">
                <a:latin typeface="+mn-ea"/>
                <a:ea typeface="+mn-ea"/>
              </a:rPr>
              <a:t>);</a:t>
            </a:r>
            <a:endParaRPr lang="en-US" altLang="ko-KR" sz="14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smtClean="0">
                <a:latin typeface="+mn-ea"/>
                <a:ea typeface="+mn-ea"/>
              </a:rPr>
              <a:t>      } </a:t>
            </a:r>
            <a:r>
              <a:rPr lang="en-US" altLang="ko-KR" sz="1400" b="1" dirty="0">
                <a:solidFill>
                  <a:srgbClr val="00B050"/>
                </a:solidFill>
                <a:latin typeface="+mn-ea"/>
              </a:rPr>
              <a:t>//end of for(N</a:t>
            </a:r>
            <a:r>
              <a:rPr lang="en-US" altLang="ko-KR" sz="1400" b="1" dirty="0" smtClean="0">
                <a:solidFill>
                  <a:srgbClr val="00B050"/>
                </a:solidFill>
                <a:latin typeface="+mn-ea"/>
              </a:rPr>
              <a:t>)</a:t>
            </a:r>
            <a:endParaRPr lang="en-US" altLang="ko-KR" sz="14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	} </a:t>
            </a:r>
            <a:r>
              <a:rPr lang="en-US" altLang="ko-KR" sz="1400" b="1" dirty="0">
                <a:solidFill>
                  <a:srgbClr val="00B050"/>
                </a:solidFill>
                <a:latin typeface="+mn-ea"/>
              </a:rPr>
              <a:t>// end of for(M</a:t>
            </a:r>
            <a:r>
              <a:rPr lang="en-US" altLang="ko-KR" sz="1400" b="1" dirty="0" smtClean="0">
                <a:solidFill>
                  <a:srgbClr val="00B050"/>
                </a:solidFill>
                <a:latin typeface="+mn-ea"/>
              </a:rPr>
              <a:t>)</a:t>
            </a:r>
            <a:endParaRPr lang="ko-KR" altLang="en-US" sz="1400" b="1" dirty="0">
              <a:latin typeface="+mn-ea"/>
              <a:ea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508104" y="3626440"/>
            <a:ext cx="207460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err="1" smtClean="0">
                <a:solidFill>
                  <a:srgbClr val="0000FF"/>
                </a:solidFill>
                <a:latin typeface="+mn-ea"/>
                <a:ea typeface="+mn-ea"/>
              </a:rPr>
              <a:t>실행時</a:t>
            </a: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,</a:t>
            </a:r>
          </a:p>
          <a:p>
            <a:r>
              <a:rPr lang="en-US" altLang="ko-KR" sz="1400" b="1" dirty="0" err="1" smtClean="0">
                <a:solidFill>
                  <a:srgbClr val="0000FF"/>
                </a:solidFill>
                <a:latin typeface="+mn-ea"/>
                <a:ea typeface="+mn-ea"/>
              </a:rPr>
              <a:t>scanf</a:t>
            </a: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ko-KR" altLang="en-US" sz="1400" b="1" dirty="0" smtClean="0">
                <a:solidFill>
                  <a:srgbClr val="0000FF"/>
                </a:solidFill>
                <a:latin typeface="+mn-ea"/>
                <a:ea typeface="+mn-ea"/>
              </a:rPr>
              <a:t>문제시 아래 사용</a:t>
            </a:r>
            <a:endParaRPr lang="en-US" altLang="ko-KR" sz="1400" b="1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r>
              <a:rPr lang="en-US" altLang="ko-KR" sz="1400" b="1" dirty="0" err="1" smtClean="0">
                <a:solidFill>
                  <a:srgbClr val="FF0000"/>
                </a:solidFill>
                <a:latin typeface="+mn-ea"/>
                <a:ea typeface="+mn-ea"/>
              </a:rPr>
              <a:t>fflush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en-US" altLang="ko-KR" sz="1400" b="1" dirty="0" err="1" smtClean="0">
                <a:solidFill>
                  <a:srgbClr val="FF0000"/>
                </a:solidFill>
                <a:latin typeface="+mn-ea"/>
                <a:ea typeface="+mn-ea"/>
              </a:rPr>
              <a:t>stdin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); </a:t>
            </a:r>
            <a:endParaRPr lang="ko-KR" altLang="en-US" sz="1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2627784" y="3834420"/>
            <a:ext cx="2880320" cy="0"/>
          </a:xfrm>
          <a:prstGeom prst="straightConnector1">
            <a:avLst/>
          </a:prstGeom>
          <a:ln w="127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1259632" y="2875932"/>
            <a:ext cx="3528392" cy="127314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" r="73005" b="61734"/>
          <a:stretch/>
        </p:blipFill>
        <p:spPr bwMode="auto">
          <a:xfrm>
            <a:off x="7278306" y="654004"/>
            <a:ext cx="1363282" cy="1652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00" r="69979" b="6703"/>
          <a:stretch/>
        </p:blipFill>
        <p:spPr bwMode="auto">
          <a:xfrm>
            <a:off x="7247576" y="2425770"/>
            <a:ext cx="1516123" cy="427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구부러진 연결선 18"/>
          <p:cNvCxnSpPr>
            <a:stCxn id="18" idx="3"/>
          </p:cNvCxnSpPr>
          <p:nvPr/>
        </p:nvCxnSpPr>
        <p:spPr bwMode="auto">
          <a:xfrm flipV="1">
            <a:off x="4788024" y="2564904"/>
            <a:ext cx="2794687" cy="947602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sysDot"/>
            <a:bevel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56" r="73708" b="24904"/>
          <a:stretch/>
        </p:blipFill>
        <p:spPr bwMode="auto">
          <a:xfrm>
            <a:off x="7598430" y="4149080"/>
            <a:ext cx="1327787" cy="1555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0" t="83900" r="36664" b="6703"/>
          <a:stretch/>
        </p:blipFill>
        <p:spPr bwMode="auto">
          <a:xfrm>
            <a:off x="7582711" y="5798495"/>
            <a:ext cx="1376975" cy="427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모서리가 둥근 직사각형 26"/>
          <p:cNvSpPr/>
          <p:nvPr/>
        </p:nvSpPr>
        <p:spPr>
          <a:xfrm>
            <a:off x="1259632" y="5252196"/>
            <a:ext cx="3528392" cy="127314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구부러진 연결선 27"/>
          <p:cNvCxnSpPr>
            <a:stCxn id="27" idx="3"/>
          </p:cNvCxnSpPr>
          <p:nvPr/>
        </p:nvCxnSpPr>
        <p:spPr bwMode="auto">
          <a:xfrm>
            <a:off x="4788024" y="5888770"/>
            <a:ext cx="2952328" cy="1270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sysDot"/>
            <a:bevel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직사각형 19"/>
          <p:cNvSpPr/>
          <p:nvPr/>
        </p:nvSpPr>
        <p:spPr>
          <a:xfrm>
            <a:off x="8526160" y="-5731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1/2</a:t>
            </a:r>
            <a:endParaRPr lang="ko-KR" altLang="en-US" sz="1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9901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27584" y="548680"/>
            <a:ext cx="8316416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1557" y="39544"/>
            <a:ext cx="5806587" cy="6786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for (</a:t>
            </a:r>
            <a:r>
              <a:rPr lang="en-US" altLang="ko-KR" sz="1400" b="1" dirty="0" err="1">
                <a:latin typeface="+mn-ea"/>
                <a:ea typeface="+mn-ea"/>
              </a:rPr>
              <a:t>i</a:t>
            </a:r>
            <a:r>
              <a:rPr lang="en-US" altLang="ko-KR" sz="1400" b="1" dirty="0">
                <a:latin typeface="+mn-ea"/>
                <a:ea typeface="+mn-ea"/>
              </a:rPr>
              <a:t>=0; </a:t>
            </a:r>
            <a:r>
              <a:rPr lang="en-US" altLang="ko-KR" sz="1400" b="1" dirty="0" err="1">
                <a:latin typeface="+mn-ea"/>
                <a:ea typeface="+mn-ea"/>
              </a:rPr>
              <a:t>i</a:t>
            </a:r>
            <a:r>
              <a:rPr lang="en-US" altLang="ko-KR" sz="1400" b="1" dirty="0">
                <a:latin typeface="+mn-ea"/>
                <a:ea typeface="+mn-ea"/>
              </a:rPr>
              <a:t>&lt;</a:t>
            </a:r>
            <a:r>
              <a:rPr lang="en-US" altLang="ko-KR" sz="1400" b="1" dirty="0">
                <a:solidFill>
                  <a:srgbClr val="FF00FF"/>
                </a:solidFill>
                <a:latin typeface="+mn-ea"/>
                <a:ea typeface="+mn-ea"/>
              </a:rPr>
              <a:t>M</a:t>
            </a:r>
            <a:r>
              <a:rPr lang="en-US" altLang="ko-KR" sz="1400" b="1" dirty="0">
                <a:latin typeface="+mn-ea"/>
                <a:ea typeface="+mn-ea"/>
              </a:rPr>
              <a:t>; </a:t>
            </a:r>
            <a:r>
              <a:rPr lang="en-US" altLang="ko-KR" sz="1400" b="1" dirty="0" err="1">
                <a:latin typeface="+mn-ea"/>
                <a:ea typeface="+mn-ea"/>
              </a:rPr>
              <a:t>i</a:t>
            </a:r>
            <a:r>
              <a:rPr lang="en-US" altLang="ko-KR" sz="1400" b="1" dirty="0">
                <a:latin typeface="+mn-ea"/>
                <a:ea typeface="+mn-ea"/>
              </a:rPr>
              <a:t>++) {	</a:t>
            </a:r>
            <a:r>
              <a:rPr lang="en-US" altLang="ko-KR" sz="1400" b="1" dirty="0" smtClean="0">
                <a:latin typeface="+mn-ea"/>
                <a:ea typeface="+mn-ea"/>
              </a:rPr>
              <a:t>  	// </a:t>
            </a:r>
            <a:r>
              <a:rPr lang="ko-KR" altLang="en-US" sz="1400" b="1" dirty="0">
                <a:latin typeface="+mn-ea"/>
                <a:ea typeface="+mn-ea"/>
              </a:rPr>
              <a:t>두 행렬의 </a:t>
            </a:r>
            <a:r>
              <a:rPr lang="ko-KR" altLang="en-US" sz="1400" b="1" dirty="0" smtClean="0">
                <a:latin typeface="+mn-ea"/>
                <a:ea typeface="+mn-ea"/>
              </a:rPr>
              <a:t>합 구하기</a:t>
            </a:r>
            <a:endParaRPr lang="en-US" altLang="ko-KR" sz="14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  	      for </a:t>
            </a:r>
            <a:r>
              <a:rPr lang="en-US" altLang="ko-KR" sz="1400" b="1" dirty="0">
                <a:latin typeface="+mn-ea"/>
                <a:ea typeface="+mn-ea"/>
              </a:rPr>
              <a:t>(j=0; j&lt;</a:t>
            </a:r>
            <a:r>
              <a:rPr lang="en-US" altLang="ko-KR" sz="1400" b="1" dirty="0">
                <a:solidFill>
                  <a:srgbClr val="FF00FF"/>
                </a:solidFill>
                <a:latin typeface="+mn-ea"/>
                <a:ea typeface="+mn-ea"/>
              </a:rPr>
              <a:t>N</a:t>
            </a:r>
            <a:r>
              <a:rPr lang="en-US" altLang="ko-KR" sz="1400" b="1" dirty="0">
                <a:latin typeface="+mn-ea"/>
                <a:ea typeface="+mn-ea"/>
              </a:rPr>
              <a:t>; </a:t>
            </a:r>
            <a:r>
              <a:rPr lang="en-US" altLang="ko-KR" sz="1400" b="1" dirty="0" err="1">
                <a:latin typeface="+mn-ea"/>
                <a:ea typeface="+mn-ea"/>
              </a:rPr>
              <a:t>j</a:t>
            </a:r>
            <a:r>
              <a:rPr lang="en-US" altLang="ko-KR" sz="1400" b="1" dirty="0" err="1" smtClean="0">
                <a:latin typeface="+mn-ea"/>
                <a:ea typeface="+mn-ea"/>
              </a:rPr>
              <a:t>++</a:t>
            </a:r>
            <a:r>
              <a:rPr lang="en-US" altLang="ko-KR" sz="1400" b="1" dirty="0" smtClean="0">
                <a:latin typeface="+mn-ea"/>
                <a:ea typeface="+mn-ea"/>
              </a:rPr>
              <a:t>) {</a:t>
            </a:r>
            <a:endParaRPr lang="en-US" altLang="ko-KR" sz="14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	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C[</a:t>
            </a:r>
            <a:r>
              <a:rPr lang="en-US" altLang="ko-KR" sz="1400" b="1" dirty="0" err="1">
                <a:solidFill>
                  <a:srgbClr val="FF0000"/>
                </a:solidFill>
                <a:latin typeface="+mn-ea"/>
                <a:ea typeface="+mn-ea"/>
              </a:rPr>
              <a:t>i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][j] </a:t>
            </a:r>
            <a:r>
              <a:rPr lang="en-US" altLang="ko-KR" sz="1400" b="1" dirty="0">
                <a:latin typeface="+mn-ea"/>
                <a:ea typeface="+mn-ea"/>
              </a:rPr>
              <a:t>=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A[</a:t>
            </a:r>
            <a:r>
              <a:rPr lang="en-US" altLang="ko-KR" sz="1400" b="1" dirty="0" err="1">
                <a:solidFill>
                  <a:srgbClr val="FF0000"/>
                </a:solidFill>
                <a:latin typeface="+mn-ea"/>
                <a:ea typeface="+mn-ea"/>
              </a:rPr>
              <a:t>i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][j] </a:t>
            </a:r>
            <a:r>
              <a:rPr lang="en-US" altLang="ko-KR" sz="1400" b="1" dirty="0">
                <a:latin typeface="+mn-ea"/>
                <a:ea typeface="+mn-ea"/>
              </a:rPr>
              <a:t>+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B[</a:t>
            </a:r>
            <a:r>
              <a:rPr lang="en-US" altLang="ko-KR" sz="1400" b="1" dirty="0" err="1">
                <a:solidFill>
                  <a:srgbClr val="FF0000"/>
                </a:solidFill>
                <a:latin typeface="+mn-ea"/>
                <a:ea typeface="+mn-ea"/>
              </a:rPr>
              <a:t>i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][j</a:t>
            </a:r>
            <a:r>
              <a:rPr lang="en-US" altLang="ko-KR" sz="1400" b="1" dirty="0">
                <a:latin typeface="+mn-ea"/>
                <a:ea typeface="+mn-ea"/>
              </a:rPr>
              <a:t>]; </a:t>
            </a:r>
            <a:endParaRPr lang="en-US" altLang="ko-KR" sz="14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smtClean="0">
                <a:latin typeface="+mn-ea"/>
                <a:ea typeface="+mn-ea"/>
              </a:rPr>
              <a:t>      } </a:t>
            </a:r>
            <a:r>
              <a:rPr lang="en-US" altLang="ko-KR" sz="1400" b="1" dirty="0">
                <a:solidFill>
                  <a:srgbClr val="00B050"/>
                </a:solidFill>
                <a:latin typeface="+mn-ea"/>
              </a:rPr>
              <a:t>//end of for(N</a:t>
            </a:r>
            <a:r>
              <a:rPr lang="en-US" altLang="ko-KR" sz="1400" b="1" dirty="0" smtClean="0">
                <a:solidFill>
                  <a:srgbClr val="00B050"/>
                </a:solidFill>
                <a:latin typeface="+mn-ea"/>
              </a:rPr>
              <a:t>)</a:t>
            </a:r>
            <a:endParaRPr lang="en-US" altLang="ko-KR" sz="14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smtClean="0">
                <a:latin typeface="+mn-ea"/>
                <a:ea typeface="+mn-ea"/>
              </a:rPr>
              <a:t>} </a:t>
            </a:r>
            <a:r>
              <a:rPr lang="en-US" altLang="ko-KR" sz="1400" b="1" dirty="0">
                <a:solidFill>
                  <a:srgbClr val="00B050"/>
                </a:solidFill>
                <a:latin typeface="+mn-ea"/>
              </a:rPr>
              <a:t>// end of for(M</a:t>
            </a:r>
            <a:r>
              <a:rPr lang="en-US" altLang="ko-KR" sz="1400" b="1" dirty="0" smtClean="0">
                <a:solidFill>
                  <a:srgbClr val="00B050"/>
                </a:solidFill>
                <a:latin typeface="+mn-ea"/>
              </a:rPr>
              <a:t>)</a:t>
            </a:r>
            <a:endParaRPr lang="en-US" altLang="ko-KR" sz="14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500" b="1" dirty="0">
                <a:latin typeface="+mn-ea"/>
                <a:ea typeface="+mn-ea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smtClean="0">
                <a:latin typeface="+mn-ea"/>
                <a:ea typeface="+mn-ea"/>
              </a:rPr>
              <a:t>/* </a:t>
            </a:r>
            <a:r>
              <a:rPr lang="ko-KR" altLang="en-US" sz="1400" b="1" dirty="0" smtClean="0">
                <a:latin typeface="+mn-ea"/>
                <a:ea typeface="+mn-ea"/>
              </a:rPr>
              <a:t>덧셈 </a:t>
            </a:r>
            <a:r>
              <a:rPr lang="ko-KR" altLang="en-US" sz="1400" b="1" dirty="0">
                <a:latin typeface="+mn-ea"/>
                <a:ea typeface="+mn-ea"/>
              </a:rPr>
              <a:t>결과 </a:t>
            </a:r>
            <a:r>
              <a:rPr lang="ko-KR" altLang="en-US" sz="1400" b="1" dirty="0" smtClean="0">
                <a:latin typeface="+mn-ea"/>
                <a:ea typeface="+mn-ea"/>
              </a:rPr>
              <a:t>출력하기 </a:t>
            </a:r>
            <a:r>
              <a:rPr lang="en-US" altLang="ko-KR" sz="1400" b="1" dirty="0" smtClean="0">
                <a:latin typeface="+mn-ea"/>
                <a:ea typeface="+mn-ea"/>
              </a:rPr>
              <a:t>*/</a:t>
            </a:r>
            <a:r>
              <a:rPr lang="ko-KR" altLang="en-US" sz="1400" b="1" dirty="0">
                <a:latin typeface="+mn-ea"/>
                <a:ea typeface="+mn-ea"/>
              </a:rPr>
              <a:t>		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+mn-ea"/>
                <a:ea typeface="+mn-ea"/>
              </a:rPr>
              <a:t>	</a:t>
            </a:r>
            <a:r>
              <a:rPr lang="en-US" altLang="ko-KR" sz="1400" b="1" dirty="0" err="1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("\n </a:t>
            </a:r>
            <a:r>
              <a:rPr lang="ko-KR" altLang="en-US" sz="1400" b="1" dirty="0">
                <a:latin typeface="+mn-ea"/>
                <a:ea typeface="+mn-ea"/>
              </a:rPr>
              <a:t>행렬 </a:t>
            </a:r>
            <a:r>
              <a:rPr lang="en-US" altLang="ko-KR" sz="1400" b="1" dirty="0">
                <a:latin typeface="+mn-ea"/>
                <a:ea typeface="+mn-ea"/>
              </a:rPr>
              <a:t>A     + \t </a:t>
            </a:r>
            <a:r>
              <a:rPr lang="ko-KR" altLang="en-US" sz="1400" b="1" dirty="0">
                <a:latin typeface="+mn-ea"/>
                <a:ea typeface="+mn-ea"/>
              </a:rPr>
              <a:t>행렬 </a:t>
            </a:r>
            <a:r>
              <a:rPr lang="en-US" altLang="ko-KR" sz="1400" b="1" dirty="0">
                <a:latin typeface="+mn-ea"/>
                <a:ea typeface="+mn-ea"/>
              </a:rPr>
              <a:t>B     = \t </a:t>
            </a:r>
            <a:r>
              <a:rPr lang="ko-KR" altLang="en-US" sz="1400" b="1" dirty="0">
                <a:latin typeface="+mn-ea"/>
                <a:ea typeface="+mn-ea"/>
              </a:rPr>
              <a:t>행렬 </a:t>
            </a:r>
            <a:r>
              <a:rPr lang="en-US" altLang="ko-KR" sz="1400" b="1" dirty="0">
                <a:latin typeface="+mn-ea"/>
                <a:ea typeface="+mn-ea"/>
              </a:rPr>
              <a:t>C\n");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for(</a:t>
            </a:r>
            <a:r>
              <a:rPr lang="en-US" altLang="ko-KR" sz="1400" b="1" dirty="0" err="1">
                <a:latin typeface="+mn-ea"/>
                <a:ea typeface="+mn-ea"/>
              </a:rPr>
              <a:t>i</a:t>
            </a:r>
            <a:r>
              <a:rPr lang="en-US" altLang="ko-KR" sz="1400" b="1" dirty="0">
                <a:latin typeface="+mn-ea"/>
                <a:ea typeface="+mn-ea"/>
              </a:rPr>
              <a:t>=0; </a:t>
            </a:r>
            <a:r>
              <a:rPr lang="en-US" altLang="ko-KR" sz="1400" b="1" dirty="0" err="1">
                <a:latin typeface="+mn-ea"/>
                <a:ea typeface="+mn-ea"/>
              </a:rPr>
              <a:t>i</a:t>
            </a:r>
            <a:r>
              <a:rPr lang="en-US" altLang="ko-KR" sz="1400" b="1" dirty="0">
                <a:latin typeface="+mn-ea"/>
                <a:ea typeface="+mn-ea"/>
              </a:rPr>
              <a:t>&lt;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</a:rPr>
              <a:t>M</a:t>
            </a:r>
            <a:r>
              <a:rPr lang="en-US" altLang="ko-KR" sz="1400" b="1" dirty="0">
                <a:latin typeface="+mn-ea"/>
                <a:ea typeface="+mn-ea"/>
              </a:rPr>
              <a:t>; </a:t>
            </a:r>
            <a:r>
              <a:rPr lang="en-US" altLang="ko-KR" sz="1400" b="1" dirty="0" err="1">
                <a:latin typeface="+mn-ea"/>
                <a:ea typeface="+mn-ea"/>
              </a:rPr>
              <a:t>i</a:t>
            </a:r>
            <a:r>
              <a:rPr lang="en-US" altLang="ko-KR" sz="1400" b="1" dirty="0" smtClean="0">
                <a:latin typeface="+mn-ea"/>
                <a:ea typeface="+mn-ea"/>
              </a:rPr>
              <a:t>++) {</a:t>
            </a:r>
            <a:r>
              <a:rPr lang="en-US" altLang="ko-KR" sz="1400" b="1" dirty="0">
                <a:latin typeface="+mn-ea"/>
                <a:ea typeface="+mn-ea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 </a:t>
            </a:r>
            <a:r>
              <a:rPr lang="en-US" altLang="ko-KR" sz="1400" b="1" dirty="0" smtClean="0">
                <a:latin typeface="+mn-ea"/>
                <a:ea typeface="+mn-ea"/>
              </a:rPr>
              <a:t>   </a:t>
            </a:r>
            <a:r>
              <a:rPr lang="en-US" altLang="ko-KR" sz="1400" b="1" dirty="0" smtClean="0">
                <a:solidFill>
                  <a:srgbClr val="FF00FF"/>
                </a:solidFill>
                <a:latin typeface="+mn-ea"/>
                <a:ea typeface="+mn-ea"/>
              </a:rPr>
              <a:t>/* </a:t>
            </a:r>
            <a:r>
              <a:rPr lang="ko-KR" altLang="en-US" sz="1400" b="1" dirty="0">
                <a:solidFill>
                  <a:srgbClr val="FF00FF"/>
                </a:solidFill>
                <a:latin typeface="+mn-ea"/>
                <a:ea typeface="+mn-ea"/>
              </a:rPr>
              <a:t>행렬 </a:t>
            </a:r>
            <a:r>
              <a:rPr lang="en-US" altLang="ko-KR" sz="1400" b="1" dirty="0">
                <a:solidFill>
                  <a:srgbClr val="FF00FF"/>
                </a:solidFill>
                <a:latin typeface="+mn-ea"/>
                <a:ea typeface="+mn-ea"/>
              </a:rPr>
              <a:t>A</a:t>
            </a:r>
            <a:r>
              <a:rPr lang="ko-KR" altLang="en-US" sz="1400" b="1" dirty="0">
                <a:solidFill>
                  <a:srgbClr val="FF00FF"/>
                </a:solidFill>
                <a:latin typeface="+mn-ea"/>
                <a:ea typeface="+mn-ea"/>
              </a:rPr>
              <a:t>의 한 행 </a:t>
            </a:r>
            <a:r>
              <a:rPr lang="ko-KR" altLang="en-US" sz="1400" b="1" dirty="0" smtClean="0">
                <a:solidFill>
                  <a:srgbClr val="FF00FF"/>
                </a:solidFill>
                <a:latin typeface="+mn-ea"/>
                <a:ea typeface="+mn-ea"/>
              </a:rPr>
              <a:t>출력 </a:t>
            </a:r>
            <a:r>
              <a:rPr lang="en-US" altLang="ko-KR" sz="1400" b="1" dirty="0" smtClean="0">
                <a:solidFill>
                  <a:srgbClr val="FF00FF"/>
                </a:solidFill>
                <a:latin typeface="+mn-ea"/>
                <a:ea typeface="+mn-ea"/>
              </a:rPr>
              <a:t>*/</a:t>
            </a:r>
            <a:r>
              <a:rPr lang="ko-KR" altLang="en-US" sz="1400" b="1" dirty="0" smtClean="0">
                <a:solidFill>
                  <a:srgbClr val="FF00FF"/>
                </a:solidFill>
                <a:latin typeface="+mn-ea"/>
                <a:ea typeface="+mn-ea"/>
              </a:rPr>
              <a:t> </a:t>
            </a:r>
            <a:endParaRPr lang="ko-KR" altLang="en-US" sz="1400" b="1" dirty="0">
              <a:solidFill>
                <a:srgbClr val="FF00FF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+mn-ea"/>
                <a:ea typeface="+mn-ea"/>
              </a:rPr>
              <a:t>	</a:t>
            </a:r>
            <a:r>
              <a:rPr lang="ko-KR" altLang="en-US" sz="1400" b="1" dirty="0" smtClean="0">
                <a:latin typeface="+mn-ea"/>
                <a:ea typeface="+mn-ea"/>
              </a:rPr>
              <a:t>    </a:t>
            </a: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 </a:t>
            </a:r>
            <a:r>
              <a:rPr lang="en-US" altLang="ko-KR" sz="1400" b="1" dirty="0">
                <a:solidFill>
                  <a:srgbClr val="FF00FF"/>
                </a:solidFill>
                <a:latin typeface="+mn-ea"/>
                <a:ea typeface="+mn-ea"/>
              </a:rPr>
              <a:t>[</a:t>
            </a:r>
            <a:r>
              <a:rPr lang="en-US" altLang="ko-KR" sz="1400" b="1" dirty="0">
                <a:latin typeface="+mn-ea"/>
                <a:ea typeface="+mn-ea"/>
              </a:rPr>
              <a:t> ");</a:t>
            </a:r>
            <a:endParaRPr lang="en-US" altLang="ko-KR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smtClean="0">
                <a:latin typeface="+mn-ea"/>
                <a:ea typeface="+mn-ea"/>
              </a:rPr>
              <a:t>    for(j=0</a:t>
            </a:r>
            <a:r>
              <a:rPr lang="en-US" altLang="ko-KR" sz="1400" b="1" dirty="0">
                <a:latin typeface="+mn-ea"/>
                <a:ea typeface="+mn-ea"/>
              </a:rPr>
              <a:t>; j&lt;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</a:rPr>
              <a:t>N</a:t>
            </a:r>
            <a:r>
              <a:rPr lang="en-US" altLang="ko-KR" sz="1400" b="1" dirty="0">
                <a:latin typeface="+mn-ea"/>
                <a:ea typeface="+mn-ea"/>
              </a:rPr>
              <a:t>; </a:t>
            </a:r>
            <a:r>
              <a:rPr lang="en-US" altLang="ko-KR" sz="1400" b="1" dirty="0" err="1">
                <a:latin typeface="+mn-ea"/>
                <a:ea typeface="+mn-ea"/>
              </a:rPr>
              <a:t>j</a:t>
            </a:r>
            <a:r>
              <a:rPr lang="en-US" altLang="ko-KR" sz="1400" b="1" dirty="0" err="1" smtClean="0">
                <a:latin typeface="+mn-ea"/>
                <a:ea typeface="+mn-ea"/>
              </a:rPr>
              <a:t>++</a:t>
            </a:r>
            <a:r>
              <a:rPr lang="en-US" altLang="ko-KR" sz="1400" b="1" dirty="0" smtClean="0">
                <a:latin typeface="+mn-ea"/>
                <a:ea typeface="+mn-ea"/>
              </a:rPr>
              <a:t>) {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	</a:t>
            </a:r>
            <a:r>
              <a:rPr lang="en-US" altLang="ko-KR" sz="1400" b="1" dirty="0" err="1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("%2d ",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A[</a:t>
            </a:r>
            <a:r>
              <a:rPr lang="en-US" altLang="ko-KR" sz="1400" b="1" dirty="0" err="1">
                <a:solidFill>
                  <a:srgbClr val="FF0000"/>
                </a:solidFill>
                <a:latin typeface="+mn-ea"/>
                <a:ea typeface="+mn-ea"/>
              </a:rPr>
              <a:t>i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][j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]</a:t>
            </a:r>
            <a:r>
              <a:rPr lang="en-US" altLang="ko-KR" sz="1400" b="1" dirty="0" smtClean="0">
                <a:latin typeface="+mn-ea"/>
                <a:ea typeface="+mn-ea"/>
              </a:rPr>
              <a:t>);</a:t>
            </a:r>
            <a:endParaRPr lang="en-US" altLang="ko-KR" sz="14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	    } </a:t>
            </a:r>
            <a:r>
              <a:rPr lang="en-US" altLang="ko-KR" sz="1400" b="1" dirty="0" smtClean="0">
                <a:solidFill>
                  <a:srgbClr val="00B050"/>
                </a:solidFill>
                <a:latin typeface="+mn-ea"/>
                <a:ea typeface="+mn-ea"/>
              </a:rPr>
              <a:t>// end of for(N)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   </a:t>
            </a: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smtClean="0">
                <a:latin typeface="+mn-ea"/>
                <a:ea typeface="+mn-ea"/>
              </a:rPr>
              <a:t>    </a:t>
            </a: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</a:t>
            </a:r>
            <a:r>
              <a:rPr lang="en-US" altLang="ko-KR" sz="1400" b="1" dirty="0">
                <a:solidFill>
                  <a:srgbClr val="FF00FF"/>
                </a:solidFill>
                <a:latin typeface="+mn-ea"/>
                <a:ea typeface="+mn-ea"/>
              </a:rPr>
              <a:t>] </a:t>
            </a:r>
            <a:r>
              <a:rPr lang="en-US" altLang="ko-KR" sz="1400" b="1" dirty="0">
                <a:latin typeface="+mn-ea"/>
                <a:ea typeface="+mn-ea"/>
              </a:rPr>
              <a:t>\t");</a:t>
            </a:r>
          </a:p>
          <a:p>
            <a:pPr>
              <a:lnSpc>
                <a:spcPct val="150000"/>
              </a:lnSpc>
            </a:pPr>
            <a:endParaRPr lang="en-US" altLang="ko-KR" sz="5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smtClean="0">
                <a:solidFill>
                  <a:srgbClr val="FF00FF"/>
                </a:solidFill>
                <a:latin typeface="+mn-ea"/>
                <a:ea typeface="+mn-ea"/>
              </a:rPr>
              <a:t>   /* </a:t>
            </a:r>
            <a:r>
              <a:rPr lang="ko-KR" altLang="en-US" sz="1400" b="1" dirty="0">
                <a:solidFill>
                  <a:srgbClr val="FF00FF"/>
                </a:solidFill>
                <a:latin typeface="+mn-ea"/>
                <a:ea typeface="+mn-ea"/>
              </a:rPr>
              <a:t>행렬 </a:t>
            </a:r>
            <a:r>
              <a:rPr lang="en-US" altLang="ko-KR" sz="1400" b="1" dirty="0">
                <a:solidFill>
                  <a:srgbClr val="FF00FF"/>
                </a:solidFill>
                <a:latin typeface="+mn-ea"/>
                <a:ea typeface="+mn-ea"/>
              </a:rPr>
              <a:t>B</a:t>
            </a:r>
            <a:r>
              <a:rPr lang="ko-KR" altLang="en-US" sz="1400" b="1" dirty="0">
                <a:solidFill>
                  <a:srgbClr val="FF00FF"/>
                </a:solidFill>
                <a:latin typeface="+mn-ea"/>
                <a:ea typeface="+mn-ea"/>
              </a:rPr>
              <a:t>의 한 행 출력 </a:t>
            </a:r>
            <a:r>
              <a:rPr lang="en-US" altLang="ko-KR" sz="1400" b="1" dirty="0" smtClean="0">
                <a:solidFill>
                  <a:srgbClr val="FF00FF"/>
                </a:solidFill>
                <a:latin typeface="+mn-ea"/>
                <a:ea typeface="+mn-ea"/>
              </a:rPr>
              <a:t>*/</a:t>
            </a:r>
            <a:endParaRPr lang="ko-KR" altLang="en-US" sz="1400" b="1" dirty="0">
              <a:solidFill>
                <a:srgbClr val="FF00FF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+mn-ea"/>
                <a:ea typeface="+mn-ea"/>
              </a:rPr>
              <a:t>	</a:t>
            </a:r>
            <a:r>
              <a:rPr lang="ko-KR" altLang="en-US" sz="1400" b="1" dirty="0" smtClean="0">
                <a:latin typeface="+mn-ea"/>
                <a:ea typeface="+mn-ea"/>
              </a:rPr>
              <a:t>   </a:t>
            </a: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 </a:t>
            </a:r>
            <a:r>
              <a:rPr lang="en-US" altLang="ko-KR" sz="1400" b="1" dirty="0">
                <a:solidFill>
                  <a:srgbClr val="FF00FF"/>
                </a:solidFill>
                <a:latin typeface="+mn-ea"/>
                <a:ea typeface="+mn-ea"/>
              </a:rPr>
              <a:t>[ </a:t>
            </a:r>
            <a:r>
              <a:rPr lang="en-US" altLang="ko-KR" sz="1400" b="1" dirty="0">
                <a:latin typeface="+mn-ea"/>
                <a:ea typeface="+mn-ea"/>
              </a:rPr>
              <a:t>");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smtClean="0">
                <a:latin typeface="+mn-ea"/>
                <a:ea typeface="+mn-ea"/>
              </a:rPr>
              <a:t>   for(j=0</a:t>
            </a:r>
            <a:r>
              <a:rPr lang="en-US" altLang="ko-KR" sz="1400" b="1" dirty="0">
                <a:latin typeface="+mn-ea"/>
                <a:ea typeface="+mn-ea"/>
              </a:rPr>
              <a:t>; j&lt;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</a:rPr>
              <a:t>N</a:t>
            </a:r>
            <a:r>
              <a:rPr lang="en-US" altLang="ko-KR" sz="1400" b="1" dirty="0">
                <a:latin typeface="+mn-ea"/>
                <a:ea typeface="+mn-ea"/>
              </a:rPr>
              <a:t>; </a:t>
            </a:r>
            <a:r>
              <a:rPr lang="en-US" altLang="ko-KR" sz="1400" b="1" dirty="0" err="1">
                <a:latin typeface="+mn-ea"/>
                <a:ea typeface="+mn-ea"/>
              </a:rPr>
              <a:t>j</a:t>
            </a:r>
            <a:r>
              <a:rPr lang="en-US" altLang="ko-KR" sz="1400" b="1" dirty="0" err="1" smtClean="0">
                <a:latin typeface="+mn-ea"/>
                <a:ea typeface="+mn-ea"/>
              </a:rPr>
              <a:t>++</a:t>
            </a:r>
            <a:r>
              <a:rPr lang="en-US" altLang="ko-KR" sz="1400" b="1" dirty="0" smtClean="0">
                <a:latin typeface="+mn-ea"/>
                <a:ea typeface="+mn-ea"/>
              </a:rPr>
              <a:t>) {</a:t>
            </a:r>
            <a:endParaRPr lang="en-US" altLang="ko-KR" sz="14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		</a:t>
            </a: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("%2d ",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B[</a:t>
            </a:r>
            <a:r>
              <a:rPr lang="en-US" altLang="ko-KR" sz="1400" b="1" dirty="0" err="1">
                <a:solidFill>
                  <a:srgbClr val="FF0000"/>
                </a:solidFill>
                <a:latin typeface="+mn-ea"/>
                <a:ea typeface="+mn-ea"/>
              </a:rPr>
              <a:t>i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][j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]</a:t>
            </a:r>
            <a:r>
              <a:rPr lang="en-US" altLang="ko-KR" sz="1400" b="1" dirty="0" smtClean="0">
                <a:latin typeface="+mn-ea"/>
                <a:ea typeface="+mn-ea"/>
              </a:rPr>
              <a:t>);</a:t>
            </a:r>
            <a:endParaRPr lang="en-US" altLang="ko-KR" sz="14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	   } </a:t>
            </a:r>
            <a:r>
              <a:rPr lang="en-US" altLang="ko-KR" sz="1400" b="1" dirty="0">
                <a:solidFill>
                  <a:srgbClr val="00B050"/>
                </a:solidFill>
                <a:latin typeface="+mn-ea"/>
              </a:rPr>
              <a:t>// end of </a:t>
            </a:r>
            <a:r>
              <a:rPr lang="en-US" altLang="ko-KR" sz="1400" b="1" dirty="0" smtClean="0">
                <a:solidFill>
                  <a:srgbClr val="00B050"/>
                </a:solidFill>
                <a:latin typeface="+mn-ea"/>
              </a:rPr>
              <a:t>for(N)</a:t>
            </a:r>
            <a:endParaRPr lang="en-US" altLang="ko-KR" sz="1400" b="1" dirty="0">
              <a:solidFill>
                <a:srgbClr val="00B05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	   </a:t>
            </a: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</a:t>
            </a:r>
            <a:r>
              <a:rPr lang="en-US" altLang="ko-KR" sz="1400" b="1" dirty="0">
                <a:solidFill>
                  <a:srgbClr val="FF00FF"/>
                </a:solidFill>
                <a:latin typeface="+mn-ea"/>
                <a:ea typeface="+mn-ea"/>
              </a:rPr>
              <a:t>]</a:t>
            </a:r>
            <a:r>
              <a:rPr lang="en-US" altLang="ko-KR" sz="1400" b="1" dirty="0">
                <a:latin typeface="+mn-ea"/>
                <a:ea typeface="+mn-ea"/>
              </a:rPr>
              <a:t> \t</a:t>
            </a:r>
            <a:r>
              <a:rPr lang="en-US" altLang="ko-KR" sz="1400" b="1" dirty="0" smtClean="0">
                <a:latin typeface="+mn-ea"/>
                <a:ea typeface="+mn-ea"/>
              </a:rPr>
              <a:t>");</a:t>
            </a:r>
            <a:endParaRPr lang="ko-KR" altLang="en-US" sz="1400" b="1" dirty="0"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89140" y="2833042"/>
            <a:ext cx="4347356" cy="3116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FF"/>
                </a:solidFill>
                <a:latin typeface="+mn-ea"/>
                <a:ea typeface="+mn-ea"/>
              </a:rPr>
              <a:t>	</a:t>
            </a:r>
            <a:r>
              <a:rPr lang="en-US" altLang="ko-KR" sz="1400" b="1" dirty="0" smtClean="0">
                <a:solidFill>
                  <a:srgbClr val="FF00FF"/>
                </a:solidFill>
                <a:latin typeface="+mn-ea"/>
                <a:ea typeface="+mn-ea"/>
              </a:rPr>
              <a:t>/* </a:t>
            </a:r>
            <a:r>
              <a:rPr lang="ko-KR" altLang="en-US" sz="1400" b="1" dirty="0">
                <a:solidFill>
                  <a:srgbClr val="FF00FF"/>
                </a:solidFill>
                <a:latin typeface="+mn-ea"/>
                <a:ea typeface="+mn-ea"/>
              </a:rPr>
              <a:t>행렬 </a:t>
            </a:r>
            <a:r>
              <a:rPr lang="en-US" altLang="ko-KR" sz="1400" b="1" dirty="0">
                <a:solidFill>
                  <a:srgbClr val="FF00FF"/>
                </a:solidFill>
                <a:latin typeface="+mn-ea"/>
                <a:ea typeface="+mn-ea"/>
              </a:rPr>
              <a:t>C</a:t>
            </a:r>
            <a:r>
              <a:rPr lang="ko-KR" altLang="en-US" sz="1400" b="1" dirty="0">
                <a:solidFill>
                  <a:srgbClr val="FF00FF"/>
                </a:solidFill>
                <a:latin typeface="+mn-ea"/>
                <a:ea typeface="+mn-ea"/>
              </a:rPr>
              <a:t>의 한 행 </a:t>
            </a:r>
            <a:r>
              <a:rPr lang="ko-KR" altLang="en-US" sz="1400" b="1" dirty="0" smtClean="0">
                <a:solidFill>
                  <a:srgbClr val="FF00FF"/>
                </a:solidFill>
                <a:latin typeface="+mn-ea"/>
                <a:ea typeface="+mn-ea"/>
              </a:rPr>
              <a:t>출력 </a:t>
            </a:r>
            <a:r>
              <a:rPr lang="en-US" altLang="ko-KR" sz="1400" b="1" dirty="0" smtClean="0">
                <a:solidFill>
                  <a:srgbClr val="FF00FF"/>
                </a:solidFill>
                <a:latin typeface="+mn-ea"/>
                <a:ea typeface="+mn-ea"/>
              </a:rPr>
              <a:t>*/</a:t>
            </a:r>
            <a:r>
              <a:rPr lang="ko-KR" altLang="en-US" sz="1400" b="1" dirty="0" smtClean="0">
                <a:solidFill>
                  <a:srgbClr val="FF00FF"/>
                </a:solidFill>
                <a:latin typeface="+mn-ea"/>
                <a:ea typeface="+mn-ea"/>
              </a:rPr>
              <a:t> </a:t>
            </a:r>
            <a:endParaRPr lang="ko-KR" altLang="en-US" sz="1400" b="1" dirty="0">
              <a:solidFill>
                <a:srgbClr val="FF00FF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+mn-ea"/>
                <a:ea typeface="+mn-ea"/>
              </a:rPr>
              <a:t>	</a:t>
            </a: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 </a:t>
            </a:r>
            <a:r>
              <a:rPr lang="en-US" altLang="ko-KR" sz="1400" b="1" dirty="0">
                <a:solidFill>
                  <a:srgbClr val="FF00FF"/>
                </a:solidFill>
                <a:latin typeface="+mn-ea"/>
                <a:ea typeface="+mn-ea"/>
              </a:rPr>
              <a:t>[ </a:t>
            </a:r>
            <a:r>
              <a:rPr lang="en-US" altLang="ko-KR" sz="1400" b="1" dirty="0">
                <a:latin typeface="+mn-ea"/>
                <a:ea typeface="+mn-ea"/>
              </a:rPr>
              <a:t>");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for(j=0; j&lt;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</a:rPr>
              <a:t>N</a:t>
            </a:r>
            <a:r>
              <a:rPr lang="en-US" altLang="ko-KR" sz="1400" b="1" dirty="0">
                <a:latin typeface="+mn-ea"/>
                <a:ea typeface="+mn-ea"/>
              </a:rPr>
              <a:t>; </a:t>
            </a:r>
            <a:r>
              <a:rPr lang="en-US" altLang="ko-KR" sz="1400" b="1" dirty="0" err="1">
                <a:latin typeface="+mn-ea"/>
                <a:ea typeface="+mn-ea"/>
              </a:rPr>
              <a:t>j</a:t>
            </a:r>
            <a:r>
              <a:rPr lang="en-US" altLang="ko-KR" sz="1400" b="1" dirty="0" err="1" smtClean="0">
                <a:latin typeface="+mn-ea"/>
                <a:ea typeface="+mn-ea"/>
              </a:rPr>
              <a:t>++</a:t>
            </a:r>
            <a:r>
              <a:rPr lang="en-US" altLang="ko-KR" sz="1400" b="1" dirty="0" smtClean="0">
                <a:latin typeface="+mn-ea"/>
                <a:ea typeface="+mn-ea"/>
              </a:rPr>
              <a:t>) {</a:t>
            </a:r>
            <a:endParaRPr lang="en-US" altLang="ko-KR" sz="14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smtClean="0">
                <a:latin typeface="+mn-ea"/>
                <a:ea typeface="+mn-ea"/>
              </a:rPr>
              <a:t>           </a:t>
            </a: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("%2d ",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C[</a:t>
            </a:r>
            <a:r>
              <a:rPr lang="en-US" altLang="ko-KR" sz="1400" b="1" dirty="0" err="1">
                <a:solidFill>
                  <a:srgbClr val="FF0000"/>
                </a:solidFill>
                <a:latin typeface="+mn-ea"/>
                <a:ea typeface="+mn-ea"/>
              </a:rPr>
              <a:t>i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][j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]</a:t>
            </a:r>
            <a:r>
              <a:rPr lang="en-US" altLang="ko-KR" sz="1400" b="1" dirty="0" smtClean="0">
                <a:latin typeface="+mn-ea"/>
                <a:ea typeface="+mn-ea"/>
              </a:rPr>
              <a:t>);</a:t>
            </a:r>
            <a:endParaRPr lang="en-US" altLang="ko-KR" sz="14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	} </a:t>
            </a:r>
            <a:r>
              <a:rPr lang="en-US" altLang="ko-KR" sz="1400" b="1" dirty="0" smtClean="0">
                <a:solidFill>
                  <a:srgbClr val="00B050"/>
                </a:solidFill>
                <a:latin typeface="+mn-ea"/>
              </a:rPr>
              <a:t>// </a:t>
            </a:r>
            <a:r>
              <a:rPr lang="en-US" altLang="ko-KR" sz="1400" b="1" dirty="0">
                <a:solidFill>
                  <a:srgbClr val="00B050"/>
                </a:solidFill>
                <a:latin typeface="+mn-ea"/>
              </a:rPr>
              <a:t>end of </a:t>
            </a:r>
            <a:r>
              <a:rPr lang="en-US" altLang="ko-KR" sz="1400" b="1" dirty="0" smtClean="0">
                <a:solidFill>
                  <a:srgbClr val="00B050"/>
                </a:solidFill>
                <a:latin typeface="+mn-ea"/>
              </a:rPr>
              <a:t>for(N)</a:t>
            </a:r>
            <a:endParaRPr lang="en-US" altLang="ko-KR" sz="1400" b="1" dirty="0">
              <a:solidFill>
                <a:srgbClr val="00B05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	</a:t>
            </a:r>
            <a:r>
              <a:rPr lang="en-US" altLang="ko-KR" sz="1400" b="1" dirty="0" err="1" smtClean="0">
                <a:latin typeface="+mn-ea"/>
                <a:ea typeface="+mn-ea"/>
              </a:rPr>
              <a:t>printf</a:t>
            </a:r>
            <a:r>
              <a:rPr lang="en-US" altLang="ko-KR" sz="1400" b="1" dirty="0">
                <a:latin typeface="+mn-ea"/>
                <a:ea typeface="+mn-ea"/>
              </a:rPr>
              <a:t>("] \n");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ea typeface="+mn-ea"/>
              </a:rPr>
              <a:t> </a:t>
            </a:r>
            <a:r>
              <a:rPr lang="en-US" altLang="ko-KR" sz="1400" b="1" dirty="0" smtClean="0">
                <a:latin typeface="+mn-ea"/>
                <a:ea typeface="+mn-ea"/>
              </a:rPr>
              <a:t>         }</a:t>
            </a:r>
            <a:r>
              <a:rPr lang="en-US" altLang="ko-KR" sz="1400" b="1" dirty="0" smtClean="0">
                <a:latin typeface="+mn-ea"/>
              </a:rPr>
              <a:t> </a:t>
            </a:r>
            <a:r>
              <a:rPr lang="en-US" altLang="ko-KR" sz="1400" b="1" dirty="0">
                <a:solidFill>
                  <a:srgbClr val="00B050"/>
                </a:solidFill>
                <a:latin typeface="+mn-ea"/>
              </a:rPr>
              <a:t>// end of </a:t>
            </a:r>
            <a:r>
              <a:rPr lang="en-US" altLang="ko-KR" sz="1400" b="1" dirty="0" smtClean="0">
                <a:solidFill>
                  <a:srgbClr val="00B050"/>
                </a:solidFill>
                <a:latin typeface="+mn-ea"/>
              </a:rPr>
              <a:t>for(M)</a:t>
            </a:r>
            <a:endParaRPr lang="en-US" altLang="ko-KR" sz="1400" b="1" dirty="0">
              <a:solidFill>
                <a:srgbClr val="00B05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5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          return </a:t>
            </a:r>
            <a:r>
              <a:rPr lang="en-US" altLang="ko-KR" sz="1400" b="1" dirty="0">
                <a:latin typeface="+mn-ea"/>
                <a:ea typeface="+mn-ea"/>
              </a:rPr>
              <a:t>0;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} </a:t>
            </a:r>
            <a:r>
              <a:rPr lang="en-US" altLang="ko-KR" sz="1400" b="1" dirty="0" smtClean="0">
                <a:solidFill>
                  <a:srgbClr val="00B050"/>
                </a:solidFill>
                <a:latin typeface="+mn-ea"/>
                <a:ea typeface="+mn-ea"/>
              </a:rPr>
              <a:t>// end of main</a:t>
            </a:r>
            <a:endParaRPr lang="ko-KR" altLang="en-US" sz="1400" b="1" dirty="0">
              <a:solidFill>
                <a:srgbClr val="00B050"/>
              </a:solidFill>
              <a:latin typeface="+mn-ea"/>
              <a:ea typeface="+mn-ea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4098471" y="114300"/>
            <a:ext cx="1641022" cy="6564086"/>
          </a:xfrm>
          <a:custGeom>
            <a:avLst/>
            <a:gdLst>
              <a:gd name="connsiteX0" fmla="*/ 1641022 w 1641022"/>
              <a:gd name="connsiteY0" fmla="*/ 0 h 6564086"/>
              <a:gd name="connsiteX1" fmla="*/ 1641022 w 1641022"/>
              <a:gd name="connsiteY1" fmla="*/ 2547257 h 6564086"/>
              <a:gd name="connsiteX2" fmla="*/ 0 w 1641022"/>
              <a:gd name="connsiteY2" fmla="*/ 2547257 h 6564086"/>
              <a:gd name="connsiteX3" fmla="*/ 0 w 1641022"/>
              <a:gd name="connsiteY3" fmla="*/ 6564086 h 6564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1022" h="6564086">
                <a:moveTo>
                  <a:pt x="1641022" y="0"/>
                </a:moveTo>
                <a:lnTo>
                  <a:pt x="1641022" y="2547257"/>
                </a:lnTo>
                <a:lnTo>
                  <a:pt x="0" y="2547257"/>
                </a:lnTo>
                <a:lnTo>
                  <a:pt x="0" y="6564086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300192" y="6318529"/>
            <a:ext cx="3006828" cy="37388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디버그 </a:t>
            </a:r>
            <a:r>
              <a:rPr kumimoji="0"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– </a:t>
            </a: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디버깅하지 않고 시작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" t="83900" r="70287" b="6703"/>
          <a:stretch/>
        </p:blipFill>
        <p:spPr bwMode="auto">
          <a:xfrm>
            <a:off x="5943600" y="409711"/>
            <a:ext cx="1404257" cy="427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3" t="83900" r="36759" b="6703"/>
          <a:stretch/>
        </p:blipFill>
        <p:spPr bwMode="auto">
          <a:xfrm>
            <a:off x="5953131" y="908720"/>
            <a:ext cx="1394726" cy="427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42" t="83900" r="3043" b="6703"/>
          <a:stretch/>
        </p:blipFill>
        <p:spPr bwMode="auto">
          <a:xfrm>
            <a:off x="5953131" y="1453292"/>
            <a:ext cx="1379462" cy="427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7499855" y="409711"/>
            <a:ext cx="351286" cy="4154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A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524328" y="925270"/>
            <a:ext cx="351286" cy="37388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B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5943600" y="1392869"/>
            <a:ext cx="19320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7524328" y="1484784"/>
            <a:ext cx="351286" cy="37388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C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8526160" y="-5731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</a:rPr>
              <a:t>2</a:t>
            </a: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/2</a:t>
            </a:r>
            <a:endParaRPr lang="ko-KR" altLang="en-US" sz="1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3484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9.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다차원 배열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(array)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" r="3043" b="6703"/>
          <a:stretch/>
        </p:blipFill>
        <p:spPr bwMode="auto">
          <a:xfrm>
            <a:off x="827584" y="1082353"/>
            <a:ext cx="4896544" cy="415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24619" y="620688"/>
            <a:ext cx="82078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9.2 </a:t>
            </a: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2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</a:rPr>
              <a:t>차원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배열 프로그램 예제 결과</a:t>
            </a:r>
            <a:endParaRPr kumimoji="0" lang="en-US" altLang="ko-KR" sz="1600" b="1" dirty="0" smtClean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27584" y="5579948"/>
            <a:ext cx="1321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latin typeface="+mn-ea"/>
              </a:rPr>
              <a:t>int</a:t>
            </a:r>
            <a:r>
              <a:rPr lang="en-US" altLang="ko-KR" b="1" dirty="0">
                <a:latin typeface="+mn-ea"/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  <a:latin typeface="+mn-ea"/>
              </a:rPr>
              <a:t>A[2][3]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619672" y="5286807"/>
            <a:ext cx="0" cy="223224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364136" y="5764508"/>
            <a:ext cx="1306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latin typeface="+mn-ea"/>
              </a:rPr>
              <a:t>int</a:t>
            </a:r>
            <a:r>
              <a:rPr lang="en-US" altLang="ko-KR" b="1" dirty="0">
                <a:latin typeface="+mn-ea"/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  <a:latin typeface="+mn-ea"/>
              </a:rPr>
              <a:t>C[2][3]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555776" y="5579948"/>
            <a:ext cx="1306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latin typeface="+mn-ea"/>
              </a:rPr>
              <a:t>int</a:t>
            </a:r>
            <a:r>
              <a:rPr lang="en-US" altLang="ko-KR" b="1" dirty="0">
                <a:latin typeface="+mn-ea"/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  <a:latin typeface="+mn-ea"/>
              </a:rPr>
              <a:t>B[2][3]</a:t>
            </a:r>
            <a:endParaRPr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5004048" y="5334885"/>
            <a:ext cx="0" cy="463406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3347864" y="5301208"/>
            <a:ext cx="0" cy="223224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53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그림07-20.jpg"/>
          <p:cNvPicPr>
            <a:picLocks noChangeAspect="1"/>
          </p:cNvPicPr>
          <p:nvPr/>
        </p:nvPicPr>
        <p:blipFill rotWithShape="1">
          <a:blip r:embed="rId2" cstate="print"/>
          <a:srcRect t="27164"/>
          <a:stretch/>
        </p:blipFill>
        <p:spPr>
          <a:xfrm>
            <a:off x="1534104" y="1844824"/>
            <a:ext cx="7574400" cy="1512168"/>
          </a:xfrm>
          <a:prstGeom prst="rect">
            <a:avLst/>
          </a:prstGeom>
        </p:spPr>
      </p:pic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9.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다차원 배열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(array)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24619" y="620688"/>
            <a:ext cx="820782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9.3 char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</a:rPr>
              <a:t>형 </a:t>
            </a: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1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</a:rPr>
              <a:t>차원 배열을 이용한 문자열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처리</a:t>
            </a:r>
            <a:endParaRPr kumimoji="0" lang="ko-KR" altLang="en-US" sz="1600" b="1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5" name="내용 개체 틀 3"/>
          <p:cNvSpPr txBox="1">
            <a:spLocks/>
          </p:cNvSpPr>
          <p:nvPr/>
        </p:nvSpPr>
        <p:spPr bwMode="auto">
          <a:xfrm>
            <a:off x="755576" y="1046232"/>
            <a:ext cx="8498540" cy="1587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kumimoji="0" lang="ko-KR" altLang="en-US" sz="1500" b="1" dirty="0" smtClean="0">
                <a:latin typeface="+mn-ea"/>
              </a:rPr>
              <a:t>문자열 상수</a:t>
            </a:r>
            <a:endParaRPr kumimoji="0" lang="en-US" altLang="ko-KR" sz="1500" b="1" dirty="0" smtClean="0">
              <a:latin typeface="+mn-ea"/>
            </a:endParaRPr>
          </a:p>
          <a:p>
            <a:pPr lvl="1" algn="l">
              <a:lnSpc>
                <a:spcPct val="150000"/>
              </a:lnSpc>
            </a:pPr>
            <a:r>
              <a:rPr kumimoji="0" lang="ko-KR" altLang="en-US" sz="1500" b="1" dirty="0" smtClean="0">
                <a:solidFill>
                  <a:srgbClr val="FF0000"/>
                </a:solidFill>
                <a:latin typeface="+mn-ea"/>
              </a:rPr>
              <a:t>“ ”</a:t>
            </a:r>
            <a:r>
              <a:rPr kumimoji="0" lang="ko-KR" altLang="en-US" sz="1500" b="1" dirty="0" err="1" smtClean="0">
                <a:latin typeface="+mn-ea"/>
              </a:rPr>
              <a:t>로</a:t>
            </a:r>
            <a:r>
              <a:rPr kumimoji="0" lang="ko-KR" altLang="en-US" sz="1500" b="1" dirty="0" smtClean="0">
                <a:latin typeface="+mn-ea"/>
              </a:rPr>
              <a:t> 묶어 놓은 연속된 문자들</a:t>
            </a:r>
            <a:r>
              <a:rPr kumimoji="0" lang="en-US" altLang="ko-KR" sz="1500" b="1" dirty="0" smtClean="0">
                <a:latin typeface="+mn-ea"/>
              </a:rPr>
              <a:t>: “Seoul”, “Korea”, “Hong Gil Dong”</a:t>
            </a:r>
          </a:p>
          <a:p>
            <a:pPr lvl="1" algn="l">
              <a:lnSpc>
                <a:spcPct val="150000"/>
              </a:lnSpc>
            </a:pPr>
            <a:r>
              <a:rPr kumimoji="0" lang="ko-KR" altLang="en-US" sz="1500" b="1" dirty="0" smtClean="0">
                <a:latin typeface="+mn-ea"/>
              </a:rPr>
              <a:t> </a:t>
            </a:r>
            <a:r>
              <a:rPr kumimoji="0" lang="en-US" altLang="ko-KR" sz="1500" b="1" dirty="0" smtClean="0">
                <a:latin typeface="+mn-ea"/>
                <a:sym typeface="Wingdings" panose="05000000000000000000" pitchFamily="2" charset="2"/>
              </a:rPr>
              <a:t> </a:t>
            </a:r>
            <a:r>
              <a:rPr kumimoji="0" lang="ko-KR" altLang="en-US" sz="1500" b="1" dirty="0" smtClean="0">
                <a:latin typeface="+mn-ea"/>
              </a:rPr>
              <a:t>문자열의 끝에는 </a:t>
            </a:r>
            <a:r>
              <a:rPr kumimoji="0" lang="ko-KR" altLang="en-US" sz="1500" b="1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널</a:t>
            </a:r>
            <a:r>
              <a:rPr kumimoji="0" lang="en-US" altLang="ko-KR" sz="1500" b="1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(null)</a:t>
            </a:r>
            <a:r>
              <a:rPr kumimoji="0" lang="ko-KR" altLang="en-US" sz="1500" b="1" dirty="0" smtClean="0">
                <a:latin typeface="+mn-ea"/>
              </a:rPr>
              <a:t>이라는 </a:t>
            </a:r>
            <a:r>
              <a:rPr kumimoji="0" lang="ko-KR" altLang="en-US" sz="1500" b="1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‘</a:t>
            </a:r>
            <a:r>
              <a:rPr kumimoji="0" lang="en-US" altLang="ko-KR" sz="1500" b="1" dirty="0" smtClean="0">
                <a:solidFill>
                  <a:schemeClr val="accent2">
                    <a:lumMod val="75000"/>
                  </a:schemeClr>
                </a:solidFill>
                <a:latin typeface="+mn-ea"/>
                <a:cs typeface="Verdana"/>
              </a:rPr>
              <a:t>\</a:t>
            </a:r>
            <a:r>
              <a:rPr kumimoji="0" lang="en-US" altLang="ko-KR" sz="1500" b="1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0</a:t>
            </a:r>
            <a:r>
              <a:rPr kumimoji="0" lang="ko-KR" altLang="en-US" sz="1500" b="1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’</a:t>
            </a:r>
            <a:r>
              <a:rPr kumimoji="0" lang="ko-KR" altLang="en-US" sz="1500" b="1" dirty="0" smtClean="0">
                <a:latin typeface="+mn-ea"/>
              </a:rPr>
              <a:t> 문자가 있음</a:t>
            </a:r>
            <a:r>
              <a:rPr kumimoji="0" lang="en-US" altLang="ko-KR" sz="1500" b="1" dirty="0" smtClean="0">
                <a:latin typeface="+mn-ea"/>
              </a:rPr>
              <a:t>.</a:t>
            </a:r>
          </a:p>
          <a:p>
            <a:pPr lvl="1" algn="l">
              <a:lnSpc>
                <a:spcPct val="150000"/>
              </a:lnSpc>
            </a:pPr>
            <a:endParaRPr kumimoji="0" lang="en-US" altLang="ko-KR" sz="1500" b="1" dirty="0">
              <a:latin typeface="+mn-ea"/>
            </a:endParaRPr>
          </a:p>
        </p:txBody>
      </p:sp>
      <p:sp>
        <p:nvSpPr>
          <p:cNvPr id="17" name="내용 개체 틀 3"/>
          <p:cNvSpPr txBox="1">
            <a:spLocks/>
          </p:cNvSpPr>
          <p:nvPr/>
        </p:nvSpPr>
        <p:spPr bwMode="auto">
          <a:xfrm>
            <a:off x="755576" y="3278480"/>
            <a:ext cx="8280920" cy="58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kumimoji="0" lang="ko-KR" altLang="en-US" sz="1500" b="1" dirty="0">
                <a:latin typeface="+mn-ea"/>
              </a:rPr>
              <a:t>문자열 저장을 위한 </a:t>
            </a:r>
            <a:r>
              <a:rPr kumimoji="0" lang="en-US" altLang="ko-KR" sz="1500" b="1" dirty="0">
                <a:latin typeface="+mn-ea"/>
              </a:rPr>
              <a:t>char</a:t>
            </a:r>
            <a:r>
              <a:rPr kumimoji="0" lang="ko-KR" altLang="en-US" sz="1500" b="1" dirty="0">
                <a:latin typeface="+mn-ea"/>
              </a:rPr>
              <a:t>형 </a:t>
            </a:r>
            <a:r>
              <a:rPr kumimoji="0" lang="en-US" altLang="ko-KR" sz="1500" b="1" dirty="0">
                <a:latin typeface="+mn-ea"/>
              </a:rPr>
              <a:t>1</a:t>
            </a:r>
            <a:r>
              <a:rPr kumimoji="0" lang="ko-KR" altLang="en-US" sz="1500" b="1" dirty="0">
                <a:latin typeface="+mn-ea"/>
              </a:rPr>
              <a:t>차원 </a:t>
            </a:r>
            <a:r>
              <a:rPr kumimoji="0" lang="ko-KR" altLang="en-US" sz="1500" b="1" dirty="0" smtClean="0">
                <a:latin typeface="+mn-ea"/>
              </a:rPr>
              <a:t>배열</a:t>
            </a:r>
            <a:endParaRPr kumimoji="0" lang="ko-KR" altLang="en-US" sz="1500" b="1" dirty="0">
              <a:latin typeface="+mn-ea"/>
            </a:endParaRPr>
          </a:p>
        </p:txBody>
      </p:sp>
      <p:pic>
        <p:nvPicPr>
          <p:cNvPr id="19" name="그림 18" descr="그림07-21.jpg"/>
          <p:cNvPicPr>
            <a:picLocks noChangeAspect="1"/>
          </p:cNvPicPr>
          <p:nvPr/>
        </p:nvPicPr>
        <p:blipFill rotWithShape="1">
          <a:blip r:embed="rId3" cstate="print"/>
          <a:srcRect l="1961" t="14414" r="1819" b="3540"/>
          <a:stretch/>
        </p:blipFill>
        <p:spPr>
          <a:xfrm>
            <a:off x="813589" y="3789040"/>
            <a:ext cx="8294915" cy="284933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719471" y="4500956"/>
            <a:ext cx="36641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altLang="ko-KR" sz="1400" b="1" dirty="0">
                <a:solidFill>
                  <a:srgbClr val="0000FF"/>
                </a:solidFill>
              </a:rPr>
              <a:t>char </a:t>
            </a:r>
            <a:r>
              <a:rPr lang="en-US" altLang="ko-KR" sz="1400" b="1" dirty="0" smtClean="0">
                <a:solidFill>
                  <a:srgbClr val="0000FF"/>
                </a:solidFill>
              </a:rPr>
              <a:t>s[6</a:t>
            </a:r>
            <a:r>
              <a:rPr lang="en-US" altLang="ko-KR" sz="1400" b="1" dirty="0">
                <a:solidFill>
                  <a:srgbClr val="0000FF"/>
                </a:solidFill>
              </a:rPr>
              <a:t>] = {'S', 'e', 'o', 'u', 'l'};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7203487" y="366964"/>
            <a:ext cx="1944216" cy="29341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0" lang="ko-KR" altLang="en-US" sz="1000" b="1" dirty="0" smtClean="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Arial" pitchFamily="34" charset="0"/>
              </a:rPr>
              <a:t>복</a:t>
            </a:r>
            <a:r>
              <a:rPr kumimoji="0" lang="ko-KR" altLang="en-US" sz="1000" b="1" dirty="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Arial" pitchFamily="34" charset="0"/>
              </a:rPr>
              <a:t>습</a:t>
            </a:r>
            <a:endParaRPr kumimoji="0" lang="en-US" altLang="ko-KR" sz="1000" b="1" dirty="0" smtClean="0">
              <a:solidFill>
                <a:schemeClr val="accent6">
                  <a:lumMod val="50000"/>
                </a:schemeClr>
              </a:solidFill>
              <a:latin typeface="+mn-ea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69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6627" y="476672"/>
            <a:ext cx="8207821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defRPr/>
            </a:pP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9.3 char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</a:rPr>
              <a:t>형 </a:t>
            </a: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1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</a:rPr>
              <a:t>차원 배열을 이용한 문자열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처리 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: </a:t>
            </a:r>
            <a:r>
              <a:rPr kumimoji="0" lang="ko-KR" altLang="en-US" sz="16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문자 전용 입력 함수 </a:t>
            </a:r>
            <a:r>
              <a:rPr kumimoji="0" lang="en-US" altLang="ko-KR" sz="1600" b="1" dirty="0" err="1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getchar</a:t>
            </a:r>
            <a:endParaRPr kumimoji="0" lang="en-US" altLang="ko-KR" sz="16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250000"/>
              </a:lnSpc>
              <a:defRPr/>
            </a:pPr>
            <a:endParaRPr kumimoji="0" lang="en-US" altLang="ko-KR" sz="1600" b="1" dirty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        : </a:t>
            </a:r>
            <a:r>
              <a:rPr kumimoji="0" lang="en-US" altLang="ko-KR" sz="1600" b="1" dirty="0" err="1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getchar</a:t>
            </a:r>
            <a:r>
              <a:rPr kumimoji="0" lang="en-US" altLang="ko-KR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ko-KR" altLang="en-US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함수 </a:t>
            </a:r>
            <a:r>
              <a:rPr kumimoji="0" lang="ko-KR" altLang="en-US" sz="1600" b="1" dirty="0" err="1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실행시</a:t>
            </a:r>
            <a:r>
              <a:rPr kumimoji="0" lang="ko-KR" altLang="en-US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 키보드에서 누른 문자가 </a:t>
            </a:r>
            <a:r>
              <a:rPr kumimoji="0" lang="en-US" altLang="ko-KR" sz="1600" b="1" dirty="0" err="1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getchar</a:t>
            </a:r>
            <a:r>
              <a:rPr kumimoji="0" lang="en-US" altLang="ko-KR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()</a:t>
            </a:r>
            <a:r>
              <a:rPr kumimoji="0" lang="ko-KR" altLang="en-US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의 결과 값이 됨</a:t>
            </a:r>
          </a:p>
          <a:p>
            <a:pPr>
              <a:lnSpc>
                <a:spcPct val="150000"/>
              </a:lnSpc>
              <a:defRPr/>
            </a:pPr>
            <a:r>
              <a:rPr kumimoji="0" lang="ko-KR" altLang="en-US" sz="16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          </a:t>
            </a:r>
            <a:r>
              <a:rPr kumimoji="0" lang="en-US" altLang="ko-KR" sz="16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</a:t>
            </a:r>
            <a:r>
              <a:rPr kumimoji="0" lang="ko-KR" altLang="en-US" sz="16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ko-KR" altLang="en-US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이 결과 값</a:t>
            </a:r>
            <a:r>
              <a:rPr kumimoji="0" lang="en-US" altLang="ko-KR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(</a:t>
            </a:r>
            <a:r>
              <a:rPr kumimoji="0" lang="ko-KR" altLang="en-US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문자 </a:t>
            </a:r>
            <a:r>
              <a:rPr kumimoji="0" lang="en-US" altLang="ko-KR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1</a:t>
            </a:r>
            <a:r>
              <a:rPr kumimoji="0" lang="ko-KR" altLang="en-US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개</a:t>
            </a:r>
            <a:r>
              <a:rPr kumimoji="0" lang="en-US" altLang="ko-KR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)</a:t>
            </a:r>
            <a:r>
              <a:rPr kumimoji="0" lang="ko-KR" altLang="en-US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이 변수에 대입</a:t>
            </a:r>
            <a:r>
              <a:rPr kumimoji="0" lang="en-US" altLang="ko-KR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(</a:t>
            </a:r>
            <a:r>
              <a:rPr kumimoji="0" lang="ko-KR" altLang="en-US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저장</a:t>
            </a:r>
            <a:r>
              <a:rPr kumimoji="0" lang="en-US" altLang="ko-KR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)</a:t>
            </a:r>
            <a:r>
              <a:rPr kumimoji="0" lang="ko-KR" altLang="en-US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됨</a:t>
            </a:r>
          </a:p>
          <a:p>
            <a:pPr>
              <a:lnSpc>
                <a:spcPct val="150000"/>
              </a:lnSpc>
              <a:defRPr/>
            </a:pPr>
            <a:endParaRPr kumimoji="0" lang="ko-KR" altLang="en-US" sz="1600" b="1" dirty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7132" t="2849" r="76164" b="89766"/>
          <a:stretch/>
        </p:blipFill>
        <p:spPr bwMode="auto">
          <a:xfrm>
            <a:off x="1082049" y="1260177"/>
            <a:ext cx="1890357" cy="449544"/>
          </a:xfrm>
          <a:prstGeom prst="rect">
            <a:avLst/>
          </a:prstGeom>
          <a:ln>
            <a:noFill/>
          </a:ln>
          <a:effectLst/>
        </p:spPr>
      </p:pic>
      <p:sp>
        <p:nvSpPr>
          <p:cNvPr id="21" name="직사각형 20"/>
          <p:cNvSpPr/>
          <p:nvPr/>
        </p:nvSpPr>
        <p:spPr>
          <a:xfrm>
            <a:off x="864633" y="2564904"/>
            <a:ext cx="6227647" cy="3208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#include &lt;</a:t>
            </a:r>
            <a:r>
              <a:rPr kumimoji="0" lang="en-US" altLang="ko-KR" sz="1500" b="1" dirty="0" err="1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stdio.h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&gt; </a:t>
            </a:r>
          </a:p>
          <a:p>
            <a:pPr>
              <a:defRPr/>
            </a:pPr>
            <a:endParaRPr kumimoji="0" lang="en-US" altLang="ko-KR" sz="1500" b="1" dirty="0">
              <a:latin typeface="+mn-ea"/>
              <a:ea typeface="+mn-ea"/>
              <a:cs typeface="Arial" pitchFamily="34" charset="0"/>
            </a:endParaRPr>
          </a:p>
          <a:p>
            <a:pPr>
              <a:defRPr/>
            </a:pP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int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 main()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{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smtClean="0">
                <a:latin typeface="+mn-ea"/>
                <a:cs typeface="Arial" pitchFamily="34" charset="0"/>
              </a:rPr>
              <a:t>unsigned 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char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grade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;</a:t>
            </a:r>
          </a:p>
          <a:p>
            <a:pPr>
              <a:defRPr/>
            </a:pPr>
            <a:endParaRPr kumimoji="0" lang="en-US" altLang="ko-KR" sz="1500" b="1" dirty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 smtClean="0">
                <a:latin typeface="+mn-ea"/>
                <a:ea typeface="+mn-ea"/>
                <a:cs typeface="Arial" pitchFamily="34" charset="0"/>
              </a:rPr>
              <a:t>printf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("C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언어의 학점은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? ");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grade 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= </a:t>
            </a:r>
            <a:r>
              <a:rPr kumimoji="0" lang="en-US" altLang="ko-KR" sz="1500" b="1" dirty="0" err="1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getchar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();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 smtClean="0">
                <a:latin typeface="+mn-ea"/>
                <a:ea typeface="+mn-ea"/>
                <a:cs typeface="Arial" pitchFamily="34" charset="0"/>
              </a:rPr>
              <a:t>printf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("C 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언어의 학점은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%c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입니다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.\n", 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grade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);</a:t>
            </a:r>
          </a:p>
          <a:p>
            <a:pPr>
              <a:defRPr/>
            </a:pPr>
            <a:endParaRPr kumimoji="0" lang="en-US" altLang="ko-KR" sz="1500" b="1" dirty="0">
              <a:latin typeface="+mn-ea"/>
              <a:ea typeface="+mn-ea"/>
              <a:cs typeface="Arial" pitchFamily="34" charset="0"/>
            </a:endParaRP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return 0;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}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6014898"/>
            <a:ext cx="38957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7203487" y="366964"/>
            <a:ext cx="1944216" cy="29341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0" lang="ko-KR" altLang="en-US" sz="1000" b="1" dirty="0" smtClean="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Arial" pitchFamily="34" charset="0"/>
              </a:rPr>
              <a:t>복</a:t>
            </a:r>
            <a:r>
              <a:rPr kumimoji="0" lang="ko-KR" altLang="en-US" sz="1000" b="1" dirty="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Arial" pitchFamily="34" charset="0"/>
              </a:rPr>
              <a:t>습</a:t>
            </a:r>
            <a:endParaRPr kumimoji="0" lang="en-US" altLang="ko-KR" sz="1000" b="1" dirty="0" smtClean="0">
              <a:solidFill>
                <a:schemeClr val="accent6">
                  <a:lumMod val="50000"/>
                </a:schemeClr>
              </a:solidFill>
              <a:latin typeface="+mn-ea"/>
              <a:ea typeface="+mn-ea"/>
              <a:cs typeface="Arial" pitchFamily="34" charset="0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6684748" y="5773475"/>
            <a:ext cx="0" cy="226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9.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다차원 배열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(array)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740624" y="5587990"/>
            <a:ext cx="1944216" cy="4154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문자 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1</a:t>
            </a: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개만 해당함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05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4619" y="476672"/>
            <a:ext cx="881938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defRPr/>
            </a:pP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9.3 char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</a:rPr>
              <a:t>형 </a:t>
            </a: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1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</a:rPr>
              <a:t>차원 배열을 이용한 문자열 처리 </a:t>
            </a: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: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문자열 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</a:rPr>
              <a:t>전용 입력 함수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gets</a:t>
            </a:r>
            <a:r>
              <a:rPr kumimoji="0" lang="en-US" altLang="ko-KR" sz="16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, </a:t>
            </a:r>
            <a:r>
              <a:rPr kumimoji="0" lang="en-US" altLang="ko-KR" sz="1600" b="1" dirty="0" err="1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gets_s</a:t>
            </a:r>
            <a:endParaRPr kumimoji="0" lang="en-US" altLang="ko-KR" sz="16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        : </a:t>
            </a:r>
            <a:r>
              <a:rPr kumimoji="0" lang="en-US" altLang="ko-KR" sz="1600" b="1" dirty="0" err="1" smtClean="0">
                <a:latin typeface="+mn-ea"/>
                <a:cs typeface="Arial" pitchFamily="34" charset="0"/>
              </a:rPr>
              <a:t>getchar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은 </a:t>
            </a:r>
            <a:r>
              <a:rPr kumimoji="0" lang="ko-KR" altLang="en-US" sz="16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공백</a:t>
            </a:r>
            <a:r>
              <a:rPr kumimoji="0" lang="en-US" altLang="ko-KR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, </a:t>
            </a:r>
            <a:r>
              <a:rPr kumimoji="0" lang="ko-KR" altLang="en-US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탭 등이 </a:t>
            </a:r>
            <a:r>
              <a:rPr kumimoji="0" lang="ko-KR" altLang="en-US" sz="16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포함된 즉</a:t>
            </a:r>
            <a:r>
              <a:rPr kumimoji="0" lang="en-US" altLang="ko-KR" sz="16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,</a:t>
            </a:r>
            <a:r>
              <a:rPr kumimoji="0" lang="ko-KR" altLang="en-US" sz="16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ko-KR" altLang="en-US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문자열을 한꺼번에 입력 받을 수 없음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          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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“</a:t>
            </a: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Hong </a:t>
            </a:r>
            <a:r>
              <a:rPr kumimoji="0" lang="en-US" altLang="ko-KR" sz="1600" b="1" dirty="0" err="1">
                <a:latin typeface="+mn-ea"/>
                <a:ea typeface="+mn-ea"/>
                <a:cs typeface="Arial" pitchFamily="34" charset="0"/>
              </a:rPr>
              <a:t>GilDong</a:t>
            </a: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”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</a:rPr>
              <a:t>을 입력하면 “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H”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</a:rPr>
              <a:t>만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입력 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</a:rPr>
              <a:t>됨</a:t>
            </a:r>
            <a:r>
              <a:rPr kumimoji="0" lang="ko-KR" altLang="en-US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/>
            </a:r>
            <a:br>
              <a:rPr kumimoji="0" lang="ko-KR" altLang="en-US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</a:br>
            <a:r>
              <a:rPr kumimoji="0" lang="ko-KR" altLang="en-US" sz="16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           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rPr>
              <a:t>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행 </a:t>
            </a:r>
            <a:r>
              <a:rPr kumimoji="0" lang="ko-KR" altLang="en-US" sz="16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단위 입력 함수 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gets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또는 </a:t>
            </a:r>
            <a:r>
              <a:rPr kumimoji="0" lang="en-US" altLang="ko-KR" sz="1600" b="1" dirty="0" err="1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gets_s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를 사용</a:t>
            </a:r>
            <a:endParaRPr kumimoji="0" lang="ko-KR" altLang="en-US" sz="1600" b="1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71600" y="3408526"/>
            <a:ext cx="6227647" cy="29007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#include &lt;</a:t>
            </a:r>
            <a:r>
              <a:rPr kumimoji="0" lang="en-US" altLang="ko-KR" sz="1500" b="1" dirty="0" err="1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stdio.h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&gt; </a:t>
            </a:r>
          </a:p>
          <a:p>
            <a:pPr>
              <a:defRPr/>
            </a:pPr>
            <a:endParaRPr kumimoji="0" lang="en-US" altLang="ko-KR" sz="1500" b="1" dirty="0">
              <a:latin typeface="+mn-ea"/>
              <a:ea typeface="+mn-ea"/>
              <a:cs typeface="Arial" pitchFamily="34" charset="0"/>
            </a:endParaRPr>
          </a:p>
          <a:p>
            <a:pPr>
              <a:defRPr/>
            </a:pPr>
            <a:r>
              <a:rPr kumimoji="0" lang="en-US" altLang="ko-KR" sz="1500" b="1" dirty="0" err="1">
                <a:latin typeface="+mn-ea"/>
                <a:ea typeface="+mn-ea"/>
                <a:cs typeface="Arial" pitchFamily="34" charset="0"/>
              </a:rPr>
              <a:t>int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 main()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{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char 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address[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30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]; </a:t>
            </a:r>
          </a:p>
          <a:p>
            <a:pPr>
              <a:defRPr/>
            </a:pPr>
            <a:endParaRPr kumimoji="0" lang="en-US" altLang="ko-KR" sz="500" b="1" dirty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	</a:t>
            </a:r>
            <a:r>
              <a:rPr kumimoji="0" lang="en-US" altLang="ko-KR" sz="1500" b="1" dirty="0" err="1" smtClean="0">
                <a:latin typeface="+mn-ea"/>
                <a:ea typeface="+mn-ea"/>
                <a:cs typeface="Arial" pitchFamily="34" charset="0"/>
              </a:rPr>
              <a:t>printf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("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주소는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? ");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 	</a:t>
            </a:r>
            <a:r>
              <a:rPr kumimoji="0" lang="en-US" altLang="ko-KR" sz="1500" b="1" dirty="0" err="1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gets_s</a:t>
            </a:r>
            <a:r>
              <a:rPr kumimoji="0" lang="en-US" altLang="ko-KR" sz="15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(address</a:t>
            </a:r>
            <a:r>
              <a:rPr kumimoji="0" lang="en-US" altLang="ko-KR" sz="1500" b="1" dirty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); </a:t>
            </a:r>
            <a:endParaRPr kumimoji="0" lang="en-US" altLang="ko-KR" sz="15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500" b="1" dirty="0" smtClean="0">
                <a:latin typeface="+mn-ea"/>
                <a:ea typeface="+mn-ea"/>
                <a:cs typeface="Arial" pitchFamily="34" charset="0"/>
              </a:rPr>
              <a:t> 	</a:t>
            </a:r>
            <a:r>
              <a:rPr kumimoji="0" lang="en-US" altLang="ko-KR" sz="1500" b="1" dirty="0" err="1" smtClean="0">
                <a:latin typeface="+mn-ea"/>
                <a:ea typeface="+mn-ea"/>
                <a:cs typeface="Arial" pitchFamily="34" charset="0"/>
              </a:rPr>
              <a:t>printf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("</a:t>
            </a:r>
            <a:r>
              <a:rPr kumimoji="0" lang="ko-KR" altLang="en-US" sz="1500" b="1" dirty="0">
                <a:latin typeface="+mn-ea"/>
                <a:ea typeface="+mn-ea"/>
                <a:cs typeface="Arial" pitchFamily="34" charset="0"/>
              </a:rPr>
              <a:t>입력한 주소</a:t>
            </a: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: %s", address); </a:t>
            </a:r>
          </a:p>
          <a:p>
            <a:pPr>
              <a:defRPr/>
            </a:pPr>
            <a:endParaRPr kumimoji="0" lang="en-US" altLang="ko-KR" sz="500" b="1" dirty="0">
              <a:latin typeface="+mn-ea"/>
              <a:ea typeface="+mn-ea"/>
              <a:cs typeface="Arial" pitchFamily="34" charset="0"/>
            </a:endParaRP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	return 0;</a:t>
            </a:r>
          </a:p>
          <a:p>
            <a:pPr>
              <a:defRPr/>
            </a:pPr>
            <a:r>
              <a:rPr kumimoji="0" lang="en-US" altLang="ko-KR" sz="1500" b="1" dirty="0">
                <a:latin typeface="+mn-ea"/>
                <a:ea typeface="+mn-ea"/>
                <a:cs typeface="Arial" pitchFamily="34" charset="0"/>
              </a:rPr>
              <a:t>}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39552" y="6235460"/>
            <a:ext cx="1539822" cy="4154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최대 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29</a:t>
            </a: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개까지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328023" y="2700801"/>
            <a:ext cx="4828153" cy="668663"/>
            <a:chOff x="1110342" y="2841170"/>
            <a:chExt cx="4506688" cy="555173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51" t="42729" r="39943" b="9085"/>
            <a:stretch/>
          </p:blipFill>
          <p:spPr bwMode="auto">
            <a:xfrm>
              <a:off x="1110342" y="2841170"/>
              <a:ext cx="4506687" cy="555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19" t="65761" r="8529" b="14397"/>
            <a:stretch/>
          </p:blipFill>
          <p:spPr bwMode="auto">
            <a:xfrm>
              <a:off x="3363686" y="2841170"/>
              <a:ext cx="2253344" cy="22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5" y="6166984"/>
            <a:ext cx="71532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아래쪽 화살표 2"/>
          <p:cNvSpPr/>
          <p:nvPr/>
        </p:nvSpPr>
        <p:spPr>
          <a:xfrm>
            <a:off x="1115616" y="2230573"/>
            <a:ext cx="360040" cy="3343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03487" y="366964"/>
            <a:ext cx="1944216" cy="29341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0" lang="ko-KR" altLang="en-US" sz="1000" b="1" dirty="0" smtClean="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Arial" pitchFamily="34" charset="0"/>
              </a:rPr>
              <a:t>복</a:t>
            </a:r>
            <a:r>
              <a:rPr kumimoji="0" lang="ko-KR" altLang="en-US" sz="1000" b="1" dirty="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Arial" pitchFamily="34" charset="0"/>
              </a:rPr>
              <a:t>습</a:t>
            </a:r>
            <a:endParaRPr kumimoji="0" lang="en-US" altLang="ko-KR" sz="1000" b="1" dirty="0" smtClean="0">
              <a:solidFill>
                <a:schemeClr val="accent6">
                  <a:lumMod val="50000"/>
                </a:schemeClr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3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9.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다차원 배열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(array)</a:t>
            </a:r>
          </a:p>
        </p:txBody>
      </p:sp>
    </p:spTree>
    <p:extLst>
      <p:ext uri="{BB962C8B-B14F-4D97-AF65-F5344CB8AC3E}">
        <p14:creationId xmlns:p14="http://schemas.microsoft.com/office/powerpoint/2010/main" val="147175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9.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다차원 배열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(array)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24619" y="620688"/>
            <a:ext cx="820782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9.4 </a:t>
            </a: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char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</a:rPr>
              <a:t>형 </a:t>
            </a:r>
            <a:r>
              <a:rPr kumimoji="0" lang="en-US" altLang="ko-KR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2</a:t>
            </a:r>
            <a:r>
              <a:rPr kumimoji="0" lang="ko-KR" altLang="en-US" sz="1600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차원 배열을 이용한 여러 개의 문자열 처리</a:t>
            </a:r>
          </a:p>
        </p:txBody>
      </p:sp>
      <p:sp>
        <p:nvSpPr>
          <p:cNvPr id="15" name="내용 개체 틀 3"/>
          <p:cNvSpPr txBox="1">
            <a:spLocks/>
          </p:cNvSpPr>
          <p:nvPr/>
        </p:nvSpPr>
        <p:spPr bwMode="auto">
          <a:xfrm>
            <a:off x="755576" y="1046232"/>
            <a:ext cx="8498540" cy="65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kumimoji="0" lang="ko-KR" altLang="en-US" sz="1500" b="1" dirty="0">
                <a:latin typeface="+mn-ea"/>
              </a:rPr>
              <a:t>여러 문자열 저장 </a:t>
            </a:r>
            <a:r>
              <a:rPr kumimoji="0" lang="en-US" altLang="ko-KR" sz="1500" b="1" dirty="0">
                <a:latin typeface="+mn-ea"/>
              </a:rPr>
              <a:t>: char</a:t>
            </a:r>
            <a:r>
              <a:rPr kumimoji="0" lang="ko-KR" altLang="en-US" sz="1500" b="1" dirty="0">
                <a:latin typeface="+mn-ea"/>
              </a:rPr>
              <a:t>형 </a:t>
            </a:r>
            <a:r>
              <a:rPr kumimoji="0" lang="en-US" altLang="ko-KR" sz="1500" b="1" dirty="0">
                <a:latin typeface="+mn-ea"/>
              </a:rPr>
              <a:t>2</a:t>
            </a:r>
            <a:r>
              <a:rPr kumimoji="0" lang="ko-KR" altLang="en-US" sz="1500" b="1" dirty="0">
                <a:latin typeface="+mn-ea"/>
              </a:rPr>
              <a:t>차원 배열 이용</a:t>
            </a:r>
          </a:p>
        </p:txBody>
      </p:sp>
      <p:pic>
        <p:nvPicPr>
          <p:cNvPr id="9" name="Picture 4" descr="C:\Users\ADMINI~1\AppData\Local\Temp\SNAGHTMLf8d740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6745"/>
          <a:stretch/>
        </p:blipFill>
        <p:spPr bwMode="auto">
          <a:xfrm>
            <a:off x="947159" y="1533984"/>
            <a:ext cx="8115374" cy="1372502"/>
          </a:xfrm>
          <a:prstGeom prst="rect">
            <a:avLst/>
          </a:prstGeom>
          <a:noFill/>
        </p:spPr>
      </p:pic>
      <p:sp>
        <p:nvSpPr>
          <p:cNvPr id="12" name="타원 11"/>
          <p:cNvSpPr/>
          <p:nvPr/>
        </p:nvSpPr>
        <p:spPr>
          <a:xfrm>
            <a:off x="2504815" y="3284492"/>
            <a:ext cx="754139" cy="177359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4" descr="C:\Users\ADMINI~1\AppData\Local\Temp\SNAGHTMLf8d740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480"/>
          <a:stretch/>
        </p:blipFill>
        <p:spPr bwMode="auto">
          <a:xfrm>
            <a:off x="971600" y="4137619"/>
            <a:ext cx="8115374" cy="2539093"/>
          </a:xfrm>
          <a:prstGeom prst="rect">
            <a:avLst/>
          </a:prstGeom>
          <a:noFill/>
        </p:spPr>
      </p:pic>
      <p:sp>
        <p:nvSpPr>
          <p:cNvPr id="18" name="직사각형 17"/>
          <p:cNvSpPr/>
          <p:nvPr/>
        </p:nvSpPr>
        <p:spPr>
          <a:xfrm>
            <a:off x="6635740" y="3669516"/>
            <a:ext cx="563187" cy="37388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4</a:t>
            </a: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Arial" pitchFamily="34" charset="0"/>
              </a:rPr>
              <a:t>행</a:t>
            </a:r>
            <a:endParaRPr kumimoji="0"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9" name="자유형 18"/>
          <p:cNvSpPr/>
          <p:nvPr/>
        </p:nvSpPr>
        <p:spPr>
          <a:xfrm rot="10800000">
            <a:off x="5125787" y="3559171"/>
            <a:ext cx="654021" cy="301876"/>
          </a:xfrm>
          <a:custGeom>
            <a:avLst/>
            <a:gdLst>
              <a:gd name="connsiteX0" fmla="*/ 0 w 1428750"/>
              <a:gd name="connsiteY0" fmla="*/ 644979 h 677636"/>
              <a:gd name="connsiteX1" fmla="*/ 0 w 1428750"/>
              <a:gd name="connsiteY1" fmla="*/ 0 h 677636"/>
              <a:gd name="connsiteX2" fmla="*/ 1428750 w 1428750"/>
              <a:gd name="connsiteY2" fmla="*/ 0 h 677636"/>
              <a:gd name="connsiteX3" fmla="*/ 1428750 w 1428750"/>
              <a:gd name="connsiteY3" fmla="*/ 285750 h 677636"/>
              <a:gd name="connsiteX4" fmla="*/ 1428750 w 1428750"/>
              <a:gd name="connsiteY4" fmla="*/ 677636 h 67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8750" h="677636">
                <a:moveTo>
                  <a:pt x="0" y="644979"/>
                </a:moveTo>
                <a:lnTo>
                  <a:pt x="0" y="0"/>
                </a:lnTo>
                <a:lnTo>
                  <a:pt x="1428750" y="0"/>
                </a:lnTo>
                <a:lnTo>
                  <a:pt x="1428750" y="285750"/>
                </a:lnTo>
                <a:lnTo>
                  <a:pt x="1428750" y="677636"/>
                </a:lnTo>
              </a:path>
            </a:pathLst>
          </a:cu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 flipV="1">
            <a:off x="5236400" y="2922814"/>
            <a:ext cx="0" cy="288032"/>
          </a:xfrm>
          <a:prstGeom prst="straightConnector1">
            <a:avLst/>
          </a:prstGeom>
          <a:ln w="63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5324736" y="2925011"/>
            <a:ext cx="0" cy="288032"/>
          </a:xfrm>
          <a:prstGeom prst="straightConnector1">
            <a:avLst/>
          </a:prstGeom>
          <a:ln w="63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4427984" y="3198254"/>
            <a:ext cx="1512168" cy="4154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ko-KR" altLang="en-US" sz="1400" b="1" dirty="0" err="1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널문자</a:t>
            </a: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 포함 </a:t>
            </a:r>
            <a:r>
              <a:rPr kumimoji="0" lang="en-US" altLang="ko-KR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6</a:t>
            </a: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열</a:t>
            </a:r>
            <a:endParaRPr kumimoji="0" lang="en-US" altLang="ko-KR" sz="1400" b="1" dirty="0" smtClean="0">
              <a:solidFill>
                <a:srgbClr val="0000FF"/>
              </a:solidFill>
              <a:latin typeface="+mn-ea"/>
              <a:ea typeface="+mn-ea"/>
              <a:cs typeface="Arial" pitchFamily="34" charset="0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5436096" y="2924944"/>
            <a:ext cx="0" cy="288032"/>
          </a:xfrm>
          <a:prstGeom prst="straightConnector1">
            <a:avLst/>
          </a:prstGeom>
          <a:ln w="63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5516268" y="2924944"/>
            <a:ext cx="0" cy="288032"/>
          </a:xfrm>
          <a:prstGeom prst="straightConnector1">
            <a:avLst/>
          </a:prstGeom>
          <a:ln w="63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5619464" y="2924944"/>
            <a:ext cx="0" cy="288032"/>
          </a:xfrm>
          <a:prstGeom prst="straightConnector1">
            <a:avLst/>
          </a:prstGeom>
          <a:ln w="63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자유형 27"/>
          <p:cNvSpPr/>
          <p:nvPr/>
        </p:nvSpPr>
        <p:spPr>
          <a:xfrm rot="10800000">
            <a:off x="6078219" y="2924944"/>
            <a:ext cx="654021" cy="875049"/>
          </a:xfrm>
          <a:custGeom>
            <a:avLst/>
            <a:gdLst>
              <a:gd name="connsiteX0" fmla="*/ 0 w 1428750"/>
              <a:gd name="connsiteY0" fmla="*/ 644979 h 677636"/>
              <a:gd name="connsiteX1" fmla="*/ 0 w 1428750"/>
              <a:gd name="connsiteY1" fmla="*/ 0 h 677636"/>
              <a:gd name="connsiteX2" fmla="*/ 1428750 w 1428750"/>
              <a:gd name="connsiteY2" fmla="*/ 0 h 677636"/>
              <a:gd name="connsiteX3" fmla="*/ 1428750 w 1428750"/>
              <a:gd name="connsiteY3" fmla="*/ 285750 h 677636"/>
              <a:gd name="connsiteX4" fmla="*/ 1428750 w 1428750"/>
              <a:gd name="connsiteY4" fmla="*/ 677636 h 67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8750" h="677636">
                <a:moveTo>
                  <a:pt x="0" y="644979"/>
                </a:moveTo>
                <a:lnTo>
                  <a:pt x="0" y="0"/>
                </a:lnTo>
                <a:lnTo>
                  <a:pt x="1428750" y="0"/>
                </a:lnTo>
                <a:lnTo>
                  <a:pt x="1428750" y="285750"/>
                </a:lnTo>
                <a:lnTo>
                  <a:pt x="1428750" y="677636"/>
                </a:lnTo>
              </a:path>
            </a:pathLst>
          </a:cu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 rot="10800000">
            <a:off x="7020272" y="2924944"/>
            <a:ext cx="654021" cy="875049"/>
          </a:xfrm>
          <a:custGeom>
            <a:avLst/>
            <a:gdLst>
              <a:gd name="connsiteX0" fmla="*/ 0 w 1428750"/>
              <a:gd name="connsiteY0" fmla="*/ 644979 h 677636"/>
              <a:gd name="connsiteX1" fmla="*/ 0 w 1428750"/>
              <a:gd name="connsiteY1" fmla="*/ 0 h 677636"/>
              <a:gd name="connsiteX2" fmla="*/ 1428750 w 1428750"/>
              <a:gd name="connsiteY2" fmla="*/ 0 h 677636"/>
              <a:gd name="connsiteX3" fmla="*/ 1428750 w 1428750"/>
              <a:gd name="connsiteY3" fmla="*/ 285750 h 677636"/>
              <a:gd name="connsiteX4" fmla="*/ 1428750 w 1428750"/>
              <a:gd name="connsiteY4" fmla="*/ 677636 h 67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8750" h="677636">
                <a:moveTo>
                  <a:pt x="0" y="644979"/>
                </a:moveTo>
                <a:lnTo>
                  <a:pt x="0" y="0"/>
                </a:lnTo>
                <a:lnTo>
                  <a:pt x="1428750" y="0"/>
                </a:lnTo>
                <a:lnTo>
                  <a:pt x="1428750" y="285750"/>
                </a:lnTo>
                <a:lnTo>
                  <a:pt x="1428750" y="677636"/>
                </a:lnTo>
              </a:path>
            </a:pathLst>
          </a:cu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 rot="10800000">
            <a:off x="8022435" y="2924944"/>
            <a:ext cx="654021" cy="875049"/>
          </a:xfrm>
          <a:custGeom>
            <a:avLst/>
            <a:gdLst>
              <a:gd name="connsiteX0" fmla="*/ 0 w 1428750"/>
              <a:gd name="connsiteY0" fmla="*/ 644979 h 677636"/>
              <a:gd name="connsiteX1" fmla="*/ 0 w 1428750"/>
              <a:gd name="connsiteY1" fmla="*/ 0 h 677636"/>
              <a:gd name="connsiteX2" fmla="*/ 1428750 w 1428750"/>
              <a:gd name="connsiteY2" fmla="*/ 0 h 677636"/>
              <a:gd name="connsiteX3" fmla="*/ 1428750 w 1428750"/>
              <a:gd name="connsiteY3" fmla="*/ 285750 h 677636"/>
              <a:gd name="connsiteX4" fmla="*/ 1428750 w 1428750"/>
              <a:gd name="connsiteY4" fmla="*/ 677636 h 67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8750" h="677636">
                <a:moveTo>
                  <a:pt x="0" y="644979"/>
                </a:moveTo>
                <a:lnTo>
                  <a:pt x="0" y="0"/>
                </a:lnTo>
                <a:lnTo>
                  <a:pt x="1428750" y="0"/>
                </a:lnTo>
                <a:lnTo>
                  <a:pt x="1428750" y="285750"/>
                </a:lnTo>
                <a:lnTo>
                  <a:pt x="1428750" y="677636"/>
                </a:lnTo>
              </a:path>
            </a:pathLst>
          </a:cu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70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123825" y="76200"/>
            <a:ext cx="848062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lang="en-US" altLang="ko-KR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9.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다차원 배열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(array)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86028" y="725795"/>
            <a:ext cx="8207821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9.4 </a:t>
            </a: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char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</a:rPr>
              <a:t>형 </a:t>
            </a:r>
            <a:r>
              <a:rPr kumimoji="0" lang="en-US" altLang="ko-KR" sz="1600" b="1" dirty="0">
                <a:latin typeface="+mn-ea"/>
                <a:ea typeface="+mn-ea"/>
                <a:cs typeface="Arial" pitchFamily="34" charset="0"/>
              </a:rPr>
              <a:t>2</a:t>
            </a:r>
            <a:r>
              <a:rPr kumimoji="0" lang="ko-KR" altLang="en-US" sz="1600" b="1" dirty="0">
                <a:latin typeface="+mn-ea"/>
                <a:ea typeface="+mn-ea"/>
                <a:cs typeface="Arial" pitchFamily="34" charset="0"/>
              </a:rPr>
              <a:t>차원 배열을 이용한 여러 개의 문자열 </a:t>
            </a:r>
            <a:r>
              <a:rPr kumimoji="0" lang="ko-KR" altLang="en-US" sz="1600" b="1" dirty="0" smtClean="0">
                <a:latin typeface="+mn-ea"/>
                <a:ea typeface="+mn-ea"/>
                <a:cs typeface="Arial" pitchFamily="34" charset="0"/>
              </a:rPr>
              <a:t>처리 </a:t>
            </a:r>
            <a:endParaRPr kumimoji="0" lang="en-US" altLang="ko-KR" sz="1600" b="1" dirty="0" smtClean="0">
              <a:latin typeface="+mn-ea"/>
              <a:ea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: </a:t>
            </a:r>
            <a:r>
              <a:rPr kumimoji="0" lang="en-US" altLang="ko-KR" sz="1600" b="1" dirty="0" smtClean="0">
                <a:latin typeface="+mn-ea"/>
                <a:ea typeface="+mn-ea"/>
                <a:cs typeface="Arial" pitchFamily="34" charset="0"/>
              </a:rPr>
              <a:t>4</a:t>
            </a:r>
            <a:r>
              <a:rPr kumimoji="0" lang="ko-KR" altLang="en-US" sz="1500" b="1" dirty="0" smtClean="0">
                <a:latin typeface="+mn-ea"/>
                <a:ea typeface="+mn-ea"/>
                <a:cs typeface="Arial" pitchFamily="34" charset="0"/>
              </a:rPr>
              <a:t>개의 영어 도시명을 출력 후 한글 도시명을 입력</a:t>
            </a:r>
            <a:endParaRPr kumimoji="0" lang="ko-KR" altLang="en-US" sz="1500" b="1" dirty="0">
              <a:solidFill>
                <a:srgbClr val="0000FF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5" name="내용 개체 틀 3"/>
          <p:cNvSpPr txBox="1">
            <a:spLocks/>
          </p:cNvSpPr>
          <p:nvPr/>
        </p:nvSpPr>
        <p:spPr bwMode="auto">
          <a:xfrm>
            <a:off x="899592" y="1587318"/>
            <a:ext cx="7560840" cy="3713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kumimoji="0" lang="en-US" altLang="ko-KR" sz="1400" b="1" dirty="0" smtClean="0">
                <a:latin typeface="+mn-ea"/>
              </a:rPr>
              <a:t>char </a:t>
            </a:r>
            <a:r>
              <a:rPr kumimoji="0" lang="en-US" altLang="ko-KR" sz="1400" b="1" dirty="0">
                <a:solidFill>
                  <a:srgbClr val="0000FF"/>
                </a:solidFill>
                <a:latin typeface="+mn-ea"/>
              </a:rPr>
              <a:t>city</a:t>
            </a:r>
            <a:r>
              <a:rPr kumimoji="0" lang="en-US" altLang="ko-KR" sz="1400" b="1" dirty="0">
                <a:latin typeface="+mn-ea"/>
              </a:rPr>
              <a:t>[4][6] = {"Seoul", "Busan", "Daegu", "Ulsan"};</a:t>
            </a:r>
          </a:p>
          <a:p>
            <a:pPr algn="l">
              <a:lnSpc>
                <a:spcPct val="150000"/>
              </a:lnSpc>
            </a:pP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</a:rPr>
              <a:t>char </a:t>
            </a:r>
            <a:r>
              <a:rPr kumimoji="0" lang="en-US" altLang="ko-KR" sz="1400" b="1" dirty="0" err="1">
                <a:solidFill>
                  <a:srgbClr val="FF0000"/>
                </a:solidFill>
                <a:latin typeface="+mn-ea"/>
              </a:rPr>
              <a:t>city_kor</a:t>
            </a:r>
            <a:r>
              <a:rPr kumimoji="0" lang="en-US" altLang="ko-KR" sz="1400" b="1" dirty="0">
                <a:solidFill>
                  <a:srgbClr val="FF0000"/>
                </a:solidFill>
                <a:latin typeface="+mn-ea"/>
              </a:rPr>
              <a:t>[4][5]; </a:t>
            </a:r>
            <a:r>
              <a:rPr kumimoji="0" lang="en-US" altLang="ko-KR" sz="1400" b="1" dirty="0">
                <a:latin typeface="+mn-ea"/>
              </a:rPr>
              <a:t>	</a:t>
            </a:r>
            <a:r>
              <a:rPr kumimoji="0" lang="en-US" altLang="ko-KR" sz="1400" b="1" dirty="0" smtClean="0">
                <a:latin typeface="+mn-ea"/>
              </a:rPr>
              <a:t>			 </a:t>
            </a:r>
            <a:r>
              <a:rPr kumimoji="0" lang="en-US" altLang="ko-KR" sz="1400" b="1" dirty="0">
                <a:latin typeface="+mn-ea"/>
              </a:rPr>
              <a:t>// city </a:t>
            </a:r>
            <a:r>
              <a:rPr kumimoji="0" lang="ko-KR" altLang="en-US" sz="1400" b="1" dirty="0">
                <a:latin typeface="+mn-ea"/>
              </a:rPr>
              <a:t>배열의 도시명의 한글 </a:t>
            </a:r>
            <a:r>
              <a:rPr kumimoji="0" lang="ko-KR" altLang="en-US" sz="1400" b="1" dirty="0" smtClean="0">
                <a:latin typeface="+mn-ea"/>
              </a:rPr>
              <a:t>저장</a:t>
            </a:r>
            <a:endParaRPr kumimoji="0" lang="ko-KR" altLang="en-US" sz="1400" b="1" dirty="0">
              <a:latin typeface="+mn-ea"/>
            </a:endParaRPr>
          </a:p>
          <a:p>
            <a:pPr algn="l">
              <a:lnSpc>
                <a:spcPct val="150000"/>
              </a:lnSpc>
            </a:pPr>
            <a:endParaRPr kumimoji="0" lang="en-US" altLang="ko-KR" sz="1000" b="1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kumimoji="0" lang="en-US" altLang="ko-KR" sz="1400" b="1" dirty="0" smtClean="0">
                <a:latin typeface="+mn-ea"/>
              </a:rPr>
              <a:t>for </a:t>
            </a:r>
            <a:r>
              <a:rPr kumimoji="0" lang="en-US" altLang="ko-KR" sz="1400" b="1" dirty="0">
                <a:latin typeface="+mn-ea"/>
              </a:rPr>
              <a:t>(</a:t>
            </a:r>
            <a:r>
              <a:rPr kumimoji="0" lang="en-US" altLang="ko-KR" sz="1400" b="1" dirty="0" err="1">
                <a:latin typeface="+mn-ea"/>
              </a:rPr>
              <a:t>i</a:t>
            </a:r>
            <a:r>
              <a:rPr kumimoji="0" lang="en-US" altLang="ko-KR" sz="1400" b="1" dirty="0">
                <a:latin typeface="+mn-ea"/>
              </a:rPr>
              <a:t>=0; </a:t>
            </a:r>
            <a:r>
              <a:rPr kumimoji="0" lang="en-US" altLang="ko-KR" sz="1400" b="1" dirty="0" err="1">
                <a:latin typeface="+mn-ea"/>
              </a:rPr>
              <a:t>i</a:t>
            </a:r>
            <a:r>
              <a:rPr kumimoji="0" lang="en-US" altLang="ko-KR" sz="1400" b="1" dirty="0">
                <a:latin typeface="+mn-ea"/>
              </a:rPr>
              <a:t>&lt;4; </a:t>
            </a:r>
            <a:r>
              <a:rPr kumimoji="0" lang="en-US" altLang="ko-KR" sz="1400" b="1" dirty="0" err="1">
                <a:latin typeface="+mn-ea"/>
              </a:rPr>
              <a:t>i</a:t>
            </a:r>
            <a:r>
              <a:rPr kumimoji="0" lang="en-US" altLang="ko-KR" sz="1400" b="1" dirty="0" smtClean="0">
                <a:latin typeface="+mn-ea"/>
              </a:rPr>
              <a:t>++) {</a:t>
            </a:r>
            <a:endParaRPr kumimoji="0" lang="en-US" altLang="ko-KR" sz="1400" b="1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kumimoji="0" lang="en-US" altLang="ko-KR" sz="1400" b="1" dirty="0" smtClean="0">
                <a:latin typeface="+mn-ea"/>
              </a:rPr>
              <a:t> </a:t>
            </a:r>
            <a:r>
              <a:rPr kumimoji="0" lang="en-US" altLang="ko-KR" sz="1400" b="1" dirty="0">
                <a:latin typeface="+mn-ea"/>
              </a:rPr>
              <a:t>	</a:t>
            </a:r>
            <a:r>
              <a:rPr kumimoji="0" lang="en-US" altLang="ko-KR" sz="1400" b="1" dirty="0" err="1">
                <a:latin typeface="+mn-ea"/>
              </a:rPr>
              <a:t>printf</a:t>
            </a:r>
            <a:r>
              <a:rPr kumimoji="0" lang="en-US" altLang="ko-KR" sz="1400" b="1" dirty="0">
                <a:latin typeface="+mn-ea"/>
              </a:rPr>
              <a:t>("%s\n", </a:t>
            </a:r>
            <a:r>
              <a:rPr kumimoji="0" lang="en-US" altLang="ko-KR" sz="1400" b="1" dirty="0">
                <a:solidFill>
                  <a:srgbClr val="0000FF"/>
                </a:solidFill>
                <a:latin typeface="+mn-ea"/>
              </a:rPr>
              <a:t>city[</a:t>
            </a:r>
            <a:r>
              <a:rPr kumimoji="0" lang="en-US" altLang="ko-KR" sz="1400" b="1" dirty="0" err="1">
                <a:solidFill>
                  <a:srgbClr val="0000FF"/>
                </a:solidFill>
                <a:latin typeface="+mn-ea"/>
              </a:rPr>
              <a:t>i</a:t>
            </a:r>
            <a:r>
              <a:rPr kumimoji="0" lang="en-US" altLang="ko-KR" sz="1400" b="1" dirty="0" smtClean="0">
                <a:solidFill>
                  <a:srgbClr val="0000FF"/>
                </a:solidFill>
                <a:latin typeface="+mn-ea"/>
              </a:rPr>
              <a:t>]</a:t>
            </a:r>
            <a:r>
              <a:rPr kumimoji="0" lang="en-US" altLang="ko-KR" sz="1400" b="1" dirty="0" smtClean="0">
                <a:latin typeface="+mn-ea"/>
              </a:rPr>
              <a:t>);  		// </a:t>
            </a:r>
            <a:r>
              <a:rPr kumimoji="0" lang="en-US" altLang="ko-KR" sz="1400" b="1" dirty="0">
                <a:latin typeface="+mn-ea"/>
              </a:rPr>
              <a:t>puts(city[</a:t>
            </a:r>
            <a:r>
              <a:rPr kumimoji="0" lang="en-US" altLang="ko-KR" sz="1400" b="1" dirty="0" err="1">
                <a:latin typeface="+mn-ea"/>
              </a:rPr>
              <a:t>i</a:t>
            </a:r>
            <a:r>
              <a:rPr kumimoji="0" lang="en-US" altLang="ko-KR" sz="1400" b="1" dirty="0">
                <a:latin typeface="+mn-ea"/>
              </a:rPr>
              <a:t>]);</a:t>
            </a:r>
            <a:r>
              <a:rPr kumimoji="0" lang="ko-KR" altLang="en-US" sz="1400" b="1" dirty="0">
                <a:latin typeface="+mn-ea"/>
              </a:rPr>
              <a:t>와 동일</a:t>
            </a:r>
          </a:p>
          <a:p>
            <a:pPr algn="l">
              <a:lnSpc>
                <a:spcPct val="150000"/>
              </a:lnSpc>
            </a:pPr>
            <a:r>
              <a:rPr kumimoji="0" lang="en-US" altLang="ko-KR" sz="1400" b="1" dirty="0" smtClean="0">
                <a:latin typeface="+mn-ea"/>
              </a:rPr>
              <a:t>}</a:t>
            </a:r>
            <a:endParaRPr kumimoji="0" lang="en-US" altLang="ko-KR" sz="1400" b="1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kumimoji="0" lang="en-US" altLang="ko-KR" sz="1400" b="1" dirty="0" smtClean="0">
                <a:latin typeface="+mn-ea"/>
              </a:rPr>
              <a:t>for </a:t>
            </a:r>
            <a:r>
              <a:rPr kumimoji="0" lang="en-US" altLang="ko-KR" sz="1400" b="1" dirty="0">
                <a:latin typeface="+mn-ea"/>
              </a:rPr>
              <a:t>(</a:t>
            </a:r>
            <a:r>
              <a:rPr kumimoji="0" lang="en-US" altLang="ko-KR" sz="1400" b="1" dirty="0" err="1">
                <a:latin typeface="+mn-ea"/>
              </a:rPr>
              <a:t>i</a:t>
            </a:r>
            <a:r>
              <a:rPr kumimoji="0" lang="en-US" altLang="ko-KR" sz="1400" b="1" dirty="0">
                <a:latin typeface="+mn-ea"/>
              </a:rPr>
              <a:t>=0; </a:t>
            </a:r>
            <a:r>
              <a:rPr kumimoji="0" lang="en-US" altLang="ko-KR" sz="1400" b="1" dirty="0" err="1">
                <a:latin typeface="+mn-ea"/>
              </a:rPr>
              <a:t>i</a:t>
            </a:r>
            <a:r>
              <a:rPr kumimoji="0" lang="en-US" altLang="ko-KR" sz="1400" b="1" dirty="0">
                <a:latin typeface="+mn-ea"/>
              </a:rPr>
              <a:t>&lt;4; </a:t>
            </a:r>
            <a:r>
              <a:rPr kumimoji="0" lang="en-US" altLang="ko-KR" sz="1400" b="1" dirty="0" err="1">
                <a:latin typeface="+mn-ea"/>
              </a:rPr>
              <a:t>i</a:t>
            </a:r>
            <a:r>
              <a:rPr kumimoji="0" lang="en-US" altLang="ko-KR" sz="1400" b="1" dirty="0" smtClean="0">
                <a:latin typeface="+mn-ea"/>
              </a:rPr>
              <a:t>++) {</a:t>
            </a:r>
            <a:endParaRPr kumimoji="0" lang="en-US" altLang="ko-KR" sz="1400" b="1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kumimoji="0" lang="en-US" altLang="ko-KR" sz="1400" b="1" dirty="0" smtClean="0">
                <a:latin typeface="+mn-ea"/>
              </a:rPr>
              <a:t> </a:t>
            </a:r>
            <a:r>
              <a:rPr kumimoji="0" lang="en-US" altLang="ko-KR" sz="1400" b="1" dirty="0">
                <a:latin typeface="+mn-ea"/>
              </a:rPr>
              <a:t>	</a:t>
            </a:r>
            <a:r>
              <a:rPr kumimoji="0" lang="en-US" altLang="ko-KR" sz="1400" b="1" dirty="0" err="1" smtClean="0">
                <a:latin typeface="+mn-ea"/>
              </a:rPr>
              <a:t>scanf_s</a:t>
            </a:r>
            <a:r>
              <a:rPr kumimoji="0" lang="en-US" altLang="ko-KR" sz="1400" b="1" dirty="0" smtClean="0">
                <a:latin typeface="+mn-ea"/>
              </a:rPr>
              <a:t>("%</a:t>
            </a:r>
            <a:r>
              <a:rPr kumimoji="0" lang="en-US" altLang="ko-KR" sz="1400" b="1" dirty="0">
                <a:latin typeface="+mn-ea"/>
              </a:rPr>
              <a:t>s", </a:t>
            </a:r>
            <a:r>
              <a:rPr kumimoji="0" lang="en-US" altLang="ko-KR" sz="1400" b="1" dirty="0" err="1">
                <a:solidFill>
                  <a:srgbClr val="FF0000"/>
                </a:solidFill>
                <a:latin typeface="+mn-ea"/>
              </a:rPr>
              <a:t>city_kor</a:t>
            </a:r>
            <a:r>
              <a:rPr kumimoji="0" lang="en-US" altLang="ko-KR" sz="1400" b="1" dirty="0">
                <a:solidFill>
                  <a:srgbClr val="FF0000"/>
                </a:solidFill>
                <a:latin typeface="+mn-ea"/>
              </a:rPr>
              <a:t>[</a:t>
            </a:r>
            <a:r>
              <a:rPr kumimoji="0" lang="en-US" altLang="ko-KR" sz="1400" b="1" dirty="0" err="1">
                <a:solidFill>
                  <a:srgbClr val="FF0000"/>
                </a:solidFill>
                <a:latin typeface="+mn-ea"/>
              </a:rPr>
              <a:t>i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</a:rPr>
              <a:t>]</a:t>
            </a:r>
            <a:r>
              <a:rPr kumimoji="0" lang="en-US" altLang="ko-KR" sz="1400" b="1" dirty="0" smtClean="0">
                <a:latin typeface="+mn-ea"/>
              </a:rPr>
              <a:t>); 		// </a:t>
            </a:r>
            <a:r>
              <a:rPr kumimoji="0" lang="en-US" altLang="ko-KR" sz="1400" b="1" dirty="0">
                <a:latin typeface="+mn-ea"/>
              </a:rPr>
              <a:t>gets(</a:t>
            </a:r>
            <a:r>
              <a:rPr kumimoji="0" lang="en-US" altLang="ko-KR" sz="1400" b="1" dirty="0" err="1">
                <a:latin typeface="+mn-ea"/>
              </a:rPr>
              <a:t>city_kor</a:t>
            </a:r>
            <a:r>
              <a:rPr kumimoji="0" lang="en-US" altLang="ko-KR" sz="1400" b="1" dirty="0">
                <a:latin typeface="+mn-ea"/>
              </a:rPr>
              <a:t>[</a:t>
            </a:r>
            <a:r>
              <a:rPr kumimoji="0" lang="en-US" altLang="ko-KR" sz="1400" b="1" dirty="0" err="1">
                <a:latin typeface="+mn-ea"/>
              </a:rPr>
              <a:t>i</a:t>
            </a:r>
            <a:r>
              <a:rPr kumimoji="0" lang="en-US" altLang="ko-KR" sz="1400" b="1" dirty="0" smtClean="0">
                <a:latin typeface="+mn-ea"/>
              </a:rPr>
              <a:t>]) , </a:t>
            </a:r>
            <a:r>
              <a:rPr kumimoji="0" lang="ko-KR" altLang="en-US" sz="1400" b="1" dirty="0" smtClean="0">
                <a:solidFill>
                  <a:srgbClr val="FF0000"/>
                </a:solidFill>
                <a:latin typeface="+mn-ea"/>
              </a:rPr>
              <a:t>한글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+mn-ea"/>
              </a:rPr>
              <a:t> 2Byte</a:t>
            </a:r>
            <a:endParaRPr kumimoji="0" lang="ko-KR" altLang="en-US" sz="1400" b="1" dirty="0">
              <a:solidFill>
                <a:srgbClr val="FF0000"/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kumimoji="0" lang="en-US" altLang="ko-KR" sz="1400" b="1" dirty="0" smtClean="0">
                <a:latin typeface="+mn-ea"/>
              </a:rPr>
              <a:t>}</a:t>
            </a:r>
            <a:endParaRPr kumimoji="0" lang="ko-KR" altLang="en-US" sz="1400" b="1" dirty="0">
              <a:latin typeface="+mn-ea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142923" y="4260344"/>
            <a:ext cx="754139" cy="177359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l="8892" t="17357" b="9523"/>
          <a:stretch/>
        </p:blipFill>
        <p:spPr bwMode="auto">
          <a:xfrm>
            <a:off x="2426533" y="4509120"/>
            <a:ext cx="2470529" cy="22648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6544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33877</TotalTime>
  <Words>5137</Words>
  <Application>Microsoft Office PowerPoint</Application>
  <PresentationFormat>화면 슬라이드 쇼(4:3)</PresentationFormat>
  <Paragraphs>1575</Paragraphs>
  <Slides>101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101</vt:i4>
      </vt:variant>
    </vt:vector>
  </HeadingPairs>
  <TitlesOfParts>
    <vt:vector size="113" baseType="lpstr">
      <vt:lpstr>Times New Roman</vt:lpstr>
      <vt:lpstr>Arial</vt:lpstr>
      <vt:lpstr>굴림</vt:lpstr>
      <vt:lpstr>Symbol</vt:lpstr>
      <vt:lpstr>Lucida Console</vt:lpstr>
      <vt:lpstr>휴먼편지체</vt:lpstr>
      <vt:lpstr>Wingdings</vt:lpstr>
      <vt:lpstr>휴먼모음T</vt:lpstr>
      <vt:lpstr>Verdana</vt:lpstr>
      <vt:lpstr>맑은 고딕</vt:lpstr>
      <vt:lpstr>Office 테마</vt:lpstr>
      <vt:lpstr>워크시트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동서대학교 지</cp:lastModifiedBy>
  <cp:revision>1061</cp:revision>
  <dcterms:created xsi:type="dcterms:W3CDTF">2012-07-11T10:23:22Z</dcterms:created>
  <dcterms:modified xsi:type="dcterms:W3CDTF">2023-08-03T06:23:56Z</dcterms:modified>
</cp:coreProperties>
</file>